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9" r:id="rId4"/>
    <p:sldId id="260" r:id="rId5"/>
    <p:sldId id="262" r:id="rId6"/>
    <p:sldId id="261"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857E8D-63C3-49A6-9593-A78C5C4EEB9C}" v="17" dt="2019-03-27T12:23:35.9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0389" autoAdjust="0"/>
  </p:normalViewPr>
  <p:slideViewPr>
    <p:cSldViewPr snapToGrid="0">
      <p:cViewPr varScale="1">
        <p:scale>
          <a:sx n="60" d="100"/>
          <a:sy n="60" d="100"/>
        </p:scale>
        <p:origin x="155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zo Eziukwu" userId="8d9d0716fddff47c" providerId="LiveId" clId="{4799C0C8-BCBC-4CA0-8CF1-168CFAAC811E}"/>
    <pc:docChg chg="undo custSel delSld modSld">
      <pc:chgData name="Uzo Eziukwu" userId="8d9d0716fddff47c" providerId="LiveId" clId="{4799C0C8-BCBC-4CA0-8CF1-168CFAAC811E}" dt="2019-03-27T14:08:47.073" v="291" actId="122"/>
      <pc:docMkLst>
        <pc:docMk/>
      </pc:docMkLst>
      <pc:sldChg chg="modSp">
        <pc:chgData name="Uzo Eziukwu" userId="8d9d0716fddff47c" providerId="LiveId" clId="{4799C0C8-BCBC-4CA0-8CF1-168CFAAC811E}" dt="2019-03-27T12:29:04.892" v="176" actId="20577"/>
        <pc:sldMkLst>
          <pc:docMk/>
          <pc:sldMk cId="3434356472" sldId="256"/>
        </pc:sldMkLst>
        <pc:spChg chg="mod">
          <ac:chgData name="Uzo Eziukwu" userId="8d9d0716fddff47c" providerId="LiveId" clId="{4799C0C8-BCBC-4CA0-8CF1-168CFAAC811E}" dt="2019-03-27T12:10:19.232" v="5" actId="20577"/>
          <ac:spMkLst>
            <pc:docMk/>
            <pc:sldMk cId="3434356472" sldId="256"/>
            <ac:spMk id="2" creationId="{00000000-0000-0000-0000-000000000000}"/>
          </ac:spMkLst>
        </pc:spChg>
        <pc:spChg chg="mod">
          <ac:chgData name="Uzo Eziukwu" userId="8d9d0716fddff47c" providerId="LiveId" clId="{4799C0C8-BCBC-4CA0-8CF1-168CFAAC811E}" dt="2019-03-27T12:29:04.892" v="176" actId="20577"/>
          <ac:spMkLst>
            <pc:docMk/>
            <pc:sldMk cId="3434356472" sldId="256"/>
            <ac:spMk id="3" creationId="{00000000-0000-0000-0000-000000000000}"/>
          </ac:spMkLst>
        </pc:spChg>
      </pc:sldChg>
      <pc:sldChg chg="delSp modSp">
        <pc:chgData name="Uzo Eziukwu" userId="8d9d0716fddff47c" providerId="LiveId" clId="{4799C0C8-BCBC-4CA0-8CF1-168CFAAC811E}" dt="2019-03-27T12:29:17.787" v="177" actId="122"/>
        <pc:sldMkLst>
          <pc:docMk/>
          <pc:sldMk cId="1106822778" sldId="257"/>
        </pc:sldMkLst>
        <pc:spChg chg="mod">
          <ac:chgData name="Uzo Eziukwu" userId="8d9d0716fddff47c" providerId="LiveId" clId="{4799C0C8-BCBC-4CA0-8CF1-168CFAAC811E}" dt="2019-03-27T12:29:17.787" v="177" actId="122"/>
          <ac:spMkLst>
            <pc:docMk/>
            <pc:sldMk cId="1106822778" sldId="257"/>
            <ac:spMk id="2" creationId="{00000000-0000-0000-0000-000000000000}"/>
          </ac:spMkLst>
        </pc:spChg>
        <pc:spChg chg="del mod">
          <ac:chgData name="Uzo Eziukwu" userId="8d9d0716fddff47c" providerId="LiveId" clId="{4799C0C8-BCBC-4CA0-8CF1-168CFAAC811E}" dt="2019-03-27T12:11:59.625" v="55" actId="478"/>
          <ac:spMkLst>
            <pc:docMk/>
            <pc:sldMk cId="1106822778" sldId="257"/>
            <ac:spMk id="3" creationId="{00000000-0000-0000-0000-000000000000}"/>
          </ac:spMkLst>
        </pc:spChg>
      </pc:sldChg>
      <pc:sldChg chg="del modTransition">
        <pc:chgData name="Uzo Eziukwu" userId="8d9d0716fddff47c" providerId="LiveId" clId="{4799C0C8-BCBC-4CA0-8CF1-168CFAAC811E}" dt="2019-03-27T14:06:52.842" v="285" actId="2696"/>
        <pc:sldMkLst>
          <pc:docMk/>
          <pc:sldMk cId="1175996666" sldId="258"/>
        </pc:sldMkLst>
      </pc:sldChg>
      <pc:sldChg chg="delSp modSp modNotesTx">
        <pc:chgData name="Uzo Eziukwu" userId="8d9d0716fddff47c" providerId="LiveId" clId="{4799C0C8-BCBC-4CA0-8CF1-168CFAAC811E}" dt="2019-03-27T13:47:41.028" v="182" actId="20577"/>
        <pc:sldMkLst>
          <pc:docMk/>
          <pc:sldMk cId="3309046163" sldId="259"/>
        </pc:sldMkLst>
        <pc:spChg chg="mod">
          <ac:chgData name="Uzo Eziukwu" userId="8d9d0716fddff47c" providerId="LiveId" clId="{4799C0C8-BCBC-4CA0-8CF1-168CFAAC811E}" dt="2019-03-27T12:32:18.481" v="178" actId="122"/>
          <ac:spMkLst>
            <pc:docMk/>
            <pc:sldMk cId="3309046163" sldId="259"/>
            <ac:spMk id="2" creationId="{00000000-0000-0000-0000-000000000000}"/>
          </ac:spMkLst>
        </pc:spChg>
        <pc:spChg chg="del mod">
          <ac:chgData name="Uzo Eziukwu" userId="8d9d0716fddff47c" providerId="LiveId" clId="{4799C0C8-BCBC-4CA0-8CF1-168CFAAC811E}" dt="2019-03-27T12:14:54.334" v="66" actId="478"/>
          <ac:spMkLst>
            <pc:docMk/>
            <pc:sldMk cId="3309046163" sldId="259"/>
            <ac:spMk id="3" creationId="{00000000-0000-0000-0000-000000000000}"/>
          </ac:spMkLst>
        </pc:spChg>
      </pc:sldChg>
      <pc:sldChg chg="delSp modSp">
        <pc:chgData name="Uzo Eziukwu" userId="8d9d0716fddff47c" providerId="LiveId" clId="{4799C0C8-BCBC-4CA0-8CF1-168CFAAC811E}" dt="2019-03-27T12:33:30.158" v="179" actId="122"/>
        <pc:sldMkLst>
          <pc:docMk/>
          <pc:sldMk cId="43624601" sldId="260"/>
        </pc:sldMkLst>
        <pc:spChg chg="mod">
          <ac:chgData name="Uzo Eziukwu" userId="8d9d0716fddff47c" providerId="LiveId" clId="{4799C0C8-BCBC-4CA0-8CF1-168CFAAC811E}" dt="2019-03-27T12:33:30.158" v="179" actId="122"/>
          <ac:spMkLst>
            <pc:docMk/>
            <pc:sldMk cId="43624601" sldId="260"/>
            <ac:spMk id="2" creationId="{00000000-0000-0000-0000-000000000000}"/>
          </ac:spMkLst>
        </pc:spChg>
        <pc:spChg chg="del mod">
          <ac:chgData name="Uzo Eziukwu" userId="8d9d0716fddff47c" providerId="LiveId" clId="{4799C0C8-BCBC-4CA0-8CF1-168CFAAC811E}" dt="2019-03-27T12:16:53.604" v="97" actId="478"/>
          <ac:spMkLst>
            <pc:docMk/>
            <pc:sldMk cId="43624601" sldId="260"/>
            <ac:spMk id="3" creationId="{00000000-0000-0000-0000-000000000000}"/>
          </ac:spMkLst>
        </pc:spChg>
      </pc:sldChg>
      <pc:sldChg chg="modSp modNotesTx">
        <pc:chgData name="Uzo Eziukwu" userId="8d9d0716fddff47c" providerId="LiveId" clId="{4799C0C8-BCBC-4CA0-8CF1-168CFAAC811E}" dt="2019-03-27T14:07:23.785" v="288" actId="122"/>
        <pc:sldMkLst>
          <pc:docMk/>
          <pc:sldMk cId="3836166143" sldId="261"/>
        </pc:sldMkLst>
        <pc:spChg chg="mod">
          <ac:chgData name="Uzo Eziukwu" userId="8d9d0716fddff47c" providerId="LiveId" clId="{4799C0C8-BCBC-4CA0-8CF1-168CFAAC811E}" dt="2019-03-27T14:07:23.785" v="288" actId="122"/>
          <ac:spMkLst>
            <pc:docMk/>
            <pc:sldMk cId="3836166143" sldId="261"/>
            <ac:spMk id="2" creationId="{00000000-0000-0000-0000-000000000000}"/>
          </ac:spMkLst>
        </pc:spChg>
        <pc:spChg chg="mod">
          <ac:chgData name="Uzo Eziukwu" userId="8d9d0716fddff47c" providerId="LiveId" clId="{4799C0C8-BCBC-4CA0-8CF1-168CFAAC811E}" dt="2019-03-27T12:20:46.713" v="133" actId="27636"/>
          <ac:spMkLst>
            <pc:docMk/>
            <pc:sldMk cId="3836166143" sldId="261"/>
            <ac:spMk id="3" creationId="{00000000-0000-0000-0000-000000000000}"/>
          </ac:spMkLst>
        </pc:spChg>
      </pc:sldChg>
      <pc:sldChg chg="modSp modNotesTx">
        <pc:chgData name="Uzo Eziukwu" userId="8d9d0716fddff47c" providerId="LiveId" clId="{4799C0C8-BCBC-4CA0-8CF1-168CFAAC811E}" dt="2019-03-27T14:07:14.492" v="287" actId="122"/>
        <pc:sldMkLst>
          <pc:docMk/>
          <pc:sldMk cId="2799090835" sldId="262"/>
        </pc:sldMkLst>
        <pc:spChg chg="mod">
          <ac:chgData name="Uzo Eziukwu" userId="8d9d0716fddff47c" providerId="LiveId" clId="{4799C0C8-BCBC-4CA0-8CF1-168CFAAC811E}" dt="2019-03-27T14:07:14.492" v="287" actId="122"/>
          <ac:spMkLst>
            <pc:docMk/>
            <pc:sldMk cId="2799090835" sldId="262"/>
            <ac:spMk id="2" creationId="{00000000-0000-0000-0000-000000000000}"/>
          </ac:spMkLst>
        </pc:spChg>
        <pc:spChg chg="mod">
          <ac:chgData name="Uzo Eziukwu" userId="8d9d0716fddff47c" providerId="LiveId" clId="{4799C0C8-BCBC-4CA0-8CF1-168CFAAC811E}" dt="2019-03-27T14:07:06.432" v="286" actId="122"/>
          <ac:spMkLst>
            <pc:docMk/>
            <pc:sldMk cId="2799090835" sldId="262"/>
            <ac:spMk id="3" creationId="{00000000-0000-0000-0000-000000000000}"/>
          </ac:spMkLst>
        </pc:spChg>
      </pc:sldChg>
      <pc:sldChg chg="delSp modSp modNotesTx">
        <pc:chgData name="Uzo Eziukwu" userId="8d9d0716fddff47c" providerId="LiveId" clId="{4799C0C8-BCBC-4CA0-8CF1-168CFAAC811E}" dt="2019-03-27T14:07:32.570" v="289" actId="122"/>
        <pc:sldMkLst>
          <pc:docMk/>
          <pc:sldMk cId="694366560" sldId="263"/>
        </pc:sldMkLst>
        <pc:spChg chg="mod">
          <ac:chgData name="Uzo Eziukwu" userId="8d9d0716fddff47c" providerId="LiveId" clId="{4799C0C8-BCBC-4CA0-8CF1-168CFAAC811E}" dt="2019-03-27T14:07:32.570" v="289" actId="122"/>
          <ac:spMkLst>
            <pc:docMk/>
            <pc:sldMk cId="694366560" sldId="263"/>
            <ac:spMk id="2" creationId="{00000000-0000-0000-0000-000000000000}"/>
          </ac:spMkLst>
        </pc:spChg>
        <pc:spChg chg="del mod">
          <ac:chgData name="Uzo Eziukwu" userId="8d9d0716fddff47c" providerId="LiveId" clId="{4799C0C8-BCBC-4CA0-8CF1-168CFAAC811E}" dt="2019-03-27T12:22:31.724" v="137" actId="478"/>
          <ac:spMkLst>
            <pc:docMk/>
            <pc:sldMk cId="694366560" sldId="263"/>
            <ac:spMk id="3" creationId="{00000000-0000-0000-0000-000000000000}"/>
          </ac:spMkLst>
        </pc:spChg>
      </pc:sldChg>
      <pc:sldChg chg="modSp">
        <pc:chgData name="Uzo Eziukwu" userId="8d9d0716fddff47c" providerId="LiveId" clId="{4799C0C8-BCBC-4CA0-8CF1-168CFAAC811E}" dt="2019-03-27T14:07:39.974" v="290" actId="122"/>
        <pc:sldMkLst>
          <pc:docMk/>
          <pc:sldMk cId="3038143014" sldId="264"/>
        </pc:sldMkLst>
        <pc:spChg chg="mod">
          <ac:chgData name="Uzo Eziukwu" userId="8d9d0716fddff47c" providerId="LiveId" clId="{4799C0C8-BCBC-4CA0-8CF1-168CFAAC811E}" dt="2019-03-27T14:07:39.974" v="290" actId="122"/>
          <ac:spMkLst>
            <pc:docMk/>
            <pc:sldMk cId="3038143014" sldId="264"/>
            <ac:spMk id="2" creationId="{00000000-0000-0000-0000-000000000000}"/>
          </ac:spMkLst>
        </pc:spChg>
        <pc:spChg chg="mod">
          <ac:chgData name="Uzo Eziukwu" userId="8d9d0716fddff47c" providerId="LiveId" clId="{4799C0C8-BCBC-4CA0-8CF1-168CFAAC811E}" dt="2019-03-27T12:23:13.545" v="167" actId="27636"/>
          <ac:spMkLst>
            <pc:docMk/>
            <pc:sldMk cId="3038143014" sldId="264"/>
            <ac:spMk id="3" creationId="{00000000-0000-0000-0000-000000000000}"/>
          </ac:spMkLst>
        </pc:spChg>
      </pc:sldChg>
      <pc:sldChg chg="delSp modSp modNotesTx">
        <pc:chgData name="Uzo Eziukwu" userId="8d9d0716fddff47c" providerId="LiveId" clId="{4799C0C8-BCBC-4CA0-8CF1-168CFAAC811E}" dt="2019-03-27T14:08:47.073" v="291" actId="122"/>
        <pc:sldMkLst>
          <pc:docMk/>
          <pc:sldMk cId="2565713306" sldId="265"/>
        </pc:sldMkLst>
        <pc:spChg chg="mod">
          <ac:chgData name="Uzo Eziukwu" userId="8d9d0716fddff47c" providerId="LiveId" clId="{4799C0C8-BCBC-4CA0-8CF1-168CFAAC811E}" dt="2019-03-27T14:08:47.073" v="291" actId="122"/>
          <ac:spMkLst>
            <pc:docMk/>
            <pc:sldMk cId="2565713306" sldId="265"/>
            <ac:spMk id="2" creationId="{00000000-0000-0000-0000-000000000000}"/>
          </ac:spMkLst>
        </pc:spChg>
        <pc:spChg chg="del mod">
          <ac:chgData name="Uzo Eziukwu" userId="8d9d0716fddff47c" providerId="LiveId" clId="{4799C0C8-BCBC-4CA0-8CF1-168CFAAC811E}" dt="2019-03-27T12:23:39.269" v="170" actId="478"/>
          <ac:spMkLst>
            <pc:docMk/>
            <pc:sldMk cId="2565713306" sldId="265"/>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3FF388-C3CC-4A2B-A4F6-03A4FADA4983}" type="datetimeFigureOut">
              <a:rPr lang="en-NG" smtClean="0"/>
              <a:t>27/03/2019</a:t>
            </a:fld>
            <a:endParaRPr lang="en-N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66B385-AC5E-46F9-B47B-FC773AD03553}" type="slidenum">
              <a:rPr lang="en-NG" smtClean="0"/>
              <a:t>‹#›</a:t>
            </a:fld>
            <a:endParaRPr lang="en-NG"/>
          </a:p>
        </p:txBody>
      </p:sp>
    </p:spTree>
    <p:extLst>
      <p:ext uri="{BB962C8B-B14F-4D97-AF65-F5344CB8AC3E}">
        <p14:creationId xmlns:p14="http://schemas.microsoft.com/office/powerpoint/2010/main" val="653871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G" dirty="0"/>
          </a:p>
        </p:txBody>
      </p:sp>
      <p:sp>
        <p:nvSpPr>
          <p:cNvPr id="4" name="Slide Number Placeholder 3"/>
          <p:cNvSpPr>
            <a:spLocks noGrp="1"/>
          </p:cNvSpPr>
          <p:nvPr>
            <p:ph type="sldNum" sz="quarter" idx="5"/>
          </p:nvPr>
        </p:nvSpPr>
        <p:spPr/>
        <p:txBody>
          <a:bodyPr/>
          <a:lstStyle/>
          <a:p>
            <a:fld id="{9B66B385-AC5E-46F9-B47B-FC773AD03553}" type="slidenum">
              <a:rPr lang="en-NG" smtClean="0"/>
              <a:t>1</a:t>
            </a:fld>
            <a:endParaRPr lang="en-NG"/>
          </a:p>
        </p:txBody>
      </p:sp>
    </p:spTree>
    <p:extLst>
      <p:ext uri="{BB962C8B-B14F-4D97-AF65-F5344CB8AC3E}">
        <p14:creationId xmlns:p14="http://schemas.microsoft.com/office/powerpoint/2010/main" val="3753623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out of every 3 Nigerian youth is unemployed. The youth unemployment rate in Nigeria is 36%</a:t>
            </a:r>
          </a:p>
          <a:p>
            <a:r>
              <a:rPr lang="en-US" dirty="0"/>
              <a:t>In a country of over 200-million, of which 60% are youth how can we expect meaningful economic development when the critical workforce is unemployed</a:t>
            </a:r>
          </a:p>
          <a:p>
            <a:r>
              <a:rPr lang="en-US" dirty="0"/>
              <a:t>If unemployment isn’t a major problem in Nigeria then what is…</a:t>
            </a:r>
          </a:p>
          <a:p>
            <a:endParaRPr lang="en-NG" dirty="0"/>
          </a:p>
        </p:txBody>
      </p:sp>
      <p:sp>
        <p:nvSpPr>
          <p:cNvPr id="4" name="Slide Number Placeholder 3"/>
          <p:cNvSpPr>
            <a:spLocks noGrp="1"/>
          </p:cNvSpPr>
          <p:nvPr>
            <p:ph type="sldNum" sz="quarter" idx="5"/>
          </p:nvPr>
        </p:nvSpPr>
        <p:spPr/>
        <p:txBody>
          <a:bodyPr/>
          <a:lstStyle/>
          <a:p>
            <a:fld id="{9B66B385-AC5E-46F9-B47B-FC773AD03553}" type="slidenum">
              <a:rPr lang="en-NG" smtClean="0"/>
              <a:t>2</a:t>
            </a:fld>
            <a:endParaRPr lang="en-NG"/>
          </a:p>
        </p:txBody>
      </p:sp>
    </p:spTree>
    <p:extLst>
      <p:ext uri="{BB962C8B-B14F-4D97-AF65-F5344CB8AC3E}">
        <p14:creationId xmlns:p14="http://schemas.microsoft.com/office/powerpoint/2010/main" val="110580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India - Business Process Outsourcing (BPO) provided employment for 2.2million people in India. </a:t>
            </a:r>
          </a:p>
          <a:p>
            <a:r>
              <a:rPr lang="en-US" dirty="0"/>
              <a:t>The Indian economy, generating an aggregate revenue of 69.4b US dollars annually and growing at the rate of  15% annually.</a:t>
            </a:r>
          </a:p>
          <a:p>
            <a:r>
              <a:rPr lang="en-US" dirty="0"/>
              <a:t>Now, Business Process Outsourcing typically involves companies in the UK, US, Australia and other developed countries, outsourcing a segment of their businesses to countries that are less developed where </a:t>
            </a:r>
            <a:r>
              <a:rPr lang="en-US" dirty="0" err="1"/>
              <a:t>labour</a:t>
            </a:r>
            <a:r>
              <a:rPr lang="en-US" dirty="0"/>
              <a:t> costs are lower. This enables them to reduce costs and focus on their core business. </a:t>
            </a:r>
          </a:p>
          <a:p>
            <a:r>
              <a:rPr lang="en-US" dirty="0"/>
              <a:t>I looked at the parameters for India’s success and discovered that Nigeria is actually in a better position to service the international market;</a:t>
            </a:r>
          </a:p>
          <a:p>
            <a:pPr lvl="1"/>
            <a:r>
              <a:rPr lang="en-US" dirty="0"/>
              <a:t>We have a large pool of educated youth</a:t>
            </a:r>
          </a:p>
          <a:p>
            <a:pPr lvl="1"/>
            <a:r>
              <a:rPr lang="en-US" dirty="0"/>
              <a:t>We have lower cost of </a:t>
            </a:r>
            <a:r>
              <a:rPr lang="en-US" dirty="0" err="1"/>
              <a:t>labour</a:t>
            </a:r>
            <a:endParaRPr lang="en-US" dirty="0"/>
          </a:p>
          <a:p>
            <a:pPr lvl="1"/>
            <a:r>
              <a:rPr lang="en-US" dirty="0"/>
              <a:t>Our time zone is more </a:t>
            </a:r>
            <a:r>
              <a:rPr lang="en-US" dirty="0" err="1"/>
              <a:t>favourable</a:t>
            </a:r>
            <a:r>
              <a:rPr lang="en-US" dirty="0"/>
              <a:t> with respect to the largest outsourcing markets</a:t>
            </a:r>
          </a:p>
          <a:p>
            <a:pPr lvl="1"/>
            <a:r>
              <a:rPr lang="en-US" dirty="0"/>
              <a:t>We have available IT infrastructure to service the international market</a:t>
            </a:r>
          </a:p>
          <a:p>
            <a:r>
              <a:rPr lang="en-US" dirty="0"/>
              <a:t>So why not Nigeria? </a:t>
            </a:r>
          </a:p>
          <a:p>
            <a:endParaRPr lang="en-NG" dirty="0"/>
          </a:p>
        </p:txBody>
      </p:sp>
      <p:sp>
        <p:nvSpPr>
          <p:cNvPr id="4" name="Slide Number Placeholder 3"/>
          <p:cNvSpPr>
            <a:spLocks noGrp="1"/>
          </p:cNvSpPr>
          <p:nvPr>
            <p:ph type="sldNum" sz="quarter" idx="5"/>
          </p:nvPr>
        </p:nvSpPr>
        <p:spPr/>
        <p:txBody>
          <a:bodyPr/>
          <a:lstStyle/>
          <a:p>
            <a:fld id="{9B66B385-AC5E-46F9-B47B-FC773AD03553}" type="slidenum">
              <a:rPr lang="en-NG" smtClean="0"/>
              <a:t>3</a:t>
            </a:fld>
            <a:endParaRPr lang="en-NG"/>
          </a:p>
        </p:txBody>
      </p:sp>
    </p:spTree>
    <p:extLst>
      <p:ext uri="{BB962C8B-B14F-4D97-AF65-F5344CB8AC3E}">
        <p14:creationId xmlns:p14="http://schemas.microsoft.com/office/powerpoint/2010/main" val="19139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therefore decided to establish a BPO </a:t>
            </a:r>
            <a:r>
              <a:rPr lang="en-US" dirty="0" err="1"/>
              <a:t>centre</a:t>
            </a:r>
            <a:r>
              <a:rPr lang="en-US" dirty="0"/>
              <a:t> in Nigeria</a:t>
            </a:r>
          </a:p>
          <a:p>
            <a:r>
              <a:rPr lang="en-US" dirty="0"/>
              <a:t>To setup an international BPO </a:t>
            </a:r>
            <a:r>
              <a:rPr lang="en-US" dirty="0" err="1"/>
              <a:t>centre</a:t>
            </a:r>
            <a:r>
              <a:rPr lang="en-US" dirty="0"/>
              <a:t> you need to comply with international standards and best practices. It was not easy. I started in Kano 2008, it failed. We moved to Kaduna and started all over again in 2009, it failed. We moved to Abuja and started all over again and it failed. Then in 2016, we finally went live with our 4</a:t>
            </a:r>
            <a:r>
              <a:rPr lang="en-US" baseline="30000" dirty="0"/>
              <a:t>th</a:t>
            </a:r>
            <a:r>
              <a:rPr lang="en-US" dirty="0"/>
              <a:t> attempt after 8-years of starting the business with the </a:t>
            </a:r>
            <a:r>
              <a:rPr lang="en-US" dirty="0" err="1"/>
              <a:t>centre</a:t>
            </a:r>
            <a:r>
              <a:rPr lang="en-US" dirty="0"/>
              <a:t> in Abuja. </a:t>
            </a:r>
          </a:p>
          <a:p>
            <a:r>
              <a:rPr lang="en-US" dirty="0"/>
              <a:t>We were clear that for us to compete with India, we have to be better than India. We therefore insisted on excellent technology, processes and the entire infrastructure which can be very capital intensive.</a:t>
            </a:r>
          </a:p>
          <a:p>
            <a:r>
              <a:rPr lang="en-US" dirty="0"/>
              <a:t>After going live with a domestic client, we concentrated our sales efforts on the US market – the biggest outsourcing market. I met with a lot of people, all of them were saying the same thing;</a:t>
            </a:r>
          </a:p>
          <a:p>
            <a:pPr lvl="2"/>
            <a:r>
              <a:rPr lang="en-US" dirty="0"/>
              <a:t>Nigeria is not a known outsourcing destination</a:t>
            </a:r>
          </a:p>
          <a:p>
            <a:pPr lvl="2"/>
            <a:r>
              <a:rPr lang="en-US" dirty="0"/>
              <a:t>Nigeria is too risky</a:t>
            </a:r>
          </a:p>
          <a:p>
            <a:pPr lvl="2"/>
            <a:r>
              <a:rPr lang="en-US" dirty="0"/>
              <a:t>You are inexperienced…why should we move business from a well known outsourcing destination to Nigeria</a:t>
            </a:r>
          </a:p>
          <a:p>
            <a:pPr marL="457200" lvl="1" indent="0">
              <a:buNone/>
            </a:pPr>
            <a:endParaRPr lang="en-US" dirty="0"/>
          </a:p>
          <a:p>
            <a:endParaRPr lang="en-NG" dirty="0"/>
          </a:p>
        </p:txBody>
      </p:sp>
      <p:sp>
        <p:nvSpPr>
          <p:cNvPr id="4" name="Slide Number Placeholder 3"/>
          <p:cNvSpPr>
            <a:spLocks noGrp="1"/>
          </p:cNvSpPr>
          <p:nvPr>
            <p:ph type="sldNum" sz="quarter" idx="5"/>
          </p:nvPr>
        </p:nvSpPr>
        <p:spPr/>
        <p:txBody>
          <a:bodyPr/>
          <a:lstStyle/>
          <a:p>
            <a:fld id="{9B66B385-AC5E-46F9-B47B-FC773AD03553}" type="slidenum">
              <a:rPr lang="en-NG" smtClean="0"/>
              <a:t>4</a:t>
            </a:fld>
            <a:endParaRPr lang="en-NG"/>
          </a:p>
        </p:txBody>
      </p:sp>
    </p:spTree>
    <p:extLst>
      <p:ext uri="{BB962C8B-B14F-4D97-AF65-F5344CB8AC3E}">
        <p14:creationId xmlns:p14="http://schemas.microsoft.com/office/powerpoint/2010/main" val="958608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With perseverance the breakthrough finally came with an American client and in a matter of months we proved everyone wrong.</a:t>
            </a:r>
          </a:p>
          <a:p>
            <a:r>
              <a:rPr lang="en-US" dirty="0"/>
              <a:t>- We were giving America, American accent.  It may surprise you to know how many Nigerians can speak with an American accent. Nigerian youth grew up watching American films, which explains the influences that formed the diction for many. In fact, many of our employees who speak English with a fluent American accent have never travelled out of the country. This factor greatly improves our ability to connect with American consumers.</a:t>
            </a:r>
          </a:p>
          <a:p>
            <a:r>
              <a:rPr lang="en-US" dirty="0"/>
              <a:t>- In terms of technology and infrastructure, we provided redundancies at every level to the point where we service our clients effectively despite the well known infrastructure challenges in the country</a:t>
            </a:r>
          </a:p>
          <a:p>
            <a:r>
              <a:rPr lang="en-US" dirty="0"/>
              <a:t>- We spent time in putting in place a world class delivery process that consistently delivers excellently</a:t>
            </a:r>
          </a:p>
          <a:p>
            <a:r>
              <a:rPr lang="en-US" dirty="0"/>
              <a:t>- Furthermore, we have honest contracts and we have kept to our words…we don’t  ‘nickel and dime’ our clients for every process change</a:t>
            </a:r>
          </a:p>
          <a:p>
            <a:r>
              <a:rPr lang="en-US" dirty="0"/>
              <a:t>- As a result our clients are happy and we have grown from an initial 5 international seats to over 700 within 2 years of operation. Our clients are moving operations from other outsourcing destinations to us.</a:t>
            </a:r>
          </a:p>
          <a:p>
            <a:pPr marL="457200" lvl="1" indent="0">
              <a:buNone/>
            </a:pPr>
            <a:endParaRPr lang="en-US" dirty="0"/>
          </a:p>
          <a:p>
            <a:endParaRPr lang="en-NG" dirty="0"/>
          </a:p>
        </p:txBody>
      </p:sp>
      <p:sp>
        <p:nvSpPr>
          <p:cNvPr id="4" name="Slide Number Placeholder 3"/>
          <p:cNvSpPr>
            <a:spLocks noGrp="1"/>
          </p:cNvSpPr>
          <p:nvPr>
            <p:ph type="sldNum" sz="quarter" idx="5"/>
          </p:nvPr>
        </p:nvSpPr>
        <p:spPr/>
        <p:txBody>
          <a:bodyPr/>
          <a:lstStyle/>
          <a:p>
            <a:fld id="{9B66B385-AC5E-46F9-B47B-FC773AD03553}" type="slidenum">
              <a:rPr lang="en-NG" smtClean="0"/>
              <a:t>5</a:t>
            </a:fld>
            <a:endParaRPr lang="en-NG"/>
          </a:p>
        </p:txBody>
      </p:sp>
    </p:spTree>
    <p:extLst>
      <p:ext uri="{BB962C8B-B14F-4D97-AF65-F5344CB8AC3E}">
        <p14:creationId xmlns:p14="http://schemas.microsoft.com/office/powerpoint/2010/main" val="4078545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we have 3 </a:t>
            </a:r>
            <a:r>
              <a:rPr lang="en-US" dirty="0" err="1"/>
              <a:t>centres</a:t>
            </a:r>
            <a:r>
              <a:rPr lang="en-US" dirty="0"/>
              <a:t> in 3 locations in Nigeria. We will be opening a 4</a:t>
            </a:r>
            <a:r>
              <a:rPr lang="en-US" baseline="30000" dirty="0"/>
              <a:t>th</a:t>
            </a:r>
            <a:r>
              <a:rPr lang="en-US" dirty="0"/>
              <a:t> soon</a:t>
            </a:r>
          </a:p>
          <a:p>
            <a:r>
              <a:rPr lang="en-US" dirty="0"/>
              <a:t>I am very excited about the demographics of our employment with over 50% women and 99% youth of our over 700 employees</a:t>
            </a:r>
          </a:p>
          <a:p>
            <a:r>
              <a:rPr lang="en-US" dirty="0"/>
              <a:t>We now run business and knowledge process campaigns that range from;</a:t>
            </a:r>
          </a:p>
          <a:p>
            <a:pPr lvl="1"/>
            <a:r>
              <a:rPr lang="en-US" dirty="0"/>
              <a:t>- Legal services…we have lawyers that are servicing the US market after intensive training on US law. Our lawyers work with attorneys in the US to handle a minimum of 20 cases weekly thus gaining in depth understanding about international law generally…a truly win-win situation for all parties</a:t>
            </a:r>
          </a:p>
          <a:p>
            <a:pPr lvl="1"/>
            <a:r>
              <a:rPr lang="en-US" dirty="0"/>
              <a:t>- Medical services…we also have employees with science backgrounds who analyze Medical records for our clients</a:t>
            </a:r>
          </a:p>
          <a:p>
            <a:pPr lvl="1"/>
            <a:r>
              <a:rPr lang="en-US" dirty="0"/>
              <a:t>- Business analysts… provide product and market trend analysis for US clients</a:t>
            </a:r>
          </a:p>
          <a:p>
            <a:pPr lvl="1"/>
            <a:r>
              <a:rPr lang="en-US" dirty="0"/>
              <a:t>- We also provide IT support services in addition to the more routine customer care services</a:t>
            </a:r>
          </a:p>
          <a:p>
            <a:pPr lvl="1"/>
            <a:r>
              <a:rPr lang="en-US" dirty="0"/>
              <a:t>…and we are not stopping there…we will expand the scope of our services to provide meaningful and empowering employment opportunities for our teaming Nigerian youth. Our overriding approach is to tap into the knowledge economy and differentiate ourselves globally through being more about value added knowledge process outsourcing.</a:t>
            </a:r>
          </a:p>
          <a:p>
            <a:endParaRPr lang="en-NG" dirty="0"/>
          </a:p>
        </p:txBody>
      </p:sp>
      <p:sp>
        <p:nvSpPr>
          <p:cNvPr id="4" name="Slide Number Placeholder 3"/>
          <p:cNvSpPr>
            <a:spLocks noGrp="1"/>
          </p:cNvSpPr>
          <p:nvPr>
            <p:ph type="sldNum" sz="quarter" idx="5"/>
          </p:nvPr>
        </p:nvSpPr>
        <p:spPr/>
        <p:txBody>
          <a:bodyPr/>
          <a:lstStyle/>
          <a:p>
            <a:fld id="{9B66B385-AC5E-46F9-B47B-FC773AD03553}" type="slidenum">
              <a:rPr lang="en-NG" smtClean="0"/>
              <a:t>6</a:t>
            </a:fld>
            <a:endParaRPr lang="en-NG"/>
          </a:p>
        </p:txBody>
      </p:sp>
    </p:spTree>
    <p:extLst>
      <p:ext uri="{BB962C8B-B14F-4D97-AF65-F5344CB8AC3E}">
        <p14:creationId xmlns:p14="http://schemas.microsoft.com/office/powerpoint/2010/main" val="1156014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 Our achievements so far have not gone unnoticed. We now have the attention of very notable North American &amp; European influencers who now reckon with Nigeria as an outsourcing destination. </a:t>
            </a:r>
          </a:p>
          <a:p>
            <a:r>
              <a:rPr lang="en-US" dirty="0"/>
              <a:t>- Strong deal pipeline</a:t>
            </a:r>
          </a:p>
          <a:p>
            <a:r>
              <a:rPr lang="en-US" dirty="0"/>
              <a:t>– creating a platform</a:t>
            </a:r>
          </a:p>
          <a:p>
            <a:r>
              <a:rPr lang="en-US" dirty="0"/>
              <a:t>More clients are considering moving operations from other destinations to us…a clear indication of the new believe in us and Nigeria</a:t>
            </a:r>
          </a:p>
          <a:p>
            <a:r>
              <a:rPr lang="en-US" dirty="0"/>
              <a:t>We have laid the solid foundation for growth. Going by our existing pipeline alone we expect to create over 6,000 direct jobs within 5 years. At  over 700 direct jobs I can tell you the ripple effects already in terms of the ecosystem developed around our operations…local transportation, food vending, cleaning services and by extension families, dependents and more. Outsourcing is really a strong catalyst for economic activity</a:t>
            </a:r>
          </a:p>
          <a:p>
            <a:endParaRPr lang="en-NG" dirty="0"/>
          </a:p>
        </p:txBody>
      </p:sp>
      <p:sp>
        <p:nvSpPr>
          <p:cNvPr id="4" name="Slide Number Placeholder 3"/>
          <p:cNvSpPr>
            <a:spLocks noGrp="1"/>
          </p:cNvSpPr>
          <p:nvPr>
            <p:ph type="sldNum" sz="quarter" idx="5"/>
          </p:nvPr>
        </p:nvSpPr>
        <p:spPr/>
        <p:txBody>
          <a:bodyPr/>
          <a:lstStyle/>
          <a:p>
            <a:fld id="{9B66B385-AC5E-46F9-B47B-FC773AD03553}" type="slidenum">
              <a:rPr lang="en-NG" smtClean="0"/>
              <a:t>7</a:t>
            </a:fld>
            <a:endParaRPr lang="en-NG"/>
          </a:p>
        </p:txBody>
      </p:sp>
    </p:spTree>
    <p:extLst>
      <p:ext uri="{BB962C8B-B14F-4D97-AF65-F5344CB8AC3E}">
        <p14:creationId xmlns:p14="http://schemas.microsoft.com/office/powerpoint/2010/main" val="4145411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Ladies and gentlemen, I am more convinced now than ever that we can make Nigeria THE premier outsourcing destination of the world</a:t>
            </a:r>
          </a:p>
          <a:p>
            <a:r>
              <a:rPr lang="en-US" dirty="0"/>
              <a:t>We can leapfrog into this position of strength by leveraging on our unique strengths to deliver lower-cost, high-impact, valued added knowledge process outsourcing. Nigeria has a large pool of very talented youth. We produce more graduates every year than half of the continent put together.   </a:t>
            </a:r>
          </a:p>
          <a:p>
            <a:r>
              <a:rPr lang="en-US" dirty="0"/>
              <a:t>Imagine what would happen when;</a:t>
            </a:r>
          </a:p>
          <a:p>
            <a:pPr lvl="1"/>
            <a:r>
              <a:rPr lang="en-US" dirty="0"/>
              <a:t>Government provides an enabling environment through the establishment of ICT clusters and promotion of international partnerships;</a:t>
            </a:r>
          </a:p>
          <a:p>
            <a:pPr lvl="1"/>
            <a:r>
              <a:rPr lang="en-US" dirty="0"/>
              <a:t>When as a result of our successes, larger Investment flows into the sector</a:t>
            </a:r>
          </a:p>
          <a:p>
            <a:pPr lvl="1"/>
            <a:r>
              <a:rPr lang="en-US" dirty="0"/>
              <a:t>We are just one player and look what has already happened in just 2 years…imagine what happens when more players come in and succeed as we have</a:t>
            </a:r>
          </a:p>
          <a:p>
            <a:r>
              <a:rPr lang="en-US" dirty="0"/>
              <a:t>Then I can assure you that Nigeria will experience what has happened in India and much more. Our growth rate clearly attests to this…the feedback from our customers also speak to the fundamentals for this.</a:t>
            </a:r>
          </a:p>
          <a:p>
            <a:endParaRPr lang="en-NG" dirty="0"/>
          </a:p>
        </p:txBody>
      </p:sp>
      <p:sp>
        <p:nvSpPr>
          <p:cNvPr id="4" name="Slide Number Placeholder 3"/>
          <p:cNvSpPr>
            <a:spLocks noGrp="1"/>
          </p:cNvSpPr>
          <p:nvPr>
            <p:ph type="sldNum" sz="quarter" idx="5"/>
          </p:nvPr>
        </p:nvSpPr>
        <p:spPr/>
        <p:txBody>
          <a:bodyPr/>
          <a:lstStyle/>
          <a:p>
            <a:fld id="{9B66B385-AC5E-46F9-B47B-FC773AD03553}" type="slidenum">
              <a:rPr lang="en-NG" smtClean="0"/>
              <a:t>8</a:t>
            </a:fld>
            <a:endParaRPr lang="en-NG"/>
          </a:p>
        </p:txBody>
      </p:sp>
    </p:spTree>
    <p:extLst>
      <p:ext uri="{BB962C8B-B14F-4D97-AF65-F5344CB8AC3E}">
        <p14:creationId xmlns:p14="http://schemas.microsoft.com/office/powerpoint/2010/main" val="1338125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am a Nigerian, truly passionate about my country…I humbly submit that global outsourcing presents a very significant opportunity to channel our best resource – the human resource of this great country into productive economic activity within a short timeframe and without too much need for additional government spending</a:t>
            </a:r>
          </a:p>
          <a:p>
            <a:r>
              <a:rPr lang="en-US" dirty="0"/>
              <a:t>My mission remains to transform the economy of my country through creating meaningful employment for our beloved youth…</a:t>
            </a:r>
          </a:p>
          <a:p>
            <a:r>
              <a:rPr lang="en-US" dirty="0"/>
              <a:t>We will achieve this…we will become the premier outsourcing destination in the world</a:t>
            </a:r>
          </a:p>
          <a:p>
            <a:r>
              <a:rPr lang="en-US" dirty="0"/>
              <a:t>Thank you.</a:t>
            </a:r>
            <a:endParaRPr lang="en-NG" dirty="0"/>
          </a:p>
        </p:txBody>
      </p:sp>
      <p:sp>
        <p:nvSpPr>
          <p:cNvPr id="4" name="Slide Number Placeholder 3"/>
          <p:cNvSpPr>
            <a:spLocks noGrp="1"/>
          </p:cNvSpPr>
          <p:nvPr>
            <p:ph type="sldNum" sz="quarter" idx="5"/>
          </p:nvPr>
        </p:nvSpPr>
        <p:spPr/>
        <p:txBody>
          <a:bodyPr/>
          <a:lstStyle/>
          <a:p>
            <a:fld id="{9B66B385-AC5E-46F9-B47B-FC773AD03553}" type="slidenum">
              <a:rPr lang="en-NG" smtClean="0"/>
              <a:t>9</a:t>
            </a:fld>
            <a:endParaRPr lang="en-NG"/>
          </a:p>
        </p:txBody>
      </p:sp>
    </p:spTree>
    <p:extLst>
      <p:ext uri="{BB962C8B-B14F-4D97-AF65-F5344CB8AC3E}">
        <p14:creationId xmlns:p14="http://schemas.microsoft.com/office/powerpoint/2010/main" val="587401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B71AED-2FD2-40A2-B6F8-DEF796DEBAF5}"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D8640-B8FA-4243-97C6-12A80D149D2F}" type="slidenum">
              <a:rPr lang="en-US" smtClean="0"/>
              <a:t>‹#›</a:t>
            </a:fld>
            <a:endParaRPr lang="en-US"/>
          </a:p>
        </p:txBody>
      </p:sp>
    </p:spTree>
    <p:extLst>
      <p:ext uri="{BB962C8B-B14F-4D97-AF65-F5344CB8AC3E}">
        <p14:creationId xmlns:p14="http://schemas.microsoft.com/office/powerpoint/2010/main" val="3940693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B71AED-2FD2-40A2-B6F8-DEF796DEBAF5}"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D8640-B8FA-4243-97C6-12A80D149D2F}" type="slidenum">
              <a:rPr lang="en-US" smtClean="0"/>
              <a:t>‹#›</a:t>
            </a:fld>
            <a:endParaRPr lang="en-US"/>
          </a:p>
        </p:txBody>
      </p:sp>
    </p:spTree>
    <p:extLst>
      <p:ext uri="{BB962C8B-B14F-4D97-AF65-F5344CB8AC3E}">
        <p14:creationId xmlns:p14="http://schemas.microsoft.com/office/powerpoint/2010/main" val="2931089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B71AED-2FD2-40A2-B6F8-DEF796DEBAF5}"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D8640-B8FA-4243-97C6-12A80D149D2F}" type="slidenum">
              <a:rPr lang="en-US" smtClean="0"/>
              <a:t>‹#›</a:t>
            </a:fld>
            <a:endParaRPr lang="en-US"/>
          </a:p>
        </p:txBody>
      </p:sp>
    </p:spTree>
    <p:extLst>
      <p:ext uri="{BB962C8B-B14F-4D97-AF65-F5344CB8AC3E}">
        <p14:creationId xmlns:p14="http://schemas.microsoft.com/office/powerpoint/2010/main" val="114832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B71AED-2FD2-40A2-B6F8-DEF796DEBAF5}"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D8640-B8FA-4243-97C6-12A80D149D2F}" type="slidenum">
              <a:rPr lang="en-US" smtClean="0"/>
              <a:t>‹#›</a:t>
            </a:fld>
            <a:endParaRPr lang="en-US"/>
          </a:p>
        </p:txBody>
      </p:sp>
    </p:spTree>
    <p:extLst>
      <p:ext uri="{BB962C8B-B14F-4D97-AF65-F5344CB8AC3E}">
        <p14:creationId xmlns:p14="http://schemas.microsoft.com/office/powerpoint/2010/main" val="4034108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B71AED-2FD2-40A2-B6F8-DEF796DEBAF5}"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5D8640-B8FA-4243-97C6-12A80D149D2F}" type="slidenum">
              <a:rPr lang="en-US" smtClean="0"/>
              <a:t>‹#›</a:t>
            </a:fld>
            <a:endParaRPr lang="en-US"/>
          </a:p>
        </p:txBody>
      </p:sp>
    </p:spTree>
    <p:extLst>
      <p:ext uri="{BB962C8B-B14F-4D97-AF65-F5344CB8AC3E}">
        <p14:creationId xmlns:p14="http://schemas.microsoft.com/office/powerpoint/2010/main" val="174593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B71AED-2FD2-40A2-B6F8-DEF796DEBAF5}"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D8640-B8FA-4243-97C6-12A80D149D2F}" type="slidenum">
              <a:rPr lang="en-US" smtClean="0"/>
              <a:t>‹#›</a:t>
            </a:fld>
            <a:endParaRPr lang="en-US"/>
          </a:p>
        </p:txBody>
      </p:sp>
    </p:spTree>
    <p:extLst>
      <p:ext uri="{BB962C8B-B14F-4D97-AF65-F5344CB8AC3E}">
        <p14:creationId xmlns:p14="http://schemas.microsoft.com/office/powerpoint/2010/main" val="2686214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B71AED-2FD2-40A2-B6F8-DEF796DEBAF5}" type="datetimeFigureOut">
              <a:rPr lang="en-US" smtClean="0"/>
              <a:t>3/27/2019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5D8640-B8FA-4243-97C6-12A80D149D2F}" type="slidenum">
              <a:rPr lang="en-US" smtClean="0"/>
              <a:t>‹#›</a:t>
            </a:fld>
            <a:endParaRPr lang="en-US"/>
          </a:p>
        </p:txBody>
      </p:sp>
    </p:spTree>
    <p:extLst>
      <p:ext uri="{BB962C8B-B14F-4D97-AF65-F5344CB8AC3E}">
        <p14:creationId xmlns:p14="http://schemas.microsoft.com/office/powerpoint/2010/main" val="165073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B71AED-2FD2-40A2-B6F8-DEF796DEBAF5}" type="datetimeFigureOut">
              <a:rPr lang="en-US" smtClean="0"/>
              <a:t>3/27/2019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5D8640-B8FA-4243-97C6-12A80D149D2F}" type="slidenum">
              <a:rPr lang="en-US" smtClean="0"/>
              <a:t>‹#›</a:t>
            </a:fld>
            <a:endParaRPr lang="en-US"/>
          </a:p>
        </p:txBody>
      </p:sp>
    </p:spTree>
    <p:extLst>
      <p:ext uri="{BB962C8B-B14F-4D97-AF65-F5344CB8AC3E}">
        <p14:creationId xmlns:p14="http://schemas.microsoft.com/office/powerpoint/2010/main" val="669960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B71AED-2FD2-40A2-B6F8-DEF796DEBAF5}" type="datetimeFigureOut">
              <a:rPr lang="en-US" smtClean="0"/>
              <a:t>3/27/2019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5D8640-B8FA-4243-97C6-12A80D149D2F}" type="slidenum">
              <a:rPr lang="en-US" smtClean="0"/>
              <a:t>‹#›</a:t>
            </a:fld>
            <a:endParaRPr lang="en-US"/>
          </a:p>
        </p:txBody>
      </p:sp>
    </p:spTree>
    <p:extLst>
      <p:ext uri="{BB962C8B-B14F-4D97-AF65-F5344CB8AC3E}">
        <p14:creationId xmlns:p14="http://schemas.microsoft.com/office/powerpoint/2010/main" val="140292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B71AED-2FD2-40A2-B6F8-DEF796DEBAF5}"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D8640-B8FA-4243-97C6-12A80D149D2F}" type="slidenum">
              <a:rPr lang="en-US" smtClean="0"/>
              <a:t>‹#›</a:t>
            </a:fld>
            <a:endParaRPr lang="en-US"/>
          </a:p>
        </p:txBody>
      </p:sp>
    </p:spTree>
    <p:extLst>
      <p:ext uri="{BB962C8B-B14F-4D97-AF65-F5344CB8AC3E}">
        <p14:creationId xmlns:p14="http://schemas.microsoft.com/office/powerpoint/2010/main" val="2292478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B71AED-2FD2-40A2-B6F8-DEF796DEBAF5}"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5D8640-B8FA-4243-97C6-12A80D149D2F}" type="slidenum">
              <a:rPr lang="en-US" smtClean="0"/>
              <a:t>‹#›</a:t>
            </a:fld>
            <a:endParaRPr lang="en-US"/>
          </a:p>
        </p:txBody>
      </p:sp>
    </p:spTree>
    <p:extLst>
      <p:ext uri="{BB962C8B-B14F-4D97-AF65-F5344CB8AC3E}">
        <p14:creationId xmlns:p14="http://schemas.microsoft.com/office/powerpoint/2010/main" val="210658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B71AED-2FD2-40A2-B6F8-DEF796DEBAF5}" type="datetimeFigureOut">
              <a:rPr lang="en-US" smtClean="0"/>
              <a:t>3/27/2019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5D8640-B8FA-4243-97C6-12A80D149D2F}" type="slidenum">
              <a:rPr lang="en-US" smtClean="0"/>
              <a:t>‹#›</a:t>
            </a:fld>
            <a:endParaRPr lang="en-US"/>
          </a:p>
        </p:txBody>
      </p:sp>
    </p:spTree>
    <p:extLst>
      <p:ext uri="{BB962C8B-B14F-4D97-AF65-F5344CB8AC3E}">
        <p14:creationId xmlns:p14="http://schemas.microsoft.com/office/powerpoint/2010/main" val="2037390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BPO as a tool for economic empowerment in Africa</a:t>
            </a:r>
          </a:p>
        </p:txBody>
      </p:sp>
      <p:sp>
        <p:nvSpPr>
          <p:cNvPr id="3" name="Subtitle 2"/>
          <p:cNvSpPr>
            <a:spLocks noGrp="1"/>
          </p:cNvSpPr>
          <p:nvPr>
            <p:ph type="subTitle" idx="1"/>
          </p:nvPr>
        </p:nvSpPr>
        <p:spPr/>
        <p:txBody>
          <a:bodyPr/>
          <a:lstStyle/>
          <a:p>
            <a:r>
              <a:rPr lang="en-US" dirty="0"/>
              <a:t>Uzo Eziukwu</a:t>
            </a:r>
          </a:p>
          <a:p>
            <a:r>
              <a:rPr lang="en-US" dirty="0"/>
              <a:t>Group CEO Bluetag Group</a:t>
            </a:r>
          </a:p>
          <a:p>
            <a:r>
              <a:rPr lang="en-US" dirty="0"/>
              <a:t>Partner, Outsource Global</a:t>
            </a:r>
          </a:p>
        </p:txBody>
      </p:sp>
    </p:spTree>
    <p:extLst>
      <p:ext uri="{BB962C8B-B14F-4D97-AF65-F5344CB8AC3E}">
        <p14:creationId xmlns:p14="http://schemas.microsoft.com/office/powerpoint/2010/main" val="3434356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2530" y="2502535"/>
            <a:ext cx="10515600" cy="1325563"/>
          </a:xfrm>
        </p:spPr>
        <p:txBody>
          <a:bodyPr/>
          <a:lstStyle/>
          <a:p>
            <a:pPr algn="ctr"/>
            <a:r>
              <a:rPr lang="en-US" dirty="0"/>
              <a:t>The Unemployment Challenge</a:t>
            </a:r>
          </a:p>
        </p:txBody>
      </p:sp>
    </p:spTree>
    <p:extLst>
      <p:ext uri="{BB962C8B-B14F-4D97-AF65-F5344CB8AC3E}">
        <p14:creationId xmlns:p14="http://schemas.microsoft.com/office/powerpoint/2010/main" val="1106822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800" y="2460625"/>
            <a:ext cx="10515600" cy="1325563"/>
          </a:xfrm>
        </p:spPr>
        <p:txBody>
          <a:bodyPr/>
          <a:lstStyle/>
          <a:p>
            <a:pPr algn="ctr"/>
            <a:r>
              <a:rPr lang="en-US" dirty="0"/>
              <a:t>The BPO Story…</a:t>
            </a:r>
          </a:p>
        </p:txBody>
      </p:sp>
    </p:spTree>
    <p:extLst>
      <p:ext uri="{BB962C8B-B14F-4D97-AF65-F5344CB8AC3E}">
        <p14:creationId xmlns:p14="http://schemas.microsoft.com/office/powerpoint/2010/main" val="3309046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59025"/>
            <a:ext cx="10515600" cy="1325563"/>
          </a:xfrm>
        </p:spPr>
        <p:txBody>
          <a:bodyPr/>
          <a:lstStyle/>
          <a:p>
            <a:pPr algn="ctr"/>
            <a:r>
              <a:rPr lang="en-US" dirty="0"/>
              <a:t>Our effort at solving the employment problem</a:t>
            </a:r>
          </a:p>
        </p:txBody>
      </p:sp>
    </p:spTree>
    <p:extLst>
      <p:ext uri="{BB962C8B-B14F-4D97-AF65-F5344CB8AC3E}">
        <p14:creationId xmlns:p14="http://schemas.microsoft.com/office/powerpoint/2010/main" val="43624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2435225"/>
            <a:ext cx="10515600" cy="1325563"/>
          </a:xfrm>
        </p:spPr>
        <p:txBody>
          <a:bodyPr/>
          <a:lstStyle/>
          <a:p>
            <a:pPr algn="ctr"/>
            <a:r>
              <a:rPr lang="en-US" dirty="0"/>
              <a:t>Notable experiences so far…</a:t>
            </a:r>
          </a:p>
        </p:txBody>
      </p:sp>
      <p:sp>
        <p:nvSpPr>
          <p:cNvPr id="3" name="Content Placeholder 2"/>
          <p:cNvSpPr>
            <a:spLocks noGrp="1"/>
          </p:cNvSpPr>
          <p:nvPr>
            <p:ph idx="1"/>
          </p:nvPr>
        </p:nvSpPr>
        <p:spPr/>
        <p:txBody>
          <a:bodyPr>
            <a:normAutofit/>
          </a:bodyPr>
          <a:lstStyle/>
          <a:p>
            <a:pPr lvl="1" algn="ctr"/>
            <a:endParaRPr lang="en-US" dirty="0"/>
          </a:p>
          <a:p>
            <a:pPr lvl="1" algn="ctr"/>
            <a:endParaRPr lang="en-US" dirty="0"/>
          </a:p>
          <a:p>
            <a:pPr marL="457200" lvl="1" indent="0" algn="ctr">
              <a:buNone/>
            </a:pPr>
            <a:endParaRPr lang="en-US" dirty="0"/>
          </a:p>
          <a:p>
            <a:pPr lvl="1" algn="ctr"/>
            <a:endParaRPr lang="en-US" dirty="0"/>
          </a:p>
        </p:txBody>
      </p:sp>
    </p:spTree>
    <p:extLst>
      <p:ext uri="{BB962C8B-B14F-4D97-AF65-F5344CB8AC3E}">
        <p14:creationId xmlns:p14="http://schemas.microsoft.com/office/powerpoint/2010/main" val="2799090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7100" y="2257425"/>
            <a:ext cx="10515600" cy="1325563"/>
          </a:xfrm>
        </p:spPr>
        <p:txBody>
          <a:bodyPr/>
          <a:lstStyle/>
          <a:p>
            <a:pPr algn="ctr"/>
            <a:r>
              <a:rPr lang="en-US" dirty="0"/>
              <a:t>Outsource Global today…</a:t>
            </a:r>
          </a:p>
        </p:txBody>
      </p:sp>
      <p:sp>
        <p:nvSpPr>
          <p:cNvPr id="3" name="Content Placeholder 2"/>
          <p:cNvSpPr>
            <a:spLocks noGrp="1"/>
          </p:cNvSpPr>
          <p:nvPr>
            <p:ph idx="1"/>
          </p:nvPr>
        </p:nvSpPr>
        <p:spPr/>
        <p:txBody>
          <a:bodyPr>
            <a:normAutofit/>
          </a:bodyPr>
          <a:lstStyle/>
          <a:p>
            <a:pPr marL="457200" lvl="1" indent="0">
              <a:buNone/>
            </a:pPr>
            <a:r>
              <a:rPr lang="en-US" dirty="0"/>
              <a:t> </a:t>
            </a:r>
          </a:p>
        </p:txBody>
      </p:sp>
    </p:spTree>
    <p:extLst>
      <p:ext uri="{BB962C8B-B14F-4D97-AF65-F5344CB8AC3E}">
        <p14:creationId xmlns:p14="http://schemas.microsoft.com/office/powerpoint/2010/main" val="3836166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09825"/>
            <a:ext cx="10515600" cy="1325563"/>
          </a:xfrm>
        </p:spPr>
        <p:txBody>
          <a:bodyPr/>
          <a:lstStyle/>
          <a:p>
            <a:pPr algn="ctr"/>
            <a:r>
              <a:rPr lang="en-US" dirty="0"/>
              <a:t>Connecting the dots…</a:t>
            </a:r>
          </a:p>
        </p:txBody>
      </p:sp>
    </p:spTree>
    <p:extLst>
      <p:ext uri="{BB962C8B-B14F-4D97-AF65-F5344CB8AC3E}">
        <p14:creationId xmlns:p14="http://schemas.microsoft.com/office/powerpoint/2010/main" val="694366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500" y="2460625"/>
            <a:ext cx="10515600" cy="1325563"/>
          </a:xfrm>
        </p:spPr>
        <p:txBody>
          <a:bodyPr/>
          <a:lstStyle/>
          <a:p>
            <a:pPr algn="ctr"/>
            <a:r>
              <a:rPr lang="en-US" dirty="0"/>
              <a:t>What our governments can do…</a:t>
            </a:r>
          </a:p>
        </p:txBody>
      </p:sp>
      <p:sp>
        <p:nvSpPr>
          <p:cNvPr id="3" name="Content Placeholder 2"/>
          <p:cNvSpPr>
            <a:spLocks noGrp="1"/>
          </p:cNvSpPr>
          <p:nvPr>
            <p:ph idx="1"/>
          </p:nvPr>
        </p:nvSpPr>
        <p:spPr/>
        <p:txBody>
          <a:bodyPr>
            <a:normAutofit/>
          </a:bodyPr>
          <a:lstStyle/>
          <a:p>
            <a:pPr lvl="1"/>
            <a:endParaRPr lang="en-US" dirty="0"/>
          </a:p>
          <a:p>
            <a:pPr lvl="1"/>
            <a:endParaRPr lang="en-US" dirty="0"/>
          </a:p>
          <a:p>
            <a:pPr lvl="1"/>
            <a:endParaRPr lang="en-US" dirty="0"/>
          </a:p>
        </p:txBody>
      </p:sp>
    </p:spTree>
    <p:extLst>
      <p:ext uri="{BB962C8B-B14F-4D97-AF65-F5344CB8AC3E}">
        <p14:creationId xmlns:p14="http://schemas.microsoft.com/office/powerpoint/2010/main" val="3038143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2473325"/>
            <a:ext cx="10515600" cy="1325563"/>
          </a:xfrm>
        </p:spPr>
        <p:txBody>
          <a:bodyPr/>
          <a:lstStyle/>
          <a:p>
            <a:pPr algn="ctr"/>
            <a:r>
              <a:rPr lang="en-US" dirty="0"/>
              <a:t>Conclusion</a:t>
            </a:r>
          </a:p>
        </p:txBody>
      </p:sp>
    </p:spTree>
    <p:extLst>
      <p:ext uri="{BB962C8B-B14F-4D97-AF65-F5344CB8AC3E}">
        <p14:creationId xmlns:p14="http://schemas.microsoft.com/office/powerpoint/2010/main" val="2565713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2368</TotalTime>
  <Words>1308</Words>
  <Application>Microsoft Office PowerPoint</Application>
  <PresentationFormat>Widescreen</PresentationFormat>
  <Paragraphs>74</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BPO as a tool for economic empowerment in Africa</vt:lpstr>
      <vt:lpstr>The Unemployment Challenge</vt:lpstr>
      <vt:lpstr>The BPO Story…</vt:lpstr>
      <vt:lpstr>Our effort at solving the employment problem</vt:lpstr>
      <vt:lpstr>Notable experiences so far…</vt:lpstr>
      <vt:lpstr>Outsource Global today…</vt:lpstr>
      <vt:lpstr>Connecting the dots…</vt:lpstr>
      <vt:lpstr>What our governments can do…</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BPO as a tool for economic empowerment in Nigeria</dc:title>
  <dc:creator>Uzo Eziukwu</dc:creator>
  <cp:lastModifiedBy>Uzo Eziukwu</cp:lastModifiedBy>
  <cp:revision>41</cp:revision>
  <dcterms:created xsi:type="dcterms:W3CDTF">2018-10-17T11:53:38Z</dcterms:created>
  <dcterms:modified xsi:type="dcterms:W3CDTF">2019-03-27T14:08:55Z</dcterms:modified>
</cp:coreProperties>
</file>