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12" r:id="rId3"/>
  </p:sldMasterIdLst>
  <p:sldIdLst>
    <p:sldId id="738" r:id="rId4"/>
    <p:sldId id="716" r:id="rId5"/>
    <p:sldId id="722" r:id="rId6"/>
    <p:sldId id="727" r:id="rId7"/>
    <p:sldId id="729" r:id="rId8"/>
    <p:sldId id="730" r:id="rId9"/>
    <p:sldId id="737" r:id="rId10"/>
    <p:sldId id="728" r:id="rId11"/>
    <p:sldId id="731" r:id="rId12"/>
    <p:sldId id="739" r:id="rId13"/>
    <p:sldId id="740" r:id="rId14"/>
    <p:sldId id="741" r:id="rId15"/>
    <p:sldId id="257" r:id="rId16"/>
    <p:sldId id="31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335"/>
    <a:srgbClr val="1E496C"/>
    <a:srgbClr val="5856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0309A6-B1D5-4FA3-AE4C-3AC54AF643B4}" v="11" dt="2019-03-25T16:16:08.651"/>
    <p1510:client id="{B92FF932-A564-4491-93A3-20BA9C814C11}" v="10" dt="2019-03-26T15:06:10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209228" cy="56134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-18557" y="4214587"/>
            <a:ext cx="12243188" cy="1397227"/>
          </a:xfrm>
          <a:prstGeom prst="rect">
            <a:avLst/>
          </a:prstGeom>
          <a:solidFill>
            <a:schemeClr val="tx2">
              <a:alpha val="85098"/>
            </a:schemeClr>
          </a:solidFill>
          <a:ln w="6350">
            <a:noFill/>
          </a:ln>
        </p:spPr>
        <p:txBody>
          <a:bodyPr vert="horz" wrap="square" lIns="81797" tIns="81797" rIns="81797" bIns="81797" rtlCol="0" anchor="ctr">
            <a:noAutofit/>
          </a:bodyPr>
          <a:lstStyle/>
          <a:p>
            <a:pPr marL="205598" indent="-205598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US" sz="1400">
              <a:latin typeface="Century Gothic"/>
              <a:ea typeface="Verdana" pitchFamily="34" charset="0"/>
              <a:cs typeface="Century Gothic"/>
              <a:sym typeface="Gill Sans Light" charset="0"/>
            </a:endParaRPr>
          </a:p>
        </p:txBody>
      </p:sp>
      <p:sp>
        <p:nvSpPr>
          <p:cNvPr id="26" name="Title 9"/>
          <p:cNvSpPr>
            <a:spLocks noGrp="1"/>
          </p:cNvSpPr>
          <p:nvPr>
            <p:ph type="title" hasCustomPrompt="1"/>
          </p:nvPr>
        </p:nvSpPr>
        <p:spPr>
          <a:xfrm>
            <a:off x="1" y="4233195"/>
            <a:ext cx="6908800" cy="834106"/>
          </a:xfrm>
          <a:noFill/>
        </p:spPr>
        <p:txBody>
          <a:bodyPr lIns="408981">
            <a:noAutofit/>
          </a:bodyPr>
          <a:lstStyle>
            <a:lvl1pPr marL="0" algn="l" defTabSz="1038813" rtl="0" eaLnBrk="1" latinLnBrk="0" hangingPunct="1">
              <a:lnSpc>
                <a:spcPct val="100000"/>
              </a:lnSpc>
              <a:defRPr lang="fr-FR" sz="2300" b="0" kern="0" dirty="0">
                <a:solidFill>
                  <a:schemeClr val="bg1"/>
                </a:solidFill>
                <a:latin typeface="Century Gothic"/>
                <a:ea typeface="Verdana" pitchFamily="34" charset="0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-5827" y="4978069"/>
            <a:ext cx="5221694" cy="626988"/>
          </a:xfrm>
          <a:prstGeom prst="rect">
            <a:avLst/>
          </a:prstGeom>
          <a:noFill/>
        </p:spPr>
        <p:txBody>
          <a:bodyPr lIns="408981" anchor="ctr"/>
          <a:lstStyle>
            <a:lvl1pPr marL="0" indent="0" algn="l">
              <a:buNone/>
              <a:defRPr sz="14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701801" y="6288440"/>
            <a:ext cx="10285046" cy="0"/>
          </a:xfrm>
          <a:prstGeom prst="line">
            <a:avLst/>
          </a:prstGeom>
          <a:ln w="9525">
            <a:solidFill>
              <a:srgbClr val="0D4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46101" y="3063547"/>
            <a:ext cx="192421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26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2 on 2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577126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7556079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/>
          </p:nvPr>
        </p:nvSpPr>
        <p:spPr>
          <a:xfrm>
            <a:off x="2577126" y="3672124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3"/>
          </p:nvPr>
        </p:nvSpPr>
        <p:spPr>
          <a:xfrm>
            <a:off x="7556079" y="3672124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4"/>
          </p:nvPr>
        </p:nvSpPr>
        <p:spPr>
          <a:xfrm>
            <a:off x="2582986" y="1425576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5"/>
          </p:nvPr>
        </p:nvSpPr>
        <p:spPr>
          <a:xfrm>
            <a:off x="7551618" y="1425576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8"/>
          <p:cNvSpPr>
            <a:spLocks noGrp="1"/>
          </p:cNvSpPr>
          <p:nvPr>
            <p:ph sz="quarter" idx="26"/>
          </p:nvPr>
        </p:nvSpPr>
        <p:spPr>
          <a:xfrm>
            <a:off x="2582986" y="4059238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8"/>
          <p:cNvSpPr>
            <a:spLocks noGrp="1"/>
          </p:cNvSpPr>
          <p:nvPr>
            <p:ph sz="quarter" idx="27"/>
          </p:nvPr>
        </p:nvSpPr>
        <p:spPr>
          <a:xfrm>
            <a:off x="7551618" y="4059238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7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1 on Left  2 on Righ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577126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7556079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3"/>
          </p:nvPr>
        </p:nvSpPr>
        <p:spPr>
          <a:xfrm>
            <a:off x="7556079" y="3672124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18"/>
          <p:cNvSpPr>
            <a:spLocks noGrp="1"/>
          </p:cNvSpPr>
          <p:nvPr>
            <p:ph sz="quarter" idx="24"/>
          </p:nvPr>
        </p:nvSpPr>
        <p:spPr>
          <a:xfrm>
            <a:off x="2582986" y="1425575"/>
            <a:ext cx="4435231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5"/>
          </p:nvPr>
        </p:nvSpPr>
        <p:spPr>
          <a:xfrm>
            <a:off x="7551618" y="1425576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8"/>
          <p:cNvSpPr>
            <a:spLocks noGrp="1"/>
          </p:cNvSpPr>
          <p:nvPr>
            <p:ph sz="quarter" idx="27"/>
          </p:nvPr>
        </p:nvSpPr>
        <p:spPr>
          <a:xfrm>
            <a:off x="7551618" y="4059238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13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2 on Left 1on Righ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577126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7556079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/>
          </p:nvPr>
        </p:nvSpPr>
        <p:spPr>
          <a:xfrm>
            <a:off x="2577126" y="3672124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8"/>
          <p:cNvSpPr>
            <a:spLocks noGrp="1"/>
          </p:cNvSpPr>
          <p:nvPr>
            <p:ph sz="quarter" idx="25"/>
          </p:nvPr>
        </p:nvSpPr>
        <p:spPr>
          <a:xfrm>
            <a:off x="7551618" y="1425575"/>
            <a:ext cx="4435231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8"/>
          <p:cNvSpPr>
            <a:spLocks noGrp="1"/>
          </p:cNvSpPr>
          <p:nvPr>
            <p:ph sz="quarter" idx="24"/>
          </p:nvPr>
        </p:nvSpPr>
        <p:spPr>
          <a:xfrm>
            <a:off x="2582986" y="1425576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6"/>
          </p:nvPr>
        </p:nvSpPr>
        <p:spPr>
          <a:xfrm>
            <a:off x="2582986" y="4059238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9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3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582986" y="10313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8922340" y="10313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1"/>
          </p:nvPr>
        </p:nvSpPr>
        <p:spPr>
          <a:xfrm>
            <a:off x="5752662" y="10313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2"/>
          </p:nvPr>
        </p:nvSpPr>
        <p:spPr>
          <a:xfrm>
            <a:off x="2582986" y="1424783"/>
            <a:ext cx="3066092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4"/>
          </p:nvPr>
        </p:nvSpPr>
        <p:spPr>
          <a:xfrm>
            <a:off x="5751870" y="1424783"/>
            <a:ext cx="3066092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25"/>
          </p:nvPr>
        </p:nvSpPr>
        <p:spPr>
          <a:xfrm>
            <a:off x="8920755" y="1424783"/>
            <a:ext cx="3066092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76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3 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582986" y="10313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8922340" y="10313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1"/>
          </p:nvPr>
        </p:nvSpPr>
        <p:spPr>
          <a:xfrm>
            <a:off x="5752662" y="10313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3"/>
          </p:nvPr>
        </p:nvSpPr>
        <p:spPr>
          <a:xfrm>
            <a:off x="2582986" y="36579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5"/>
          </p:nvPr>
        </p:nvSpPr>
        <p:spPr>
          <a:xfrm>
            <a:off x="8922340" y="36579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7"/>
          </p:nvPr>
        </p:nvSpPr>
        <p:spPr>
          <a:xfrm>
            <a:off x="5752662" y="36579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22"/>
          </p:nvPr>
        </p:nvSpPr>
        <p:spPr>
          <a:xfrm>
            <a:off x="2582986" y="1424783"/>
            <a:ext cx="3066092" cy="1969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3"/>
          <p:cNvSpPr>
            <a:spLocks noGrp="1"/>
          </p:cNvSpPr>
          <p:nvPr>
            <p:ph sz="quarter" idx="24"/>
          </p:nvPr>
        </p:nvSpPr>
        <p:spPr>
          <a:xfrm>
            <a:off x="5751870" y="1424783"/>
            <a:ext cx="3066092" cy="1969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13"/>
          <p:cNvSpPr>
            <a:spLocks noGrp="1"/>
          </p:cNvSpPr>
          <p:nvPr>
            <p:ph sz="quarter" idx="28"/>
          </p:nvPr>
        </p:nvSpPr>
        <p:spPr>
          <a:xfrm>
            <a:off x="8920755" y="1424783"/>
            <a:ext cx="3066092" cy="1969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3"/>
          <p:cNvSpPr>
            <a:spLocks noGrp="1"/>
          </p:cNvSpPr>
          <p:nvPr>
            <p:ph sz="quarter" idx="29"/>
          </p:nvPr>
        </p:nvSpPr>
        <p:spPr>
          <a:xfrm>
            <a:off x="2582986" y="4059239"/>
            <a:ext cx="3066092" cy="1969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13"/>
          <p:cNvSpPr>
            <a:spLocks noGrp="1"/>
          </p:cNvSpPr>
          <p:nvPr>
            <p:ph sz="quarter" idx="30"/>
          </p:nvPr>
        </p:nvSpPr>
        <p:spPr>
          <a:xfrm>
            <a:off x="5751870" y="4059239"/>
            <a:ext cx="3066092" cy="1969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13"/>
          <p:cNvSpPr>
            <a:spLocks noGrp="1"/>
          </p:cNvSpPr>
          <p:nvPr>
            <p:ph sz="quarter" idx="31"/>
          </p:nvPr>
        </p:nvSpPr>
        <p:spPr>
          <a:xfrm>
            <a:off x="8920755" y="4059239"/>
            <a:ext cx="3066092" cy="1969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32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209063" y="981076"/>
            <a:ext cx="11777784" cy="5046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59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1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3" y="1031398"/>
            <a:ext cx="11777784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8"/>
          </p:nvPr>
        </p:nvSpPr>
        <p:spPr>
          <a:xfrm>
            <a:off x="209063" y="1425575"/>
            <a:ext cx="11777784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16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1 on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3" y="1031398"/>
            <a:ext cx="11777784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214925" y="3665061"/>
            <a:ext cx="11777784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20"/>
          </p:nvPr>
        </p:nvSpPr>
        <p:spPr>
          <a:xfrm>
            <a:off x="209063" y="1425576"/>
            <a:ext cx="11777784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1"/>
          </p:nvPr>
        </p:nvSpPr>
        <p:spPr>
          <a:xfrm>
            <a:off x="209063" y="4059238"/>
            <a:ext cx="11777784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69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2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3" y="1031398"/>
            <a:ext cx="565040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6336447" y="1031398"/>
            <a:ext cx="565040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20"/>
          </p:nvPr>
        </p:nvSpPr>
        <p:spPr>
          <a:xfrm>
            <a:off x="209063" y="1425575"/>
            <a:ext cx="5650400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1"/>
          </p:nvPr>
        </p:nvSpPr>
        <p:spPr>
          <a:xfrm>
            <a:off x="6336447" y="1425575"/>
            <a:ext cx="5650400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77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2 on 2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2" y="1031398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6334128" y="1031398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/>
          </p:nvPr>
        </p:nvSpPr>
        <p:spPr>
          <a:xfrm>
            <a:off x="209062" y="3672124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3"/>
          </p:nvPr>
        </p:nvSpPr>
        <p:spPr>
          <a:xfrm>
            <a:off x="6334128" y="3672124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quarter" idx="20"/>
          </p:nvPr>
        </p:nvSpPr>
        <p:spPr>
          <a:xfrm>
            <a:off x="209063" y="1425577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1"/>
          <p:cNvSpPr>
            <a:spLocks noGrp="1"/>
          </p:cNvSpPr>
          <p:nvPr>
            <p:ph sz="quarter" idx="24"/>
          </p:nvPr>
        </p:nvSpPr>
        <p:spPr>
          <a:xfrm>
            <a:off x="6336447" y="1425577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1"/>
          <p:cNvSpPr>
            <a:spLocks noGrp="1"/>
          </p:cNvSpPr>
          <p:nvPr>
            <p:ph sz="quarter" idx="25"/>
          </p:nvPr>
        </p:nvSpPr>
        <p:spPr>
          <a:xfrm>
            <a:off x="209063" y="4059238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1"/>
          <p:cNvSpPr>
            <a:spLocks noGrp="1"/>
          </p:cNvSpPr>
          <p:nvPr>
            <p:ph sz="quarter" idx="26"/>
          </p:nvPr>
        </p:nvSpPr>
        <p:spPr>
          <a:xfrm>
            <a:off x="6336447" y="4059238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18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15192"/>
          <a:stretch/>
        </p:blipFill>
        <p:spPr>
          <a:xfrm>
            <a:off x="1" y="0"/>
            <a:ext cx="12192000" cy="56007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-31261" y="4214587"/>
            <a:ext cx="12223261" cy="1397227"/>
          </a:xfrm>
          <a:prstGeom prst="rect">
            <a:avLst/>
          </a:prstGeom>
          <a:solidFill>
            <a:schemeClr val="tx2">
              <a:alpha val="85098"/>
            </a:schemeClr>
          </a:solidFill>
          <a:ln w="6350">
            <a:noFill/>
          </a:ln>
        </p:spPr>
        <p:txBody>
          <a:bodyPr vert="horz" wrap="square" lIns="81797" tIns="81797" rIns="81797" bIns="81797" rtlCol="0" anchor="ctr">
            <a:noAutofit/>
          </a:bodyPr>
          <a:lstStyle/>
          <a:p>
            <a:pPr marL="205598" indent="-205598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US" sz="1400">
              <a:latin typeface="Century Gothic"/>
              <a:ea typeface="Verdana" pitchFamily="34" charset="0"/>
              <a:cs typeface="Century Gothic"/>
              <a:sym typeface="Gill Sans Light" charset="0"/>
            </a:endParaRPr>
          </a:p>
        </p:txBody>
      </p:sp>
      <p:sp>
        <p:nvSpPr>
          <p:cNvPr id="26" name="Title 9"/>
          <p:cNvSpPr>
            <a:spLocks noGrp="1"/>
          </p:cNvSpPr>
          <p:nvPr>
            <p:ph type="title" hasCustomPrompt="1"/>
          </p:nvPr>
        </p:nvSpPr>
        <p:spPr>
          <a:xfrm>
            <a:off x="1" y="4233195"/>
            <a:ext cx="6908800" cy="834106"/>
          </a:xfrm>
          <a:noFill/>
        </p:spPr>
        <p:txBody>
          <a:bodyPr lIns="408981">
            <a:noAutofit/>
          </a:bodyPr>
          <a:lstStyle>
            <a:lvl1pPr marL="0" algn="l" defTabSz="1038813" rtl="0" eaLnBrk="1" latinLnBrk="0" hangingPunct="1">
              <a:lnSpc>
                <a:spcPct val="100000"/>
              </a:lnSpc>
              <a:defRPr lang="fr-FR" sz="2300" b="0" kern="0" dirty="0">
                <a:solidFill>
                  <a:schemeClr val="bg1"/>
                </a:solidFill>
                <a:latin typeface="Century Gothic"/>
                <a:ea typeface="Verdana" pitchFamily="34" charset="0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-5827" y="4978069"/>
            <a:ext cx="5221694" cy="626988"/>
          </a:xfrm>
          <a:prstGeom prst="rect">
            <a:avLst/>
          </a:prstGeom>
          <a:noFill/>
        </p:spPr>
        <p:txBody>
          <a:bodyPr lIns="408981" anchor="ctr"/>
          <a:lstStyle>
            <a:lvl1pPr marL="0" indent="0" algn="l">
              <a:buNone/>
              <a:defRPr sz="14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701801" y="6288440"/>
            <a:ext cx="10285046" cy="0"/>
          </a:xfrm>
          <a:prstGeom prst="line">
            <a:avLst/>
          </a:prstGeom>
          <a:ln w="9525">
            <a:solidFill>
              <a:srgbClr val="0D4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10316311" y="6325765"/>
            <a:ext cx="162117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r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 err="1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onconsultancy.co.uk</a:t>
            </a:r>
            <a:endParaRPr lang="en-US" sz="900">
              <a:solidFill>
                <a:srgbClr val="004977"/>
              </a:solidFill>
              <a:latin typeface="Century Gothic"/>
              <a:ea typeface="Verdana" pitchFamily="34" charset="0"/>
              <a:cs typeface="Century Gothic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6101" y="3063547"/>
            <a:ext cx="192421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8" y="5713415"/>
            <a:ext cx="867537" cy="86677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69367" y="6325765"/>
            <a:ext cx="230084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l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© 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196708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1 on Left  2 on Righ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2" y="1031398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6334128" y="1031398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3"/>
          </p:nvPr>
        </p:nvSpPr>
        <p:spPr>
          <a:xfrm>
            <a:off x="6334128" y="3672124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20"/>
          </p:nvPr>
        </p:nvSpPr>
        <p:spPr>
          <a:xfrm>
            <a:off x="209063" y="1425577"/>
            <a:ext cx="5650400" cy="4602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24"/>
          </p:nvPr>
        </p:nvSpPr>
        <p:spPr>
          <a:xfrm>
            <a:off x="6336447" y="1425577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quarter" idx="26"/>
          </p:nvPr>
        </p:nvSpPr>
        <p:spPr>
          <a:xfrm>
            <a:off x="6336447" y="4059238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83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2 on Left 1on Righ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2" y="1031398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6334128" y="1031398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/>
          </p:nvPr>
        </p:nvSpPr>
        <p:spPr>
          <a:xfrm>
            <a:off x="209062" y="3672124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209063" y="1425577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24"/>
          </p:nvPr>
        </p:nvSpPr>
        <p:spPr>
          <a:xfrm>
            <a:off x="6336447" y="1425577"/>
            <a:ext cx="5650400" cy="4602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1"/>
          <p:cNvSpPr>
            <a:spLocks noGrp="1"/>
          </p:cNvSpPr>
          <p:nvPr>
            <p:ph sz="quarter" idx="25"/>
          </p:nvPr>
        </p:nvSpPr>
        <p:spPr>
          <a:xfrm>
            <a:off x="209063" y="4059238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39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n KM 3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2" y="1031398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8322906" y="1031398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1"/>
          </p:nvPr>
        </p:nvSpPr>
        <p:spPr>
          <a:xfrm>
            <a:off x="4265985" y="1031397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2"/>
          </p:nvPr>
        </p:nvSpPr>
        <p:spPr>
          <a:xfrm>
            <a:off x="209063" y="1424780"/>
            <a:ext cx="3664246" cy="46029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4"/>
          </p:nvPr>
        </p:nvSpPr>
        <p:spPr>
          <a:xfrm>
            <a:off x="4265832" y="1424780"/>
            <a:ext cx="3664246" cy="46029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28"/>
          </p:nvPr>
        </p:nvSpPr>
        <p:spPr>
          <a:xfrm>
            <a:off x="8322601" y="1424780"/>
            <a:ext cx="3664246" cy="46029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3 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2" y="1031398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8322906" y="1031398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1"/>
          </p:nvPr>
        </p:nvSpPr>
        <p:spPr>
          <a:xfrm>
            <a:off x="4265985" y="1031397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3"/>
          </p:nvPr>
        </p:nvSpPr>
        <p:spPr>
          <a:xfrm>
            <a:off x="209062" y="3657998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5"/>
          </p:nvPr>
        </p:nvSpPr>
        <p:spPr>
          <a:xfrm>
            <a:off x="8322906" y="3657998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7"/>
          </p:nvPr>
        </p:nvSpPr>
        <p:spPr>
          <a:xfrm>
            <a:off x="4265985" y="3657997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22"/>
          </p:nvPr>
        </p:nvSpPr>
        <p:spPr>
          <a:xfrm>
            <a:off x="209063" y="1424782"/>
            <a:ext cx="3664246" cy="1969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3"/>
          <p:cNvSpPr>
            <a:spLocks noGrp="1"/>
          </p:cNvSpPr>
          <p:nvPr>
            <p:ph sz="quarter" idx="24"/>
          </p:nvPr>
        </p:nvSpPr>
        <p:spPr>
          <a:xfrm>
            <a:off x="4265832" y="1424782"/>
            <a:ext cx="3664246" cy="1969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13"/>
          <p:cNvSpPr>
            <a:spLocks noGrp="1"/>
          </p:cNvSpPr>
          <p:nvPr>
            <p:ph sz="quarter" idx="28"/>
          </p:nvPr>
        </p:nvSpPr>
        <p:spPr>
          <a:xfrm>
            <a:off x="8322601" y="1424782"/>
            <a:ext cx="3664246" cy="1969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3"/>
          <p:cNvSpPr>
            <a:spLocks noGrp="1"/>
          </p:cNvSpPr>
          <p:nvPr>
            <p:ph sz="quarter" idx="29"/>
          </p:nvPr>
        </p:nvSpPr>
        <p:spPr>
          <a:xfrm>
            <a:off x="209063" y="4058445"/>
            <a:ext cx="3664246" cy="1969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13"/>
          <p:cNvSpPr>
            <a:spLocks noGrp="1"/>
          </p:cNvSpPr>
          <p:nvPr>
            <p:ph sz="quarter" idx="30"/>
          </p:nvPr>
        </p:nvSpPr>
        <p:spPr>
          <a:xfrm>
            <a:off x="4265832" y="4058445"/>
            <a:ext cx="3664246" cy="1969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13"/>
          <p:cNvSpPr>
            <a:spLocks noGrp="1"/>
          </p:cNvSpPr>
          <p:nvPr>
            <p:ph sz="quarter" idx="31"/>
          </p:nvPr>
        </p:nvSpPr>
        <p:spPr>
          <a:xfrm>
            <a:off x="8322601" y="4058445"/>
            <a:ext cx="3664246" cy="1969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40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021818" y="6280367"/>
            <a:ext cx="922489" cy="2432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63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021818" y="6280367"/>
            <a:ext cx="922489" cy="2432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175827" y="812800"/>
            <a:ext cx="914638" cy="914400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marR="0" indent="-18256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  <a:tabLst/>
            </a:pPr>
            <a:endParaRPr lang="en-US" sz="1200" err="1">
              <a:solidFill>
                <a:prstClr val="black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48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209228" cy="56134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-18557" y="4214587"/>
            <a:ext cx="12243188" cy="1397227"/>
          </a:xfrm>
          <a:prstGeom prst="rect">
            <a:avLst/>
          </a:prstGeom>
          <a:solidFill>
            <a:schemeClr val="tx2">
              <a:alpha val="85098"/>
            </a:schemeClr>
          </a:solidFill>
          <a:ln w="6350">
            <a:noFill/>
          </a:ln>
        </p:spPr>
        <p:txBody>
          <a:bodyPr vert="horz" wrap="square" lIns="81797" tIns="81797" rIns="81797" bIns="81797" rtlCol="0" anchor="ctr">
            <a:noAutofit/>
          </a:bodyPr>
          <a:lstStyle/>
          <a:p>
            <a:pPr marL="205598" indent="-205598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US" sz="1400">
              <a:latin typeface="Century Gothic"/>
              <a:ea typeface="Verdana" pitchFamily="34" charset="0"/>
              <a:cs typeface="Century Gothic"/>
              <a:sym typeface="Gill Sans Light" charset="0"/>
            </a:endParaRPr>
          </a:p>
        </p:txBody>
      </p:sp>
      <p:sp>
        <p:nvSpPr>
          <p:cNvPr id="26" name="Title 9"/>
          <p:cNvSpPr>
            <a:spLocks noGrp="1"/>
          </p:cNvSpPr>
          <p:nvPr>
            <p:ph type="title" hasCustomPrompt="1"/>
          </p:nvPr>
        </p:nvSpPr>
        <p:spPr>
          <a:xfrm>
            <a:off x="1" y="4233195"/>
            <a:ext cx="6908800" cy="834106"/>
          </a:xfrm>
          <a:noFill/>
        </p:spPr>
        <p:txBody>
          <a:bodyPr lIns="408981">
            <a:noAutofit/>
          </a:bodyPr>
          <a:lstStyle>
            <a:lvl1pPr marL="0" algn="l" defTabSz="1038813" rtl="0" eaLnBrk="1" latinLnBrk="0" hangingPunct="1">
              <a:lnSpc>
                <a:spcPct val="100000"/>
              </a:lnSpc>
              <a:defRPr lang="fr-FR" sz="2300" b="0" kern="0" dirty="0">
                <a:solidFill>
                  <a:schemeClr val="bg1"/>
                </a:solidFill>
                <a:latin typeface="Century Gothic"/>
                <a:ea typeface="Verdana" pitchFamily="34" charset="0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-5827" y="4978069"/>
            <a:ext cx="5221694" cy="626988"/>
          </a:xfrm>
          <a:prstGeom prst="rect">
            <a:avLst/>
          </a:prstGeom>
          <a:noFill/>
        </p:spPr>
        <p:txBody>
          <a:bodyPr lIns="408981" anchor="ctr"/>
          <a:lstStyle>
            <a:lvl1pPr marL="0" indent="0" algn="l">
              <a:buNone/>
              <a:defRPr sz="14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701801" y="6288440"/>
            <a:ext cx="10285046" cy="0"/>
          </a:xfrm>
          <a:prstGeom prst="line">
            <a:avLst/>
          </a:prstGeom>
          <a:ln w="9525">
            <a:solidFill>
              <a:srgbClr val="0D4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10316311" y="6325765"/>
            <a:ext cx="162117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r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 err="1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onconsultancy.co.uk</a:t>
            </a:r>
            <a:endParaRPr lang="en-US" sz="900">
              <a:solidFill>
                <a:srgbClr val="004977"/>
              </a:solidFill>
              <a:latin typeface="Century Gothic"/>
              <a:ea typeface="Verdana" pitchFamily="34" charset="0"/>
              <a:cs typeface="Century Gothic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6101" y="3063547"/>
            <a:ext cx="192421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8" y="5713415"/>
            <a:ext cx="867537" cy="86677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69367" y="6325765"/>
            <a:ext cx="230084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l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© 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2609402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15192"/>
          <a:stretch/>
        </p:blipFill>
        <p:spPr>
          <a:xfrm>
            <a:off x="1" y="0"/>
            <a:ext cx="12192000" cy="56007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-31261" y="4214587"/>
            <a:ext cx="12223261" cy="1397227"/>
          </a:xfrm>
          <a:prstGeom prst="rect">
            <a:avLst/>
          </a:prstGeom>
          <a:solidFill>
            <a:schemeClr val="tx2">
              <a:alpha val="85098"/>
            </a:schemeClr>
          </a:solidFill>
          <a:ln w="6350">
            <a:noFill/>
          </a:ln>
        </p:spPr>
        <p:txBody>
          <a:bodyPr vert="horz" wrap="square" lIns="81797" tIns="81797" rIns="81797" bIns="81797" rtlCol="0" anchor="ctr">
            <a:noAutofit/>
          </a:bodyPr>
          <a:lstStyle/>
          <a:p>
            <a:pPr marL="205598" indent="-205598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US" sz="1400">
              <a:latin typeface="Century Gothic"/>
              <a:ea typeface="Verdana" pitchFamily="34" charset="0"/>
              <a:cs typeface="Century Gothic"/>
              <a:sym typeface="Gill Sans Light" charset="0"/>
            </a:endParaRPr>
          </a:p>
        </p:txBody>
      </p:sp>
      <p:sp>
        <p:nvSpPr>
          <p:cNvPr id="26" name="Title 9"/>
          <p:cNvSpPr>
            <a:spLocks noGrp="1"/>
          </p:cNvSpPr>
          <p:nvPr>
            <p:ph type="title" hasCustomPrompt="1"/>
          </p:nvPr>
        </p:nvSpPr>
        <p:spPr>
          <a:xfrm>
            <a:off x="1" y="4233195"/>
            <a:ext cx="6908800" cy="834106"/>
          </a:xfrm>
          <a:noFill/>
        </p:spPr>
        <p:txBody>
          <a:bodyPr lIns="408981">
            <a:noAutofit/>
          </a:bodyPr>
          <a:lstStyle>
            <a:lvl1pPr marL="0" algn="l" defTabSz="1038813" rtl="0" eaLnBrk="1" latinLnBrk="0" hangingPunct="1">
              <a:lnSpc>
                <a:spcPct val="100000"/>
              </a:lnSpc>
              <a:defRPr lang="fr-FR" sz="2300" b="0" kern="0" dirty="0">
                <a:solidFill>
                  <a:schemeClr val="bg1"/>
                </a:solidFill>
                <a:latin typeface="Century Gothic"/>
                <a:ea typeface="Verdana" pitchFamily="34" charset="0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-5827" y="4978069"/>
            <a:ext cx="5221694" cy="626988"/>
          </a:xfrm>
          <a:prstGeom prst="rect">
            <a:avLst/>
          </a:prstGeom>
          <a:noFill/>
        </p:spPr>
        <p:txBody>
          <a:bodyPr lIns="408981" anchor="ctr"/>
          <a:lstStyle>
            <a:lvl1pPr marL="0" indent="0" algn="l">
              <a:buNone/>
              <a:defRPr sz="14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701801" y="6288440"/>
            <a:ext cx="10285046" cy="0"/>
          </a:xfrm>
          <a:prstGeom prst="line">
            <a:avLst/>
          </a:prstGeom>
          <a:ln w="9525">
            <a:solidFill>
              <a:srgbClr val="0D4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10316311" y="6325765"/>
            <a:ext cx="162117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r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 err="1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onconsultancy.co.uk</a:t>
            </a:r>
            <a:endParaRPr lang="en-US" sz="900">
              <a:solidFill>
                <a:srgbClr val="004977"/>
              </a:solidFill>
              <a:latin typeface="Century Gothic"/>
              <a:ea typeface="Verdana" pitchFamily="34" charset="0"/>
              <a:cs typeface="Century Gothic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6101" y="3063547"/>
            <a:ext cx="192421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8" y="5713415"/>
            <a:ext cx="867537" cy="86677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69367" y="6325765"/>
            <a:ext cx="230084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l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© 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4111333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2700"/>
            <a:ext cx="12192000" cy="5572126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-31261" y="4214587"/>
            <a:ext cx="12223261" cy="1397227"/>
          </a:xfrm>
          <a:prstGeom prst="rect">
            <a:avLst/>
          </a:prstGeom>
          <a:solidFill>
            <a:schemeClr val="tx2">
              <a:alpha val="85098"/>
            </a:schemeClr>
          </a:solidFill>
          <a:ln w="6350">
            <a:noFill/>
          </a:ln>
        </p:spPr>
        <p:txBody>
          <a:bodyPr vert="horz" wrap="square" lIns="81797" tIns="81797" rIns="81797" bIns="81797" rtlCol="0" anchor="ctr">
            <a:noAutofit/>
          </a:bodyPr>
          <a:lstStyle/>
          <a:p>
            <a:pPr marL="205598" indent="-205598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US" sz="1400">
              <a:latin typeface="Century Gothic"/>
              <a:ea typeface="Verdana" pitchFamily="34" charset="0"/>
              <a:cs typeface="Century Gothic"/>
              <a:sym typeface="Gill Sans Light" charset="0"/>
            </a:endParaRPr>
          </a:p>
        </p:txBody>
      </p:sp>
      <p:sp>
        <p:nvSpPr>
          <p:cNvPr id="26" name="Title 9"/>
          <p:cNvSpPr>
            <a:spLocks noGrp="1"/>
          </p:cNvSpPr>
          <p:nvPr>
            <p:ph type="title" hasCustomPrompt="1"/>
          </p:nvPr>
        </p:nvSpPr>
        <p:spPr>
          <a:xfrm>
            <a:off x="1" y="4233195"/>
            <a:ext cx="6908800" cy="834106"/>
          </a:xfrm>
          <a:noFill/>
        </p:spPr>
        <p:txBody>
          <a:bodyPr lIns="408981">
            <a:noAutofit/>
          </a:bodyPr>
          <a:lstStyle>
            <a:lvl1pPr marL="0" algn="l" defTabSz="1038813" rtl="0" eaLnBrk="1" latinLnBrk="0" hangingPunct="1">
              <a:lnSpc>
                <a:spcPct val="100000"/>
              </a:lnSpc>
              <a:defRPr lang="fr-FR" sz="2300" b="0" kern="0" dirty="0">
                <a:solidFill>
                  <a:schemeClr val="bg1"/>
                </a:solidFill>
                <a:latin typeface="Century Gothic"/>
                <a:ea typeface="Verdana" pitchFamily="34" charset="0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-5827" y="4978069"/>
            <a:ext cx="5221694" cy="626988"/>
          </a:xfrm>
          <a:prstGeom prst="rect">
            <a:avLst/>
          </a:prstGeom>
          <a:noFill/>
        </p:spPr>
        <p:txBody>
          <a:bodyPr lIns="408981" anchor="ctr"/>
          <a:lstStyle>
            <a:lvl1pPr marL="0" indent="0" algn="l">
              <a:buNone/>
              <a:defRPr sz="14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701801" y="6288440"/>
            <a:ext cx="10285046" cy="0"/>
          </a:xfrm>
          <a:prstGeom prst="line">
            <a:avLst/>
          </a:prstGeom>
          <a:ln w="9525">
            <a:solidFill>
              <a:srgbClr val="0D4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10316311" y="6325765"/>
            <a:ext cx="162117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r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 err="1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onconsultancy.co.uk</a:t>
            </a:r>
            <a:endParaRPr lang="en-US" sz="900">
              <a:solidFill>
                <a:srgbClr val="004977"/>
              </a:solidFill>
              <a:latin typeface="Century Gothic"/>
              <a:ea typeface="Verdana" pitchFamily="34" charset="0"/>
              <a:cs typeface="Century Gothic"/>
            </a:endParaRPr>
          </a:p>
        </p:txBody>
      </p:sp>
      <p:pic>
        <p:nvPicPr>
          <p:cNvPr id="10" name="Picture 9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8" y="5713415"/>
            <a:ext cx="842130" cy="86677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69367" y="6325765"/>
            <a:ext cx="230084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l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© 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1780625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t="9231"/>
          <a:stretch/>
        </p:blipFill>
        <p:spPr>
          <a:xfrm>
            <a:off x="-15630" y="1"/>
            <a:ext cx="12207631" cy="561975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1" y="4214587"/>
            <a:ext cx="12192000" cy="1397227"/>
          </a:xfrm>
          <a:prstGeom prst="rect">
            <a:avLst/>
          </a:prstGeom>
          <a:solidFill>
            <a:schemeClr val="tx2">
              <a:alpha val="85098"/>
            </a:schemeClr>
          </a:solidFill>
          <a:ln w="6350">
            <a:noFill/>
          </a:ln>
        </p:spPr>
        <p:txBody>
          <a:bodyPr vert="horz" wrap="square" lIns="81797" tIns="81797" rIns="81797" bIns="81797" rtlCol="0" anchor="ctr">
            <a:noAutofit/>
          </a:bodyPr>
          <a:lstStyle/>
          <a:p>
            <a:pPr marL="205598" indent="-205598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US" sz="1400">
              <a:latin typeface="Century Gothic"/>
              <a:ea typeface="Verdana" pitchFamily="34" charset="0"/>
              <a:cs typeface="Century Gothic"/>
              <a:sym typeface="Gill Sans Light" charset="0"/>
            </a:endParaRPr>
          </a:p>
        </p:txBody>
      </p:sp>
      <p:sp>
        <p:nvSpPr>
          <p:cNvPr id="26" name="Title 9"/>
          <p:cNvSpPr>
            <a:spLocks noGrp="1"/>
          </p:cNvSpPr>
          <p:nvPr>
            <p:ph type="title" hasCustomPrompt="1"/>
          </p:nvPr>
        </p:nvSpPr>
        <p:spPr>
          <a:xfrm>
            <a:off x="0" y="4233195"/>
            <a:ext cx="6643077" cy="834106"/>
          </a:xfrm>
          <a:noFill/>
        </p:spPr>
        <p:txBody>
          <a:bodyPr lIns="408981">
            <a:noAutofit/>
          </a:bodyPr>
          <a:lstStyle>
            <a:lvl1pPr marL="0" algn="l" defTabSz="1038813" rtl="0" eaLnBrk="1" latinLnBrk="0" hangingPunct="1">
              <a:lnSpc>
                <a:spcPct val="100000"/>
              </a:lnSpc>
              <a:defRPr lang="fr-FR" sz="2300" b="0" kern="0" dirty="0">
                <a:solidFill>
                  <a:schemeClr val="bg1"/>
                </a:solidFill>
                <a:latin typeface="Century Gothic"/>
                <a:ea typeface="Verdana" pitchFamily="34" charset="0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-5827" y="4978069"/>
            <a:ext cx="5221694" cy="626988"/>
          </a:xfrm>
          <a:prstGeom prst="rect">
            <a:avLst/>
          </a:prstGeom>
          <a:noFill/>
        </p:spPr>
        <p:txBody>
          <a:bodyPr lIns="408981" anchor="ctr"/>
          <a:lstStyle>
            <a:lvl1pPr marL="0" indent="0" algn="l">
              <a:buNone/>
              <a:defRPr sz="14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701801" y="6288440"/>
            <a:ext cx="10285046" cy="0"/>
          </a:xfrm>
          <a:prstGeom prst="line">
            <a:avLst/>
          </a:prstGeom>
          <a:ln w="9525">
            <a:solidFill>
              <a:srgbClr val="0D4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10316311" y="6325765"/>
            <a:ext cx="162117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r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 err="1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onconsultancy.co.uk</a:t>
            </a:r>
            <a:endParaRPr lang="en-US" sz="900">
              <a:solidFill>
                <a:srgbClr val="004977"/>
              </a:solidFill>
              <a:latin typeface="Century Gothic"/>
              <a:ea typeface="Verdana" pitchFamily="34" charset="0"/>
              <a:cs typeface="Century Gothic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6101" y="5019347"/>
            <a:ext cx="192421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8" y="5713415"/>
            <a:ext cx="867537" cy="86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6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2700"/>
            <a:ext cx="12192000" cy="5572126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-31261" y="4214587"/>
            <a:ext cx="12223261" cy="1397227"/>
          </a:xfrm>
          <a:prstGeom prst="rect">
            <a:avLst/>
          </a:prstGeom>
          <a:solidFill>
            <a:schemeClr val="tx2">
              <a:alpha val="85098"/>
            </a:schemeClr>
          </a:solidFill>
          <a:ln w="6350">
            <a:noFill/>
          </a:ln>
        </p:spPr>
        <p:txBody>
          <a:bodyPr vert="horz" wrap="square" lIns="81797" tIns="81797" rIns="81797" bIns="81797" rtlCol="0" anchor="ctr">
            <a:noAutofit/>
          </a:bodyPr>
          <a:lstStyle/>
          <a:p>
            <a:pPr marL="205598" indent="-205598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US" sz="1400">
              <a:latin typeface="Century Gothic"/>
              <a:ea typeface="Verdana" pitchFamily="34" charset="0"/>
              <a:cs typeface="Century Gothic"/>
              <a:sym typeface="Gill Sans Light" charset="0"/>
            </a:endParaRPr>
          </a:p>
        </p:txBody>
      </p:sp>
      <p:sp>
        <p:nvSpPr>
          <p:cNvPr id="26" name="Title 9"/>
          <p:cNvSpPr>
            <a:spLocks noGrp="1"/>
          </p:cNvSpPr>
          <p:nvPr>
            <p:ph type="title" hasCustomPrompt="1"/>
          </p:nvPr>
        </p:nvSpPr>
        <p:spPr>
          <a:xfrm>
            <a:off x="1" y="4233195"/>
            <a:ext cx="6908800" cy="834106"/>
          </a:xfrm>
          <a:noFill/>
        </p:spPr>
        <p:txBody>
          <a:bodyPr lIns="408981">
            <a:noAutofit/>
          </a:bodyPr>
          <a:lstStyle>
            <a:lvl1pPr marL="0" algn="l" defTabSz="1038813" rtl="0" eaLnBrk="1" latinLnBrk="0" hangingPunct="1">
              <a:lnSpc>
                <a:spcPct val="100000"/>
              </a:lnSpc>
              <a:defRPr lang="fr-FR" sz="2300" b="0" kern="0" dirty="0">
                <a:solidFill>
                  <a:schemeClr val="bg1"/>
                </a:solidFill>
                <a:latin typeface="Century Gothic"/>
                <a:ea typeface="Verdana" pitchFamily="34" charset="0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-5827" y="4978069"/>
            <a:ext cx="5221694" cy="626988"/>
          </a:xfrm>
          <a:prstGeom prst="rect">
            <a:avLst/>
          </a:prstGeom>
          <a:noFill/>
        </p:spPr>
        <p:txBody>
          <a:bodyPr lIns="408981" anchor="ctr"/>
          <a:lstStyle>
            <a:lvl1pPr marL="0" indent="0" algn="l">
              <a:buNone/>
              <a:defRPr sz="14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701801" y="6288440"/>
            <a:ext cx="10285046" cy="0"/>
          </a:xfrm>
          <a:prstGeom prst="line">
            <a:avLst/>
          </a:prstGeom>
          <a:ln w="9525">
            <a:solidFill>
              <a:srgbClr val="0D4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10316311" y="6325765"/>
            <a:ext cx="162117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r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 err="1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onconsultancy.co.uk</a:t>
            </a:r>
            <a:endParaRPr lang="en-US" sz="900">
              <a:solidFill>
                <a:srgbClr val="004977"/>
              </a:solidFill>
              <a:latin typeface="Century Gothic"/>
              <a:ea typeface="Verdana" pitchFamily="34" charset="0"/>
              <a:cs typeface="Century Gothic"/>
            </a:endParaRPr>
          </a:p>
        </p:txBody>
      </p:sp>
      <p:pic>
        <p:nvPicPr>
          <p:cNvPr id="10" name="Picture 9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8" y="5713415"/>
            <a:ext cx="842130" cy="86677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69367" y="6325765"/>
            <a:ext cx="230084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l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© 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376225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03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63" y="269079"/>
            <a:ext cx="9229502" cy="476474"/>
          </a:xfrm>
        </p:spPr>
        <p:txBody>
          <a:bodyPr lIns="0"/>
          <a:lstStyle>
            <a:lvl1pPr>
              <a:defRPr sz="2000">
                <a:latin typeface="Century Gothic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234463" y="981076"/>
            <a:ext cx="11752386" cy="5046664"/>
          </a:xfrm>
        </p:spPr>
        <p:txBody>
          <a:bodyPr/>
          <a:lstStyle>
            <a:lvl1pPr>
              <a:defRPr>
                <a:latin typeface="Century Gothic"/>
                <a:cs typeface="Century Gothic"/>
              </a:defRPr>
            </a:lvl1pPr>
            <a:lvl2pPr>
              <a:defRPr>
                <a:latin typeface="Century Gothic"/>
                <a:cs typeface="Century Gothic"/>
              </a:defRPr>
            </a:lvl2pPr>
            <a:lvl3pPr>
              <a:defRPr>
                <a:latin typeface="Century Gothic"/>
                <a:cs typeface="Century Gothic"/>
              </a:defRPr>
            </a:lvl3pPr>
            <a:lvl4pPr>
              <a:defRPr>
                <a:latin typeface="Century Gothic"/>
                <a:cs typeface="Century Gothic"/>
              </a:defRPr>
            </a:lvl4pPr>
            <a:lvl5pPr>
              <a:defRPr>
                <a:latin typeface="Century Gothic"/>
                <a:cs typeface="Century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7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1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27138" y="1031398"/>
            <a:ext cx="1175970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8"/>
          </p:nvPr>
        </p:nvSpPr>
        <p:spPr>
          <a:xfrm>
            <a:off x="234463" y="1425575"/>
            <a:ext cx="11752386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91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1 on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27138" y="1031398"/>
            <a:ext cx="1175970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232999" y="3665061"/>
            <a:ext cx="1175970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0"/>
          </p:nvPr>
        </p:nvSpPr>
        <p:spPr>
          <a:xfrm>
            <a:off x="234463" y="1425576"/>
            <a:ext cx="11752386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21"/>
          </p:nvPr>
        </p:nvSpPr>
        <p:spPr>
          <a:xfrm>
            <a:off x="234463" y="4059238"/>
            <a:ext cx="11752386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1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2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577126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7556079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0"/>
          </p:nvPr>
        </p:nvSpPr>
        <p:spPr>
          <a:xfrm>
            <a:off x="2582986" y="1425575"/>
            <a:ext cx="4435231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21"/>
          </p:nvPr>
        </p:nvSpPr>
        <p:spPr>
          <a:xfrm>
            <a:off x="7551618" y="1425575"/>
            <a:ext cx="4435231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46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2 on 2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577126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7556079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/>
          </p:nvPr>
        </p:nvSpPr>
        <p:spPr>
          <a:xfrm>
            <a:off x="2577126" y="3672124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3"/>
          </p:nvPr>
        </p:nvSpPr>
        <p:spPr>
          <a:xfrm>
            <a:off x="7556079" y="3672124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4"/>
          </p:nvPr>
        </p:nvSpPr>
        <p:spPr>
          <a:xfrm>
            <a:off x="2582986" y="1425576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5"/>
          </p:nvPr>
        </p:nvSpPr>
        <p:spPr>
          <a:xfrm>
            <a:off x="7551618" y="1425576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8"/>
          <p:cNvSpPr>
            <a:spLocks noGrp="1"/>
          </p:cNvSpPr>
          <p:nvPr>
            <p:ph sz="quarter" idx="26"/>
          </p:nvPr>
        </p:nvSpPr>
        <p:spPr>
          <a:xfrm>
            <a:off x="2582986" y="4059238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8"/>
          <p:cNvSpPr>
            <a:spLocks noGrp="1"/>
          </p:cNvSpPr>
          <p:nvPr>
            <p:ph sz="quarter" idx="27"/>
          </p:nvPr>
        </p:nvSpPr>
        <p:spPr>
          <a:xfrm>
            <a:off x="7551618" y="4059238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69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1 on Left  2 on Righ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577126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7556079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3"/>
          </p:nvPr>
        </p:nvSpPr>
        <p:spPr>
          <a:xfrm>
            <a:off x="7556079" y="3672124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18"/>
          <p:cNvSpPr>
            <a:spLocks noGrp="1"/>
          </p:cNvSpPr>
          <p:nvPr>
            <p:ph sz="quarter" idx="24"/>
          </p:nvPr>
        </p:nvSpPr>
        <p:spPr>
          <a:xfrm>
            <a:off x="2582986" y="1425575"/>
            <a:ext cx="4435231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5"/>
          </p:nvPr>
        </p:nvSpPr>
        <p:spPr>
          <a:xfrm>
            <a:off x="7551618" y="1425576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8"/>
          <p:cNvSpPr>
            <a:spLocks noGrp="1"/>
          </p:cNvSpPr>
          <p:nvPr>
            <p:ph sz="quarter" idx="27"/>
          </p:nvPr>
        </p:nvSpPr>
        <p:spPr>
          <a:xfrm>
            <a:off x="7551618" y="4059238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42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2 on Left 1on Righ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577126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7556079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/>
          </p:nvPr>
        </p:nvSpPr>
        <p:spPr>
          <a:xfrm>
            <a:off x="2577126" y="3672124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8"/>
          <p:cNvSpPr>
            <a:spLocks noGrp="1"/>
          </p:cNvSpPr>
          <p:nvPr>
            <p:ph sz="quarter" idx="25"/>
          </p:nvPr>
        </p:nvSpPr>
        <p:spPr>
          <a:xfrm>
            <a:off x="7551618" y="1425575"/>
            <a:ext cx="4435231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8"/>
          <p:cNvSpPr>
            <a:spLocks noGrp="1"/>
          </p:cNvSpPr>
          <p:nvPr>
            <p:ph sz="quarter" idx="24"/>
          </p:nvPr>
        </p:nvSpPr>
        <p:spPr>
          <a:xfrm>
            <a:off x="2582986" y="1425576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6"/>
          </p:nvPr>
        </p:nvSpPr>
        <p:spPr>
          <a:xfrm>
            <a:off x="2582986" y="4059238"/>
            <a:ext cx="4435231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530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3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582986" y="10313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8922340" y="10313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1"/>
          </p:nvPr>
        </p:nvSpPr>
        <p:spPr>
          <a:xfrm>
            <a:off x="5752662" y="10313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2"/>
          </p:nvPr>
        </p:nvSpPr>
        <p:spPr>
          <a:xfrm>
            <a:off x="2582986" y="1424783"/>
            <a:ext cx="3066092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4"/>
          </p:nvPr>
        </p:nvSpPr>
        <p:spPr>
          <a:xfrm>
            <a:off x="5751870" y="1424783"/>
            <a:ext cx="3066092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25"/>
          </p:nvPr>
        </p:nvSpPr>
        <p:spPr>
          <a:xfrm>
            <a:off x="8920755" y="1424783"/>
            <a:ext cx="3066092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52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3 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582986" y="10313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8922340" y="10313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1"/>
          </p:nvPr>
        </p:nvSpPr>
        <p:spPr>
          <a:xfrm>
            <a:off x="5752662" y="10313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3"/>
          </p:nvPr>
        </p:nvSpPr>
        <p:spPr>
          <a:xfrm>
            <a:off x="2582986" y="36579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5"/>
          </p:nvPr>
        </p:nvSpPr>
        <p:spPr>
          <a:xfrm>
            <a:off x="8922340" y="36579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7"/>
          </p:nvPr>
        </p:nvSpPr>
        <p:spPr>
          <a:xfrm>
            <a:off x="5752662" y="3657998"/>
            <a:ext cx="3064508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22"/>
          </p:nvPr>
        </p:nvSpPr>
        <p:spPr>
          <a:xfrm>
            <a:off x="2582986" y="1424783"/>
            <a:ext cx="3066092" cy="1969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3"/>
          <p:cNvSpPr>
            <a:spLocks noGrp="1"/>
          </p:cNvSpPr>
          <p:nvPr>
            <p:ph sz="quarter" idx="24"/>
          </p:nvPr>
        </p:nvSpPr>
        <p:spPr>
          <a:xfrm>
            <a:off x="5751870" y="1424783"/>
            <a:ext cx="3066092" cy="1969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13"/>
          <p:cNvSpPr>
            <a:spLocks noGrp="1"/>
          </p:cNvSpPr>
          <p:nvPr>
            <p:ph sz="quarter" idx="28"/>
          </p:nvPr>
        </p:nvSpPr>
        <p:spPr>
          <a:xfrm>
            <a:off x="8920755" y="1424783"/>
            <a:ext cx="3066092" cy="1969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3"/>
          <p:cNvSpPr>
            <a:spLocks noGrp="1"/>
          </p:cNvSpPr>
          <p:nvPr>
            <p:ph sz="quarter" idx="29"/>
          </p:nvPr>
        </p:nvSpPr>
        <p:spPr>
          <a:xfrm>
            <a:off x="2582986" y="4059239"/>
            <a:ext cx="3066092" cy="1969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13"/>
          <p:cNvSpPr>
            <a:spLocks noGrp="1"/>
          </p:cNvSpPr>
          <p:nvPr>
            <p:ph sz="quarter" idx="30"/>
          </p:nvPr>
        </p:nvSpPr>
        <p:spPr>
          <a:xfrm>
            <a:off x="5751870" y="4059239"/>
            <a:ext cx="3066092" cy="1969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13"/>
          <p:cNvSpPr>
            <a:spLocks noGrp="1"/>
          </p:cNvSpPr>
          <p:nvPr>
            <p:ph sz="quarter" idx="31"/>
          </p:nvPr>
        </p:nvSpPr>
        <p:spPr>
          <a:xfrm>
            <a:off x="8920755" y="4059239"/>
            <a:ext cx="3066092" cy="1969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2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t="9231"/>
          <a:stretch/>
        </p:blipFill>
        <p:spPr>
          <a:xfrm>
            <a:off x="-15630" y="1"/>
            <a:ext cx="12207631" cy="561975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1" y="4214587"/>
            <a:ext cx="12192000" cy="1397227"/>
          </a:xfrm>
          <a:prstGeom prst="rect">
            <a:avLst/>
          </a:prstGeom>
          <a:solidFill>
            <a:schemeClr val="tx2">
              <a:alpha val="85098"/>
            </a:schemeClr>
          </a:solidFill>
          <a:ln w="6350">
            <a:noFill/>
          </a:ln>
        </p:spPr>
        <p:txBody>
          <a:bodyPr vert="horz" wrap="square" lIns="81797" tIns="81797" rIns="81797" bIns="81797" rtlCol="0" anchor="ctr">
            <a:noAutofit/>
          </a:bodyPr>
          <a:lstStyle/>
          <a:p>
            <a:pPr marL="205598" indent="-205598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US" sz="1400">
              <a:latin typeface="Century Gothic"/>
              <a:ea typeface="Verdana" pitchFamily="34" charset="0"/>
              <a:cs typeface="Century Gothic"/>
              <a:sym typeface="Gill Sans Light" charset="0"/>
            </a:endParaRPr>
          </a:p>
        </p:txBody>
      </p:sp>
      <p:sp>
        <p:nvSpPr>
          <p:cNvPr id="26" name="Title 9"/>
          <p:cNvSpPr>
            <a:spLocks noGrp="1"/>
          </p:cNvSpPr>
          <p:nvPr>
            <p:ph type="title" hasCustomPrompt="1"/>
          </p:nvPr>
        </p:nvSpPr>
        <p:spPr>
          <a:xfrm>
            <a:off x="0" y="4233195"/>
            <a:ext cx="6643077" cy="834106"/>
          </a:xfrm>
          <a:noFill/>
        </p:spPr>
        <p:txBody>
          <a:bodyPr lIns="408981">
            <a:noAutofit/>
          </a:bodyPr>
          <a:lstStyle>
            <a:lvl1pPr marL="0" algn="l" defTabSz="1038813" rtl="0" eaLnBrk="1" latinLnBrk="0" hangingPunct="1">
              <a:lnSpc>
                <a:spcPct val="100000"/>
              </a:lnSpc>
              <a:defRPr lang="fr-FR" sz="2300" b="0" kern="0" dirty="0">
                <a:solidFill>
                  <a:schemeClr val="bg1"/>
                </a:solidFill>
                <a:latin typeface="Century Gothic"/>
                <a:ea typeface="Verdana" pitchFamily="34" charset="0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-5827" y="4978069"/>
            <a:ext cx="5221694" cy="626988"/>
          </a:xfrm>
          <a:prstGeom prst="rect">
            <a:avLst/>
          </a:prstGeom>
          <a:noFill/>
        </p:spPr>
        <p:txBody>
          <a:bodyPr lIns="408981" anchor="ctr"/>
          <a:lstStyle>
            <a:lvl1pPr marL="0" indent="0" algn="l">
              <a:buNone/>
              <a:defRPr sz="14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701801" y="6288440"/>
            <a:ext cx="10285046" cy="0"/>
          </a:xfrm>
          <a:prstGeom prst="line">
            <a:avLst/>
          </a:prstGeom>
          <a:ln w="9525">
            <a:solidFill>
              <a:srgbClr val="0D4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10316311" y="6325765"/>
            <a:ext cx="162117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r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 err="1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onconsultancy.co.uk</a:t>
            </a:r>
            <a:endParaRPr lang="en-US" sz="900">
              <a:solidFill>
                <a:srgbClr val="004977"/>
              </a:solidFill>
              <a:latin typeface="Century Gothic"/>
              <a:ea typeface="Verdana" pitchFamily="34" charset="0"/>
              <a:cs typeface="Century Gothic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6101" y="5019347"/>
            <a:ext cx="192421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8" y="5713415"/>
            <a:ext cx="867537" cy="86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470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209063" y="981076"/>
            <a:ext cx="11777784" cy="5046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48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1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3" y="1031398"/>
            <a:ext cx="11777784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8"/>
          </p:nvPr>
        </p:nvSpPr>
        <p:spPr>
          <a:xfrm>
            <a:off x="209063" y="1425575"/>
            <a:ext cx="11777784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274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1 on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3" y="1031398"/>
            <a:ext cx="11777784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214925" y="3665061"/>
            <a:ext cx="11777784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20"/>
          </p:nvPr>
        </p:nvSpPr>
        <p:spPr>
          <a:xfrm>
            <a:off x="209063" y="1425576"/>
            <a:ext cx="11777784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1"/>
          </p:nvPr>
        </p:nvSpPr>
        <p:spPr>
          <a:xfrm>
            <a:off x="209063" y="4059238"/>
            <a:ext cx="11777784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04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2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3" y="1031398"/>
            <a:ext cx="565040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6336447" y="1031398"/>
            <a:ext cx="565040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20"/>
          </p:nvPr>
        </p:nvSpPr>
        <p:spPr>
          <a:xfrm>
            <a:off x="209063" y="1425575"/>
            <a:ext cx="5650400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1"/>
          </p:nvPr>
        </p:nvSpPr>
        <p:spPr>
          <a:xfrm>
            <a:off x="6336447" y="1425575"/>
            <a:ext cx="5650400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534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2 on 2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2" y="1031398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6334128" y="1031398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/>
          </p:nvPr>
        </p:nvSpPr>
        <p:spPr>
          <a:xfrm>
            <a:off x="209062" y="3672124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3"/>
          </p:nvPr>
        </p:nvSpPr>
        <p:spPr>
          <a:xfrm>
            <a:off x="6334128" y="3672124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quarter" idx="20"/>
          </p:nvPr>
        </p:nvSpPr>
        <p:spPr>
          <a:xfrm>
            <a:off x="209063" y="1425577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1"/>
          <p:cNvSpPr>
            <a:spLocks noGrp="1"/>
          </p:cNvSpPr>
          <p:nvPr>
            <p:ph sz="quarter" idx="24"/>
          </p:nvPr>
        </p:nvSpPr>
        <p:spPr>
          <a:xfrm>
            <a:off x="6336447" y="1425577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1"/>
          <p:cNvSpPr>
            <a:spLocks noGrp="1"/>
          </p:cNvSpPr>
          <p:nvPr>
            <p:ph sz="quarter" idx="25"/>
          </p:nvPr>
        </p:nvSpPr>
        <p:spPr>
          <a:xfrm>
            <a:off x="209063" y="4059238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1"/>
          <p:cNvSpPr>
            <a:spLocks noGrp="1"/>
          </p:cNvSpPr>
          <p:nvPr>
            <p:ph sz="quarter" idx="26"/>
          </p:nvPr>
        </p:nvSpPr>
        <p:spPr>
          <a:xfrm>
            <a:off x="6336447" y="4059238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75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1 on Left  2 on Righ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2" y="1031398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6334128" y="1031398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3"/>
          </p:nvPr>
        </p:nvSpPr>
        <p:spPr>
          <a:xfrm>
            <a:off x="6334128" y="3672124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20"/>
          </p:nvPr>
        </p:nvSpPr>
        <p:spPr>
          <a:xfrm>
            <a:off x="209063" y="1425577"/>
            <a:ext cx="5650400" cy="4602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24"/>
          </p:nvPr>
        </p:nvSpPr>
        <p:spPr>
          <a:xfrm>
            <a:off x="6336447" y="1425577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quarter" idx="26"/>
          </p:nvPr>
        </p:nvSpPr>
        <p:spPr>
          <a:xfrm>
            <a:off x="6336447" y="4059238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93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2 on Left 1on Righ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2" y="1031398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6334128" y="1031398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/>
          </p:nvPr>
        </p:nvSpPr>
        <p:spPr>
          <a:xfrm>
            <a:off x="209062" y="3672124"/>
            <a:ext cx="5652720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209063" y="1425577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24"/>
          </p:nvPr>
        </p:nvSpPr>
        <p:spPr>
          <a:xfrm>
            <a:off x="6336447" y="1425577"/>
            <a:ext cx="5650400" cy="4602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1"/>
          <p:cNvSpPr>
            <a:spLocks noGrp="1"/>
          </p:cNvSpPr>
          <p:nvPr>
            <p:ph sz="quarter" idx="25"/>
          </p:nvPr>
        </p:nvSpPr>
        <p:spPr>
          <a:xfrm>
            <a:off x="209063" y="4059238"/>
            <a:ext cx="5650400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1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n KM 3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2" y="1031398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8322906" y="1031398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1"/>
          </p:nvPr>
        </p:nvSpPr>
        <p:spPr>
          <a:xfrm>
            <a:off x="4265985" y="1031397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2"/>
          </p:nvPr>
        </p:nvSpPr>
        <p:spPr>
          <a:xfrm>
            <a:off x="209063" y="1424780"/>
            <a:ext cx="3664246" cy="46029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4"/>
          </p:nvPr>
        </p:nvSpPr>
        <p:spPr>
          <a:xfrm>
            <a:off x="4265832" y="1424780"/>
            <a:ext cx="3664246" cy="46029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28"/>
          </p:nvPr>
        </p:nvSpPr>
        <p:spPr>
          <a:xfrm>
            <a:off x="8322601" y="1424780"/>
            <a:ext cx="3664246" cy="46029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64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KM 3 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09062" y="1031398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8322906" y="1031398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1"/>
          </p:nvPr>
        </p:nvSpPr>
        <p:spPr>
          <a:xfrm>
            <a:off x="4265985" y="1031397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3"/>
          </p:nvPr>
        </p:nvSpPr>
        <p:spPr>
          <a:xfrm>
            <a:off x="209062" y="3657998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5"/>
          </p:nvPr>
        </p:nvSpPr>
        <p:spPr>
          <a:xfrm>
            <a:off x="8322906" y="3657998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7"/>
          </p:nvPr>
        </p:nvSpPr>
        <p:spPr>
          <a:xfrm>
            <a:off x="4265985" y="3657997"/>
            <a:ext cx="3663941" cy="320340"/>
          </a:xfrm>
        </p:spPr>
        <p:txBody>
          <a:bodyPr wrap="square" lIns="40898" rIns="40898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22"/>
          </p:nvPr>
        </p:nvSpPr>
        <p:spPr>
          <a:xfrm>
            <a:off x="209063" y="1424782"/>
            <a:ext cx="3664246" cy="1969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13"/>
          <p:cNvSpPr>
            <a:spLocks noGrp="1"/>
          </p:cNvSpPr>
          <p:nvPr>
            <p:ph sz="quarter" idx="24"/>
          </p:nvPr>
        </p:nvSpPr>
        <p:spPr>
          <a:xfrm>
            <a:off x="4265832" y="1424782"/>
            <a:ext cx="3664246" cy="1969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13"/>
          <p:cNvSpPr>
            <a:spLocks noGrp="1"/>
          </p:cNvSpPr>
          <p:nvPr>
            <p:ph sz="quarter" idx="28"/>
          </p:nvPr>
        </p:nvSpPr>
        <p:spPr>
          <a:xfrm>
            <a:off x="8322601" y="1424782"/>
            <a:ext cx="3664246" cy="1969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3"/>
          <p:cNvSpPr>
            <a:spLocks noGrp="1"/>
          </p:cNvSpPr>
          <p:nvPr>
            <p:ph sz="quarter" idx="29"/>
          </p:nvPr>
        </p:nvSpPr>
        <p:spPr>
          <a:xfrm>
            <a:off x="209063" y="4058445"/>
            <a:ext cx="3664246" cy="1969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13"/>
          <p:cNvSpPr>
            <a:spLocks noGrp="1"/>
          </p:cNvSpPr>
          <p:nvPr>
            <p:ph sz="quarter" idx="30"/>
          </p:nvPr>
        </p:nvSpPr>
        <p:spPr>
          <a:xfrm>
            <a:off x="4265832" y="4058445"/>
            <a:ext cx="3664246" cy="1969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13"/>
          <p:cNvSpPr>
            <a:spLocks noGrp="1"/>
          </p:cNvSpPr>
          <p:nvPr>
            <p:ph sz="quarter" idx="31"/>
          </p:nvPr>
        </p:nvSpPr>
        <p:spPr>
          <a:xfrm>
            <a:off x="8322601" y="4058445"/>
            <a:ext cx="3664246" cy="1969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17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021818" y="6280367"/>
            <a:ext cx="922489" cy="24329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5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9606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021818" y="6280367"/>
            <a:ext cx="922489" cy="24329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175827" y="812800"/>
            <a:ext cx="914638" cy="914400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marR="0" indent="-18256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  <a:tabLst/>
            </a:pPr>
            <a:endParaRPr lang="en-US" sz="1200" err="1">
              <a:solidFill>
                <a:prstClr val="black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71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67645-CC63-4C9D-96A8-B3D98F916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D7147D-3D28-4505-A222-AF751347E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594A1-B99D-4C74-BD61-366797FB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E43D-F683-42E6-AC33-4B8955FC3EF0}" type="datetimeFigureOut">
              <a:rPr lang="en-ZA" smtClean="0"/>
              <a:t>26 Mar 2019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2BD07-4E7C-49A8-B46C-2A358CDE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F91E6-F9B0-45A6-8C33-0576B9F4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C6C5-9767-4AF0-9461-C2CBB9B766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43759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400F4-EE8C-4553-9165-6E49F3A3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5D0D-2514-4E13-AF3D-C7D3E3037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DA123-4FC8-4BD6-9C85-ED856D6B4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E43D-F683-42E6-AC33-4B8955FC3EF0}" type="datetimeFigureOut">
              <a:rPr lang="en-ZA" smtClean="0"/>
              <a:t>26 Mar 2019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A4BF1-ABBD-4048-BBC8-94AF36D9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2F7C7-2180-4E7F-B85A-F5C13C30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C6C5-9767-4AF0-9461-C2CBB9B766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717978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BEC58-5F53-4FAB-8060-FBB6590C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FE73D-4C89-4A4D-9B7F-EE3475D02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2DE91-4D4F-4516-AA98-0789F95F0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E43D-F683-42E6-AC33-4B8955FC3EF0}" type="datetimeFigureOut">
              <a:rPr lang="en-ZA" smtClean="0"/>
              <a:t>26 Mar 2019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D0F82-695F-4025-B540-67D2373F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C3322-2A3B-4AF1-A7D8-83E29CE1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C6C5-9767-4AF0-9461-C2CBB9B766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3293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EF83-255E-4801-B625-03216B11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0B46B-C270-4FB9-8A83-3568BBC4A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31283-96B8-49E8-9D42-AC62418E2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2D8ED-4F21-4A37-BD06-E13633F04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E43D-F683-42E6-AC33-4B8955FC3EF0}" type="datetimeFigureOut">
              <a:rPr lang="en-ZA" smtClean="0"/>
              <a:t>26 Mar 2019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4DA97-ADED-4244-AF4B-64650F93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59479-F3F9-40D7-98EE-B97B9355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C6C5-9767-4AF0-9461-C2CBB9B766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2612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F984-5F81-4150-8D60-45738E423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9AC8B-9CDA-42D5-8371-9CF887FE3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973CB-0AA6-42DF-93B2-8909C5E81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10169-6676-458C-8390-2E1A513B8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EC451-6CD0-43A8-9DC0-67BB43971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18D2C8-5556-4C24-A629-713BB7115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E43D-F683-42E6-AC33-4B8955FC3EF0}" type="datetimeFigureOut">
              <a:rPr lang="en-ZA" smtClean="0"/>
              <a:t>26 Mar 2019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1489C0-D1D2-48CF-B197-506ABA839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5F2CD-B58B-4C17-B11E-B42C28CF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C6C5-9767-4AF0-9461-C2CBB9B766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04130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C403E-5973-465B-9A87-D2D668CD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DD45C-C5B7-4DB2-99E6-1F0355BD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E43D-F683-42E6-AC33-4B8955FC3EF0}" type="datetimeFigureOut">
              <a:rPr lang="en-ZA" smtClean="0"/>
              <a:t>26 Mar 2019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C0F08-BB6C-4C05-B461-88F5868B8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DA1C5-EA48-4FCB-ACE2-5F575C13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C6C5-9767-4AF0-9461-C2CBB9B766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6026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83738F-4A98-4412-872C-D600BE5CD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E43D-F683-42E6-AC33-4B8955FC3EF0}" type="datetimeFigureOut">
              <a:rPr lang="en-ZA" smtClean="0"/>
              <a:t>26 Mar 2019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E8DA4-FB1B-4937-88AA-C5DE76320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B41EA-0AF2-45B1-ADB6-D7747606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C6C5-9767-4AF0-9461-C2CBB9B766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591938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B5A18-C661-47F0-88E8-801C97003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42071-094F-4EA1-B7E4-E11A392FD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3AC11-8211-40CC-B09B-8C18C4A4A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7DF58-20E4-4CBA-B799-9E3CD1F7F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E43D-F683-42E6-AC33-4B8955FC3EF0}" type="datetimeFigureOut">
              <a:rPr lang="en-ZA" smtClean="0"/>
              <a:t>26 Mar 2019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DCEB-1445-41AB-BB90-22230C542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2F49F-01B3-40B5-9C09-BF3CDE47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C6C5-9767-4AF0-9461-C2CBB9B766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30387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D3FEF-B52E-432B-96B3-1F35C71F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4FE87-5ED9-4A8D-BFEB-9BC2434E5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66F84-D118-4FCA-AF3B-CCBF24BD9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35435-9D6D-407D-A207-7BEC65D6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E43D-F683-42E6-AC33-4B8955FC3EF0}" type="datetimeFigureOut">
              <a:rPr lang="en-ZA" smtClean="0"/>
              <a:t>26 Mar 2019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784B0-6E4D-4AD2-9863-0F9AA6A99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17321-A6CC-478C-B4DC-23F16726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C6C5-9767-4AF0-9461-C2CBB9B766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426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63" y="269079"/>
            <a:ext cx="9229502" cy="476474"/>
          </a:xfrm>
        </p:spPr>
        <p:txBody>
          <a:bodyPr lIns="0"/>
          <a:lstStyle>
            <a:lvl1pPr>
              <a:defRPr sz="2000">
                <a:latin typeface="Century Gothic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234463" y="981076"/>
            <a:ext cx="11752386" cy="5046664"/>
          </a:xfrm>
        </p:spPr>
        <p:txBody>
          <a:bodyPr/>
          <a:lstStyle>
            <a:lvl1pPr>
              <a:defRPr>
                <a:latin typeface="Century Gothic"/>
                <a:cs typeface="Century Gothic"/>
              </a:defRPr>
            </a:lvl1pPr>
            <a:lvl2pPr>
              <a:defRPr>
                <a:latin typeface="Century Gothic"/>
                <a:cs typeface="Century Gothic"/>
              </a:defRPr>
            </a:lvl2pPr>
            <a:lvl3pPr>
              <a:defRPr>
                <a:latin typeface="Century Gothic"/>
                <a:cs typeface="Century Gothic"/>
              </a:defRPr>
            </a:lvl3pPr>
            <a:lvl4pPr>
              <a:defRPr>
                <a:latin typeface="Century Gothic"/>
                <a:cs typeface="Century Gothic"/>
              </a:defRPr>
            </a:lvl4pPr>
            <a:lvl5pPr>
              <a:defRPr>
                <a:latin typeface="Century Gothic"/>
                <a:cs typeface="Century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749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C8523-93E2-46BB-ACF4-AC997F2F3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884B61-8FF2-4949-9B97-EFD3A1EA7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2D99F-20BA-434A-A7D9-C00C929F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E43D-F683-42E6-AC33-4B8955FC3EF0}" type="datetimeFigureOut">
              <a:rPr lang="en-ZA" smtClean="0"/>
              <a:t>26 Mar 2019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97DC2-D5FA-43F7-A81F-E3E8C47F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A1DD6-A89A-4C73-A172-C05D2593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C6C5-9767-4AF0-9461-C2CBB9B766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425807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634B8C-E220-4016-A9B2-B425C938C7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B8852-DAB4-4F07-B56F-0C867DC11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A6D58-521A-464A-9C80-CB90DAE77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E43D-F683-42E6-AC33-4B8955FC3EF0}" type="datetimeFigureOut">
              <a:rPr lang="en-ZA" smtClean="0"/>
              <a:t>26 Mar 2019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2B3B4-A554-4606-87EA-25928C878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4CDAC-4A46-486A-88FE-C97D91A2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C6C5-9767-4AF0-9461-C2CBB9B766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74324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3"/>
            <a:ext cx="2844800" cy="365125"/>
          </a:xfrm>
        </p:spPr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3"/>
            <a:ext cx="3860800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3"/>
            <a:ext cx="28448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4442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1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27138" y="1031398"/>
            <a:ext cx="1175970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8"/>
          </p:nvPr>
        </p:nvSpPr>
        <p:spPr>
          <a:xfrm>
            <a:off x="234463" y="1425575"/>
            <a:ext cx="11752386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0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1 on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27138" y="1031398"/>
            <a:ext cx="1175970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232999" y="3665061"/>
            <a:ext cx="1175970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0"/>
          </p:nvPr>
        </p:nvSpPr>
        <p:spPr>
          <a:xfrm>
            <a:off x="234463" y="1425576"/>
            <a:ext cx="11752386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21"/>
          </p:nvPr>
        </p:nvSpPr>
        <p:spPr>
          <a:xfrm>
            <a:off x="234463" y="4059238"/>
            <a:ext cx="11752386" cy="196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7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M 2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7"/>
          </p:nvPr>
        </p:nvSpPr>
        <p:spPr>
          <a:xfrm>
            <a:off x="2577126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/>
          </p:nvPr>
        </p:nvSpPr>
        <p:spPr>
          <a:xfrm>
            <a:off x="7556079" y="1031398"/>
            <a:ext cx="4430769" cy="320340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400" b="0" cap="none" baseline="0">
                <a:solidFill>
                  <a:schemeClr val="tx2"/>
                </a:solidFill>
              </a:defRPr>
            </a:lvl1pPr>
            <a:lvl2pPr marL="519406" indent="0">
              <a:buNone/>
              <a:defRPr sz="2300" b="1"/>
            </a:lvl2pPr>
            <a:lvl3pPr marL="1038813" indent="0">
              <a:buNone/>
              <a:defRPr sz="2100" b="1"/>
            </a:lvl3pPr>
            <a:lvl4pPr marL="1558219" indent="0">
              <a:buNone/>
              <a:defRPr sz="1800" b="1"/>
            </a:lvl4pPr>
            <a:lvl5pPr marL="2077625" indent="0">
              <a:buNone/>
              <a:defRPr sz="1800" b="1"/>
            </a:lvl5pPr>
            <a:lvl6pPr marL="2597032" indent="0">
              <a:buNone/>
              <a:defRPr sz="1800" b="1"/>
            </a:lvl6pPr>
            <a:lvl7pPr marL="3116438" indent="0">
              <a:buNone/>
              <a:defRPr sz="1800" b="1"/>
            </a:lvl7pPr>
            <a:lvl8pPr marL="3635845" indent="0">
              <a:buNone/>
              <a:defRPr sz="1800" b="1"/>
            </a:lvl8pPr>
            <a:lvl9pPr marL="415525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0"/>
          </p:nvPr>
        </p:nvSpPr>
        <p:spPr>
          <a:xfrm>
            <a:off x="2582986" y="1425575"/>
            <a:ext cx="4435231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21"/>
          </p:nvPr>
        </p:nvSpPr>
        <p:spPr>
          <a:xfrm>
            <a:off x="7551618" y="1425575"/>
            <a:ext cx="4435231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3.emf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34463" y="269079"/>
            <a:ext cx="9407347" cy="47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81797" rIns="81797" bIns="81797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fr-FR"/>
          </a:p>
        </p:txBody>
      </p:sp>
      <p:sp>
        <p:nvSpPr>
          <p:cNvPr id="18" name="Footer Placeholder 28"/>
          <p:cNvSpPr txBox="1">
            <a:spLocks/>
          </p:cNvSpPr>
          <p:nvPr>
            <p:custDataLst>
              <p:tags r:id="rId27"/>
            </p:custDataLst>
          </p:nvPr>
        </p:nvSpPr>
        <p:spPr>
          <a:xfrm rot="16200000">
            <a:off x="-1584532" y="5039007"/>
            <a:ext cx="3403526" cy="234463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kern="0">
                <a:solidFill>
                  <a:schemeClr val="bg1"/>
                </a:solidFill>
                <a:latin typeface="+mn-lt"/>
              </a:rPr>
              <a:t>Webhelp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1"/>
          </p:nvPr>
        </p:nvSpPr>
        <p:spPr>
          <a:xfrm>
            <a:off x="252749" y="981076"/>
            <a:ext cx="11734099" cy="5046664"/>
          </a:xfrm>
          <a:prstGeom prst="rect">
            <a:avLst/>
          </a:prstGeom>
        </p:spPr>
        <p:txBody>
          <a:bodyPr vert="horz" lIns="103881" tIns="51941" rIns="103881" bIns="51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22149" y="823811"/>
            <a:ext cx="11777784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91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0" kern="1200">
          <a:solidFill>
            <a:schemeClr val="tx2"/>
          </a:solidFill>
          <a:latin typeface="Century Gothic"/>
          <a:ea typeface="+mj-ea"/>
          <a:cs typeface="Century Gothic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5pPr>
      <a:lvl6pPr marL="519406"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6pPr>
      <a:lvl7pPr marL="1038813"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7pPr>
      <a:lvl8pPr marL="1558219"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8pPr>
      <a:lvl9pPr marL="2077625"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9pPr>
    </p:titleStyle>
    <p:bodyStyle>
      <a:lvl1pPr marL="205598" indent="-205598" algn="l" rtl="0" eaLnBrk="1" fontAlgn="auto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Tx/>
        <a:buNone/>
        <a:defRPr lang="en-US" sz="1400" kern="1200" dirty="0" smtClean="0">
          <a:solidFill>
            <a:schemeClr val="tx2"/>
          </a:solidFill>
          <a:latin typeface="Century Gothic"/>
          <a:ea typeface="Verdana" pitchFamily="34" charset="0"/>
          <a:cs typeface="Century Gothic"/>
        </a:defRPr>
      </a:lvl1pPr>
      <a:lvl2pPr marL="0" indent="0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100000"/>
        <a:buFontTx/>
        <a:buNone/>
        <a:tabLst/>
        <a:defRPr lang="en-US" sz="1400" kern="1200" dirty="0" smtClean="0">
          <a:solidFill>
            <a:srgbClr val="7F8181"/>
          </a:solidFill>
          <a:latin typeface="Century Gothic"/>
          <a:ea typeface="Verdana" pitchFamily="34" charset="0"/>
          <a:cs typeface="Century Gothic"/>
        </a:defRPr>
      </a:lvl2pPr>
      <a:lvl3pPr marL="205598" indent="-20559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rgbClr val="7F8181"/>
        </a:buClr>
        <a:buFont typeface="Arial" pitchFamily="34" charset="0"/>
        <a:buChar char="–"/>
        <a:defRPr sz="1400" kern="1200" baseline="0">
          <a:solidFill>
            <a:srgbClr val="7F8181"/>
          </a:solidFill>
          <a:latin typeface="Century Gothic"/>
          <a:ea typeface="+mn-ea"/>
          <a:cs typeface="Century Gothic"/>
        </a:defRPr>
      </a:lvl3pPr>
      <a:lvl4pPr marL="405787" indent="-200189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rgbClr val="7F8181"/>
        </a:buClr>
        <a:buFont typeface="Arial" pitchFamily="34" charset="0"/>
        <a:buChar char="–"/>
        <a:tabLst>
          <a:tab pos="1017171" algn="l"/>
        </a:tabLst>
        <a:defRPr sz="1400" kern="1200" baseline="0">
          <a:solidFill>
            <a:srgbClr val="7F8181"/>
          </a:solidFill>
          <a:latin typeface="Century Gothic"/>
          <a:ea typeface="+mn-ea"/>
          <a:cs typeface="Century Gothic"/>
        </a:defRPr>
      </a:lvl4pPr>
      <a:lvl5pPr marL="660078" indent="-25970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7F8181"/>
          </a:solidFill>
          <a:latin typeface="Century Gothic"/>
          <a:ea typeface="+mn-ea"/>
          <a:cs typeface="Century Gothic"/>
        </a:defRPr>
      </a:lvl5pPr>
      <a:lvl6pPr marL="2856735" indent="-259703" algn="l" defTabSz="103881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76141" indent="-259703" algn="l" defTabSz="103881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95548" indent="-259703" algn="l" defTabSz="103881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14954" indent="-259703" algn="l" defTabSz="103881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9406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813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219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625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7032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6438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845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5251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34463" y="269079"/>
            <a:ext cx="9407347" cy="47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81797" rIns="81797" bIns="81797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fr-FR"/>
          </a:p>
        </p:txBody>
      </p:sp>
      <p:sp>
        <p:nvSpPr>
          <p:cNvPr id="18" name="Footer Placeholder 28"/>
          <p:cNvSpPr txBox="1">
            <a:spLocks/>
          </p:cNvSpPr>
          <p:nvPr>
            <p:custDataLst>
              <p:tags r:id="rId27"/>
            </p:custDataLst>
          </p:nvPr>
        </p:nvSpPr>
        <p:spPr>
          <a:xfrm rot="16200000">
            <a:off x="-1584532" y="5039007"/>
            <a:ext cx="3403526" cy="234463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00" kern="0">
                <a:solidFill>
                  <a:schemeClr val="bg1"/>
                </a:solidFill>
                <a:latin typeface="+mn-lt"/>
              </a:rPr>
              <a:t>Webhelp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21818" y="6271403"/>
            <a:ext cx="922489" cy="243292"/>
          </a:xfrm>
          <a:prstGeom prst="rect">
            <a:avLst/>
          </a:prstGeom>
        </p:spPr>
        <p:txBody>
          <a:bodyPr lIns="81797" tIns="81797" rIns="81797" bIns="81797" anchor="ctr">
            <a:noAutofit/>
          </a:bodyPr>
          <a:lstStyle>
            <a:lvl1pPr algn="ctr">
              <a:defRPr lang="fr-FR" sz="900" kern="0" smtClean="0">
                <a:solidFill>
                  <a:schemeClr val="tx2"/>
                </a:solidFill>
                <a:latin typeface="Century Gothic"/>
                <a:cs typeface="Century Gothic"/>
              </a:defRPr>
            </a:lvl1pPr>
          </a:lstStyle>
          <a:p>
            <a:fld id="{F9924595-F541-4368-88CB-FF2E87FDE5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idx="1"/>
          </p:nvPr>
        </p:nvSpPr>
        <p:spPr>
          <a:xfrm>
            <a:off x="252749" y="981076"/>
            <a:ext cx="11734099" cy="5046664"/>
          </a:xfrm>
          <a:prstGeom prst="rect">
            <a:avLst/>
          </a:prstGeom>
        </p:spPr>
        <p:txBody>
          <a:bodyPr vert="horz" lIns="103881" tIns="51941" rIns="103881" bIns="51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22149" y="823811"/>
            <a:ext cx="11777784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/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0" y="6007100"/>
            <a:ext cx="612159" cy="612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017073" y="6288440"/>
            <a:ext cx="10982860" cy="0"/>
          </a:xfrm>
          <a:prstGeom prst="line">
            <a:avLst/>
          </a:prstGeom>
          <a:ln w="9525">
            <a:solidFill>
              <a:srgbClr val="0D4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0316311" y="6325765"/>
            <a:ext cx="162117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r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 err="1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onconsultancy.co.uk</a:t>
            </a:r>
            <a:endParaRPr lang="en-US" sz="900">
              <a:solidFill>
                <a:srgbClr val="004977"/>
              </a:solidFill>
              <a:latin typeface="Century Gothic"/>
              <a:ea typeface="Verdana" pitchFamily="34" charset="0"/>
              <a:cs typeface="Century Gothic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21499" y="6325765"/>
            <a:ext cx="230084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403" marR="0" indent="-207403" algn="l" defTabSz="1038813" rtl="0" eaLnBrk="1" fontAlgn="auto" latinLnBrk="0" hangingPunct="1">
              <a:lnSpc>
                <a:spcPct val="100000"/>
              </a:lnSpc>
              <a:spcBef>
                <a:spcPts val="1364"/>
              </a:spcBef>
              <a:spcAft>
                <a:spcPts val="682"/>
              </a:spcAft>
              <a:buClr>
                <a:srgbClr val="17375E"/>
              </a:buClr>
              <a:buSzPct val="120000"/>
              <a:tabLst/>
            </a:pPr>
            <a:r>
              <a:rPr lang="en-US" sz="900">
                <a:solidFill>
                  <a:srgbClr val="004977"/>
                </a:solidFill>
                <a:latin typeface="Century Gothic"/>
                <a:ea typeface="Verdana" pitchFamily="34" charset="0"/>
                <a:cs typeface="Century Gothic"/>
              </a:rPr>
              <a:t>© 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263505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0" kern="1200">
          <a:solidFill>
            <a:schemeClr val="tx2"/>
          </a:solidFill>
          <a:latin typeface="Century Gothic"/>
          <a:ea typeface="+mj-ea"/>
          <a:cs typeface="Century Gothic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5pPr>
      <a:lvl6pPr marL="519406"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6pPr>
      <a:lvl7pPr marL="1038813"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7pPr>
      <a:lvl8pPr marL="1558219"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8pPr>
      <a:lvl9pPr marL="2077625" algn="l" rtl="0" eaLnBrk="1" fontAlgn="base" hangingPunct="1">
        <a:spcBef>
          <a:spcPct val="0"/>
        </a:spcBef>
        <a:spcAft>
          <a:spcPct val="0"/>
        </a:spcAft>
        <a:defRPr sz="2300">
          <a:solidFill>
            <a:srgbClr val="404040"/>
          </a:solidFill>
          <a:latin typeface="Trebuchet MS" pitchFamily="34" charset="0"/>
          <a:cs typeface="Arial" pitchFamily="34" charset="0"/>
        </a:defRPr>
      </a:lvl9pPr>
    </p:titleStyle>
    <p:bodyStyle>
      <a:lvl1pPr marL="205598" indent="-205598" algn="l" rtl="0" eaLnBrk="1" fontAlgn="auto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Tx/>
        <a:buNone/>
        <a:defRPr lang="en-US" sz="1400" kern="1200" dirty="0" smtClean="0">
          <a:solidFill>
            <a:schemeClr val="tx2"/>
          </a:solidFill>
          <a:latin typeface="Century Gothic"/>
          <a:ea typeface="Verdana" pitchFamily="34" charset="0"/>
          <a:cs typeface="Century Gothic"/>
        </a:defRPr>
      </a:lvl1pPr>
      <a:lvl2pPr marL="0" indent="0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100000"/>
        <a:buFontTx/>
        <a:buNone/>
        <a:tabLst/>
        <a:defRPr lang="en-US" sz="1400" kern="1200" dirty="0" smtClean="0">
          <a:solidFill>
            <a:srgbClr val="7F8181"/>
          </a:solidFill>
          <a:latin typeface="Century Gothic"/>
          <a:ea typeface="Verdana" pitchFamily="34" charset="0"/>
          <a:cs typeface="Century Gothic"/>
        </a:defRPr>
      </a:lvl2pPr>
      <a:lvl3pPr marL="205598" indent="-20559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rgbClr val="7F8181"/>
        </a:buClr>
        <a:buFont typeface="Arial" pitchFamily="34" charset="0"/>
        <a:buChar char="–"/>
        <a:defRPr sz="1400" kern="1200" baseline="0">
          <a:solidFill>
            <a:srgbClr val="7F8181"/>
          </a:solidFill>
          <a:latin typeface="Century Gothic"/>
          <a:ea typeface="+mn-ea"/>
          <a:cs typeface="Century Gothic"/>
        </a:defRPr>
      </a:lvl3pPr>
      <a:lvl4pPr marL="405787" indent="-200189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rgbClr val="7F8181"/>
        </a:buClr>
        <a:buFont typeface="Arial" pitchFamily="34" charset="0"/>
        <a:buChar char="–"/>
        <a:tabLst>
          <a:tab pos="1017171" algn="l"/>
        </a:tabLst>
        <a:defRPr sz="1400" kern="1200" baseline="0">
          <a:solidFill>
            <a:srgbClr val="7F8181"/>
          </a:solidFill>
          <a:latin typeface="Century Gothic"/>
          <a:ea typeface="+mn-ea"/>
          <a:cs typeface="Century Gothic"/>
        </a:defRPr>
      </a:lvl4pPr>
      <a:lvl5pPr marL="660078" indent="-25970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7F8181"/>
          </a:solidFill>
          <a:latin typeface="Century Gothic"/>
          <a:ea typeface="+mn-ea"/>
          <a:cs typeface="Century Gothic"/>
        </a:defRPr>
      </a:lvl5pPr>
      <a:lvl6pPr marL="2856735" indent="-259703" algn="l" defTabSz="103881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76141" indent="-259703" algn="l" defTabSz="103881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95548" indent="-259703" algn="l" defTabSz="103881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14954" indent="-259703" algn="l" defTabSz="103881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9406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813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219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625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7032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6438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845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5251" algn="l" defTabSz="10388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1F290E-3A9C-43A5-A157-8431252C4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ECF95-405B-4FBF-8D2D-6F0BA44D2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AAFB7-B7FF-458C-A7EB-6BA48DC7F7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2E43D-F683-42E6-AC33-4B8955FC3EF0}" type="datetimeFigureOut">
              <a:rPr lang="en-ZA" smtClean="0"/>
              <a:t>26 Mar 2019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35856-DB40-4B31-B108-D14021652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19739-7393-4A58-9681-D930ED5E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3C6C5-9767-4AF0-9461-C2CBB9B766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6632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12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eg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22.jpeg"/><Relationship Id="rId4" Type="http://schemas.openxmlformats.org/officeDocument/2006/relationships/image" Target="../media/image27.emf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8.jpe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7.png"/><Relationship Id="rId10" Type="http://schemas.openxmlformats.org/officeDocument/2006/relationships/image" Target="../media/image35.jpeg"/><Relationship Id="rId4" Type="http://schemas.openxmlformats.org/officeDocument/2006/relationships/image" Target="../media/image32.emf"/><Relationship Id="rId9" Type="http://schemas.openxmlformats.org/officeDocument/2006/relationships/image" Target="../media/image21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0.emf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1.emf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13.png"/><Relationship Id="rId7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7.png"/><Relationship Id="rId4" Type="http://schemas.openxmlformats.org/officeDocument/2006/relationships/image" Target="../media/image42.emf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82F351-71BD-4E6E-8E72-361E28C347FB}"/>
              </a:ext>
            </a:extLst>
          </p:cNvPr>
          <p:cNvGrpSpPr/>
          <p:nvPr/>
        </p:nvGrpSpPr>
        <p:grpSpPr>
          <a:xfrm>
            <a:off x="3039741" y="840863"/>
            <a:ext cx="6637477" cy="3943026"/>
            <a:chOff x="3039741" y="840863"/>
            <a:chExt cx="6637477" cy="39430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885AC05-10F9-41BA-AC71-3D37C30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741" y="840863"/>
              <a:ext cx="1902903" cy="1225877"/>
            </a:xfrm>
            <a:prstGeom prst="rect">
              <a:avLst/>
            </a:prstGeom>
          </p:spPr>
        </p:pic>
        <p:pic>
          <p:nvPicPr>
            <p:cNvPr id="3" name="Picture 2" descr="A close up of a sign&#10;&#10;Description automatically generated">
              <a:extLst>
                <a:ext uri="{FF2B5EF4-FFF2-40B4-BE49-F238E27FC236}">
                  <a16:creationId xmlns:a16="http://schemas.microsoft.com/office/drawing/2014/main" id="{F4B140AA-382E-4750-B52B-8F0A0422A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9991" y="1453801"/>
              <a:ext cx="2457227" cy="67164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3B5A2C-C07C-46F7-8FC3-60D6C6C85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228" y="3362390"/>
              <a:ext cx="1759148" cy="1421499"/>
            </a:xfrm>
            <a:prstGeom prst="rect">
              <a:avLst/>
            </a:prstGeom>
          </p:spPr>
        </p:pic>
        <p:pic>
          <p:nvPicPr>
            <p:cNvPr id="7" name="Picture 6" descr="A close up of a map&#10;&#10;Description automatically generated">
              <a:extLst>
                <a:ext uri="{FF2B5EF4-FFF2-40B4-BE49-F238E27FC236}">
                  <a16:creationId xmlns:a16="http://schemas.microsoft.com/office/drawing/2014/main" id="{88B399DB-C9A2-4BB4-B005-B0184F90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405" y="908637"/>
              <a:ext cx="2262586" cy="238585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426C975-F803-40FD-A422-0A0E7C79C275}"/>
              </a:ext>
            </a:extLst>
          </p:cNvPr>
          <p:cNvSpPr txBox="1"/>
          <p:nvPr/>
        </p:nvSpPr>
        <p:spPr>
          <a:xfrm>
            <a:off x="3272947" y="5517106"/>
            <a:ext cx="6061710" cy="504790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marR="0" indent="-182563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  <a:tabLst/>
            </a:pPr>
            <a:r>
              <a:rPr lang="en-ZA" sz="2400" dirty="0">
                <a:solidFill>
                  <a:srgbClr val="F053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OUTSOURCING &amp; BPO IN AFRICA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8D56E4-CA32-44B6-8C0F-AE65E225FB4E}"/>
              </a:ext>
            </a:extLst>
          </p:cNvPr>
          <p:cNvGrpSpPr/>
          <p:nvPr/>
        </p:nvGrpSpPr>
        <p:grpSpPr>
          <a:xfrm>
            <a:off x="3826226" y="6175638"/>
            <a:ext cx="5229765" cy="527827"/>
            <a:chOff x="517519" y="6060205"/>
            <a:chExt cx="5229765" cy="5278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5ADDE8-0CE1-4B4D-9185-777F7528CD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8963" b="7642"/>
            <a:stretch/>
          </p:blipFill>
          <p:spPr>
            <a:xfrm>
              <a:off x="517519" y="6060205"/>
              <a:ext cx="4749909" cy="52782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E6646D-61A4-4850-AFB8-488F9481F417}"/>
                </a:ext>
              </a:extLst>
            </p:cNvPr>
            <p:cNvSpPr txBox="1"/>
            <p:nvPr/>
          </p:nvSpPr>
          <p:spPr>
            <a:xfrm>
              <a:off x="2892474" y="6128103"/>
              <a:ext cx="2854810" cy="428734"/>
            </a:xfrm>
            <a:prstGeom prst="rect">
              <a:avLst/>
            </a:prstGeom>
          </p:spPr>
          <p:txBody>
            <a:bodyPr vert="horz" wrap="none" lIns="72000" tIns="72000" rIns="72000" bIns="72000" rtlCol="0">
              <a:noAutofit/>
            </a:bodyPr>
            <a:lstStyle/>
            <a:p>
              <a:pPr marL="182563" marR="0" indent="-182563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Clr>
                  <a:srgbClr val="17375E"/>
                </a:buClr>
                <a:buSzPct val="120000"/>
                <a:tabLst/>
              </a:pPr>
              <a:r>
                <a:rPr lang="en-ZA" dirty="0">
                  <a:solidFill>
                    <a:schemeClr val="bg1"/>
                  </a:solidFill>
                  <a:latin typeface="Arial Black" panose="020B0A04020102020204" pitchFamily="34" charset="0"/>
                  <a:ea typeface="Verdana" pitchFamily="34" charset="0"/>
                  <a:cs typeface="Verdana" pitchFamily="34" charset="0"/>
                </a:rPr>
                <a:t>27</a:t>
              </a:r>
              <a:r>
                <a:rPr lang="en-ZA" baseline="30000" dirty="0">
                  <a:solidFill>
                    <a:schemeClr val="bg1"/>
                  </a:solidFill>
                  <a:latin typeface="Arial Black" panose="020B0A04020102020204" pitchFamily="34" charset="0"/>
                  <a:ea typeface="Verdana" pitchFamily="34" charset="0"/>
                  <a:cs typeface="Verdana" pitchFamily="34" charset="0"/>
                </a:rPr>
                <a:t>TH</a:t>
              </a:r>
              <a:r>
                <a:rPr lang="en-ZA" dirty="0">
                  <a:solidFill>
                    <a:schemeClr val="bg1"/>
                  </a:solidFill>
                  <a:latin typeface="Arial Black" panose="020B0A04020102020204" pitchFamily="34" charset="0"/>
                  <a:ea typeface="Verdana" pitchFamily="34" charset="0"/>
                  <a:cs typeface="Verdana" pitchFamily="34" charset="0"/>
                </a:rPr>
                <a:t> March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4460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9DD8-7959-4D39-83BF-A86CE23A1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06" r="3061"/>
          <a:stretch/>
        </p:blipFill>
        <p:spPr>
          <a:xfrm>
            <a:off x="1612149" y="914400"/>
            <a:ext cx="10256001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957820-4DC9-4FBC-B951-E8D24DC4EE85}"/>
              </a:ext>
            </a:extLst>
          </p:cNvPr>
          <p:cNvSpPr txBox="1"/>
          <p:nvPr/>
        </p:nvSpPr>
        <p:spPr>
          <a:xfrm>
            <a:off x="3067050" y="182880"/>
            <a:ext cx="7512801" cy="914400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marR="0" indent="-182563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  <a:tabLst/>
            </a:pPr>
            <a:r>
              <a:rPr lang="en-ZA" sz="3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BPO SERVICES PROVIDED 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EE23D70-33AB-496A-89E6-4D3B9911B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6057900"/>
            <a:ext cx="2366438" cy="6468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430D9F-2012-469C-B25A-060F1AF1D9D5}"/>
              </a:ext>
            </a:extLst>
          </p:cNvPr>
          <p:cNvSpPr/>
          <p:nvPr/>
        </p:nvSpPr>
        <p:spPr>
          <a:xfrm>
            <a:off x="8728364" y="5226903"/>
            <a:ext cx="3139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>
                <a:solidFill>
                  <a:srgbClr val="FF0000"/>
                </a:solidFill>
              </a:rPr>
              <a:t>January 2018</a:t>
            </a:r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</a:rPr>
              <a:t> across 6 African countries: Botswana, Ghana, Kenya, Namibia, Uganda, South Africa.</a:t>
            </a:r>
            <a:endParaRPr lang="en-ZA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97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3925E1-95FC-4245-BED6-C80AB1D0F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71" y="940391"/>
            <a:ext cx="10944929" cy="6146209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7858CE29-C333-4397-8C1F-9DA116462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6057900"/>
            <a:ext cx="2366438" cy="6468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8E503D-27E0-4AB7-B798-B85CB78E62DF}"/>
              </a:ext>
            </a:extLst>
          </p:cNvPr>
          <p:cNvSpPr/>
          <p:nvPr/>
        </p:nvSpPr>
        <p:spPr>
          <a:xfrm>
            <a:off x="3909488" y="218734"/>
            <a:ext cx="5996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</a:pPr>
            <a:r>
              <a:rPr lang="en-ZA" sz="3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CHANNELS PROVIDED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A7554B-E81C-4EBD-B51A-D9A96266F547}"/>
              </a:ext>
            </a:extLst>
          </p:cNvPr>
          <p:cNvSpPr/>
          <p:nvPr/>
        </p:nvSpPr>
        <p:spPr bwMode="auto">
          <a:xfrm>
            <a:off x="323850" y="390140"/>
            <a:ext cx="285750" cy="266700"/>
          </a:xfrm>
          <a:prstGeom prst="rect">
            <a:avLst/>
          </a:prstGeom>
          <a:solidFill>
            <a:srgbClr val="F05335"/>
          </a:solidFill>
          <a:ln w="6350">
            <a:noFill/>
          </a:ln>
        </p:spPr>
        <p:txBody>
          <a:bodyPr vert="horz" wrap="square" lIns="72000" tIns="72000" rIns="72000" bIns="72000" rtlCol="0" anchor="ctr">
            <a:noAutofit/>
          </a:bodyPr>
          <a:lstStyle/>
          <a:p>
            <a:pPr marL="180975" indent="-180975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ZA" sz="1200" noProof="1">
              <a:latin typeface="+mj-lt"/>
              <a:ea typeface="Verdana" pitchFamily="34" charset="0"/>
              <a:cs typeface="Verdana" pitchFamily="34" charset="0"/>
              <a:sym typeface="Gill Sans Light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42D0A-8C39-4EB7-8A29-91CC414E987A}"/>
              </a:ext>
            </a:extLst>
          </p:cNvPr>
          <p:cNvSpPr/>
          <p:nvPr/>
        </p:nvSpPr>
        <p:spPr bwMode="auto">
          <a:xfrm>
            <a:off x="1364194" y="390140"/>
            <a:ext cx="285750" cy="266700"/>
          </a:xfrm>
          <a:prstGeom prst="rect">
            <a:avLst/>
          </a:prstGeom>
          <a:solidFill>
            <a:srgbClr val="585681"/>
          </a:solidFill>
          <a:ln w="6350">
            <a:noFill/>
          </a:ln>
        </p:spPr>
        <p:txBody>
          <a:bodyPr vert="horz" wrap="square" lIns="72000" tIns="72000" rIns="72000" bIns="72000" rtlCol="0" anchor="ctr">
            <a:noAutofit/>
          </a:bodyPr>
          <a:lstStyle/>
          <a:p>
            <a:pPr marL="180975" indent="-180975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ZA" sz="1200" noProof="1">
              <a:latin typeface="+mj-lt"/>
              <a:ea typeface="Verdana" pitchFamily="34" charset="0"/>
              <a:cs typeface="Verdana" pitchFamily="34" charset="0"/>
              <a:sym typeface="Gill Sans Ligh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C749F-9DAB-4219-829E-702A25C29DD0}"/>
              </a:ext>
            </a:extLst>
          </p:cNvPr>
          <p:cNvSpPr txBox="1"/>
          <p:nvPr/>
        </p:nvSpPr>
        <p:spPr>
          <a:xfrm>
            <a:off x="609600" y="353558"/>
            <a:ext cx="914400" cy="339865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marR="0" indent="-18256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  <a:tabLst/>
            </a:pPr>
            <a:r>
              <a:rPr lang="en-ZA" sz="120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  <a:t>Current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99B58-E2C0-429D-ABB8-2649874FF52C}"/>
              </a:ext>
            </a:extLst>
          </p:cNvPr>
          <p:cNvSpPr txBox="1"/>
          <p:nvPr/>
        </p:nvSpPr>
        <p:spPr>
          <a:xfrm>
            <a:off x="1659902" y="353558"/>
            <a:ext cx="914400" cy="339865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marR="0" indent="-18256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  <a:tabLst/>
            </a:pPr>
            <a:r>
              <a:rPr lang="en-ZA" sz="120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  <a:t>Within 12 Months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1BB22A-8D64-483E-BD94-56CE20C8AB47}"/>
              </a:ext>
            </a:extLst>
          </p:cNvPr>
          <p:cNvSpPr/>
          <p:nvPr/>
        </p:nvSpPr>
        <p:spPr>
          <a:xfrm>
            <a:off x="8728364" y="5594443"/>
            <a:ext cx="3139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>
                <a:solidFill>
                  <a:srgbClr val="FF0000"/>
                </a:solidFill>
              </a:rPr>
              <a:t>January 2018</a:t>
            </a:r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</a:rPr>
              <a:t> across 6 African countries: Botswana, Ghana, Kenya, Namibia, Uganda, South Africa.</a:t>
            </a:r>
            <a:endParaRPr lang="en-ZA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8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0263A5-0F67-491D-9378-CD50D560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7628">
            <a:off x="5440680" y="1534171"/>
            <a:ext cx="5920739" cy="44596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E4195F-AA39-4D1D-8F31-B735A95862FF}"/>
              </a:ext>
            </a:extLst>
          </p:cNvPr>
          <p:cNvSpPr/>
          <p:nvPr/>
        </p:nvSpPr>
        <p:spPr>
          <a:xfrm>
            <a:off x="579120" y="59941"/>
            <a:ext cx="11612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 algn="ctr"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</a:pPr>
            <a:r>
              <a:rPr lang="en-Z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2019/20  All-Africa Outsourcing &amp; </a:t>
            </a:r>
            <a:r>
              <a:rPr lang="en-ZA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Cx</a:t>
            </a:r>
            <a:endParaRPr lang="en-Z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5F1965-60E7-4BF8-B719-A0B8CC28714F}"/>
              </a:ext>
            </a:extLst>
          </p:cNvPr>
          <p:cNvSpPr/>
          <p:nvPr/>
        </p:nvSpPr>
        <p:spPr>
          <a:xfrm>
            <a:off x="2323896" y="947821"/>
            <a:ext cx="32069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Botswana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Egypt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Ghana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Kenya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Mauritius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Morocco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Mozambique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Namibia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Nigeria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10.Rwanda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11.Senegal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12.South Africa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13.Uganda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14.Zambia</a:t>
            </a:r>
          </a:p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15.Zimbabwe</a:t>
            </a:r>
          </a:p>
        </p:txBody>
      </p:sp>
    </p:spTree>
    <p:extLst>
      <p:ext uri="{BB962C8B-B14F-4D97-AF65-F5344CB8AC3E}">
        <p14:creationId xmlns:p14="http://schemas.microsoft.com/office/powerpoint/2010/main" val="355719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E352AA-DBCD-4387-8D7B-697C0069BB65}"/>
              </a:ext>
            </a:extLst>
          </p:cNvPr>
          <p:cNvSpPr/>
          <p:nvPr/>
        </p:nvSpPr>
        <p:spPr>
          <a:xfrm>
            <a:off x="1951933" y="6014831"/>
            <a:ext cx="8599209" cy="315708"/>
          </a:xfrm>
          <a:prstGeom prst="rect">
            <a:avLst/>
          </a:prstGeom>
          <a:solidFill>
            <a:srgbClr val="0086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TRADE ASSOCIATION    Established.  Reputation. Representative</a:t>
            </a:r>
            <a:endParaRPr kumimoji="0" lang="en-ZA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68B8B1-7C85-4531-9392-3A9B499B18AA}"/>
              </a:ext>
            </a:extLst>
          </p:cNvPr>
          <p:cNvSpPr/>
          <p:nvPr/>
        </p:nvSpPr>
        <p:spPr>
          <a:xfrm>
            <a:off x="2268235" y="5597181"/>
            <a:ext cx="8273589" cy="315708"/>
          </a:xfrm>
          <a:prstGeom prst="rect">
            <a:avLst/>
          </a:prstGeom>
          <a:solidFill>
            <a:srgbClr val="0086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 BODY:  Sector Education &amp; Training </a:t>
            </a: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7289A9-F2A7-44C5-ADC3-F5738C754926}"/>
              </a:ext>
            </a:extLst>
          </p:cNvPr>
          <p:cNvSpPr/>
          <p:nvPr/>
        </p:nvSpPr>
        <p:spPr>
          <a:xfrm>
            <a:off x="2610414" y="5179527"/>
            <a:ext cx="7940728" cy="315708"/>
          </a:xfrm>
          <a:prstGeom prst="rect">
            <a:avLst/>
          </a:prstGeom>
          <a:solidFill>
            <a:srgbClr val="0086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RESEARCH: Sector Domestic Baseline Study</a:t>
            </a: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63A6E8-7D63-440A-8E05-43671A906B25}"/>
              </a:ext>
            </a:extLst>
          </p:cNvPr>
          <p:cNvSpPr/>
          <p:nvPr/>
        </p:nvSpPr>
        <p:spPr>
          <a:xfrm>
            <a:off x="3261480" y="4344219"/>
            <a:ext cx="7289662" cy="315708"/>
          </a:xfrm>
          <a:prstGeom prst="rect">
            <a:avLst/>
          </a:prstGeom>
          <a:solidFill>
            <a:srgbClr val="0086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 STANDARDS: Domestic - Regional - International </a:t>
            </a: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BF7216-4C11-43F3-98C0-E6D16DD9A418}"/>
              </a:ext>
            </a:extLst>
          </p:cNvPr>
          <p:cNvSpPr/>
          <p:nvPr/>
        </p:nvSpPr>
        <p:spPr>
          <a:xfrm>
            <a:off x="3598976" y="3926565"/>
            <a:ext cx="6952166" cy="315708"/>
          </a:xfrm>
          <a:prstGeom prst="rect">
            <a:avLst/>
          </a:prstGeom>
          <a:solidFill>
            <a:srgbClr val="0086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 BENCHMARKING: Domestic – Regional – International. Captive &amp; BPO </a:t>
            </a: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1E431E-2C87-42A9-833F-23544E753269}"/>
              </a:ext>
            </a:extLst>
          </p:cNvPr>
          <p:cNvSpPr/>
          <p:nvPr/>
        </p:nvSpPr>
        <p:spPr>
          <a:xfrm>
            <a:off x="3914609" y="3508911"/>
            <a:ext cx="6636533" cy="315708"/>
          </a:xfrm>
          <a:prstGeom prst="rect">
            <a:avLst/>
          </a:prstGeom>
          <a:solidFill>
            <a:srgbClr val="0086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 DEVELOPMENT STRATEGY:  Domestic Captive and BPO</a:t>
            </a: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7DDAB9-AC09-4BC2-A0D8-94FFA9C01A20}"/>
              </a:ext>
            </a:extLst>
          </p:cNvPr>
          <p:cNvSpPr/>
          <p:nvPr/>
        </p:nvSpPr>
        <p:spPr>
          <a:xfrm>
            <a:off x="4230910" y="3091257"/>
            <a:ext cx="6320233" cy="315708"/>
          </a:xfrm>
          <a:prstGeom prst="rect">
            <a:avLst/>
          </a:prstGeom>
          <a:solidFill>
            <a:srgbClr val="0086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 VALUE PROPOSITION:  Domestic &amp; Regional </a:t>
            </a: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8FFF98-CA0F-4836-BEEA-0E4B8AA79CDD}"/>
              </a:ext>
            </a:extLst>
          </p:cNvPr>
          <p:cNvSpPr/>
          <p:nvPr/>
        </p:nvSpPr>
        <p:spPr>
          <a:xfrm>
            <a:off x="4597166" y="2673603"/>
            <a:ext cx="5953978" cy="315708"/>
          </a:xfrm>
          <a:prstGeom prst="rect">
            <a:avLst/>
          </a:prstGeom>
          <a:solidFill>
            <a:srgbClr val="0086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MARKETING: Sector Development.  Domestic &amp; Regional </a:t>
            </a: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70B5E7-773F-40EB-9BB7-4B62AB35AE46}"/>
              </a:ext>
            </a:extLst>
          </p:cNvPr>
          <p:cNvSpPr/>
          <p:nvPr/>
        </p:nvSpPr>
        <p:spPr>
          <a:xfrm>
            <a:off x="4913467" y="2255949"/>
            <a:ext cx="5637677" cy="315708"/>
          </a:xfrm>
          <a:prstGeom prst="rect">
            <a:avLst/>
          </a:prstGeom>
          <a:solidFill>
            <a:srgbClr val="0086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STRATEGY:  International BPO  </a:t>
            </a: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EAACC7-D03A-4CE0-817F-33CDFC9F8F76}"/>
              </a:ext>
            </a:extLst>
          </p:cNvPr>
          <p:cNvSpPr/>
          <p:nvPr/>
        </p:nvSpPr>
        <p:spPr>
          <a:xfrm>
            <a:off x="5229769" y="1838295"/>
            <a:ext cx="5321375" cy="315708"/>
          </a:xfrm>
          <a:prstGeom prst="rect">
            <a:avLst/>
          </a:prstGeom>
          <a:solidFill>
            <a:srgbClr val="0086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PROPOSITION: International BPO</a:t>
            </a: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1006D5-1C32-474B-82DC-797843911E8E}"/>
              </a:ext>
            </a:extLst>
          </p:cNvPr>
          <p:cNvSpPr/>
          <p:nvPr/>
        </p:nvSpPr>
        <p:spPr>
          <a:xfrm>
            <a:off x="5559711" y="1420641"/>
            <a:ext cx="4991434" cy="315708"/>
          </a:xfrm>
          <a:prstGeom prst="rect">
            <a:avLst/>
          </a:prstGeom>
          <a:solidFill>
            <a:srgbClr val="0086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MARKETING: International BPO </a:t>
            </a: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EF1273-F303-455B-A19D-59B440DEC443}"/>
              </a:ext>
            </a:extLst>
          </p:cNvPr>
          <p:cNvSpPr/>
          <p:nvPr/>
        </p:nvSpPr>
        <p:spPr>
          <a:xfrm rot="16200000">
            <a:off x="8502203" y="3720561"/>
            <a:ext cx="4904248" cy="31570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3+ CENTRES of EXCELLENCE : Captive &amp; BPO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95E970-FE46-4995-8601-9C735F84C546}"/>
              </a:ext>
            </a:extLst>
          </p:cNvPr>
          <p:cNvSpPr/>
          <p:nvPr/>
        </p:nvSpPr>
        <p:spPr>
          <a:xfrm rot="16200000">
            <a:off x="8906177" y="3720561"/>
            <a:ext cx="4904248" cy="31570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REFERENCABLE CASE STUDIES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D59E84-B093-43A9-9DC9-CC37DF9E0A47}"/>
              </a:ext>
            </a:extLst>
          </p:cNvPr>
          <p:cNvSpPr/>
          <p:nvPr/>
        </p:nvSpPr>
        <p:spPr>
          <a:xfrm rot="16200000">
            <a:off x="9321389" y="3714911"/>
            <a:ext cx="4904248" cy="31570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BENCHMARKED: Regional &amp; International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509A9AD-188B-4B44-B288-6586D047138C}"/>
              </a:ext>
            </a:extLst>
          </p:cNvPr>
          <p:cNvSpPr/>
          <p:nvPr/>
        </p:nvSpPr>
        <p:spPr>
          <a:xfrm>
            <a:off x="2939432" y="4761873"/>
            <a:ext cx="7602392" cy="315708"/>
          </a:xfrm>
          <a:prstGeom prst="rect">
            <a:avLst/>
          </a:prstGeom>
          <a:solidFill>
            <a:srgbClr val="0086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STRATEGY: Domestic Sector Development </a:t>
            </a: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D10F9-DC9D-4422-A431-AC34B51FBCB1}"/>
              </a:ext>
            </a:extLst>
          </p:cNvPr>
          <p:cNvSpPr txBox="1"/>
          <p:nvPr/>
        </p:nvSpPr>
        <p:spPr>
          <a:xfrm>
            <a:off x="1951933" y="210633"/>
            <a:ext cx="866083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BPO SECTOR DEVELOPMENT PROGRAMME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Emerging African Geographies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539D5A2-645C-4CF1-975F-7FDFC00E4FB9}"/>
              </a:ext>
            </a:extLst>
          </p:cNvPr>
          <p:cNvSpPr txBox="1"/>
          <p:nvPr/>
        </p:nvSpPr>
        <p:spPr>
          <a:xfrm>
            <a:off x="0" y="6600965"/>
            <a:ext cx="1426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Rod Jones 2018/19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784E88-928F-4B53-8A3B-DA166CEB0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21" y="1345028"/>
            <a:ext cx="3467369" cy="20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1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08839" y="2987158"/>
            <a:ext cx="5174320" cy="3870842"/>
            <a:chOff x="2307907" y="698378"/>
            <a:chExt cx="5174320" cy="3870842"/>
          </a:xfrm>
        </p:grpSpPr>
        <p:sp>
          <p:nvSpPr>
            <p:cNvPr id="3" name="TextBox 2"/>
            <p:cNvSpPr txBox="1"/>
            <p:nvPr/>
          </p:nvSpPr>
          <p:spPr>
            <a:xfrm>
              <a:off x="2307907" y="698378"/>
              <a:ext cx="2310248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99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Q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014760" y="1414510"/>
              <a:ext cx="2454518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99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&amp;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13043" y="948520"/>
              <a:ext cx="2169184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99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D9EA49-4DB0-4769-B907-F6AF53FC2F68}"/>
              </a:ext>
            </a:extLst>
          </p:cNvPr>
          <p:cNvSpPr txBox="1"/>
          <p:nvPr/>
        </p:nvSpPr>
        <p:spPr>
          <a:xfrm>
            <a:off x="3963813" y="6432586"/>
            <a:ext cx="426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>
                <a:solidFill>
                  <a:schemeClr val="accent1">
                    <a:lumMod val="60000"/>
                    <a:lumOff val="40000"/>
                  </a:schemeClr>
                </a:solidFill>
              </a:rPr>
              <a:t>www.rodjones.co.za     rod@rodjones.co.za    +27 (0)82-568-9976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460D77-5CF0-41BA-BE67-426BB5EE0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317" y="429041"/>
            <a:ext cx="4855174" cy="288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86789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Preliminary BPO Sector  Identification Study 2017/18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24595-F541-4368-88CB-FF2E87FDE53E}" type="slidenum">
              <a:rPr lang="en-US">
                <a:solidFill>
                  <a:srgbClr val="53B2E4"/>
                </a:solidFill>
              </a:rPr>
              <a:pPr/>
              <a:t>2</a:t>
            </a:fld>
            <a:endParaRPr lang="en-US">
              <a:solidFill>
                <a:srgbClr val="53B2E4"/>
              </a:solidFill>
            </a:endParaRPr>
          </a:p>
        </p:txBody>
      </p:sp>
      <p:sp>
        <p:nvSpPr>
          <p:cNvPr id="86" name="Freeform 114"/>
          <p:cNvSpPr>
            <a:spLocks/>
          </p:cNvSpPr>
          <p:nvPr/>
        </p:nvSpPr>
        <p:spPr bwMode="auto">
          <a:xfrm>
            <a:off x="533543" y="1850280"/>
            <a:ext cx="668328" cy="474497"/>
          </a:xfrm>
          <a:custGeom>
            <a:avLst/>
            <a:gdLst>
              <a:gd name="T0" fmla="*/ 156 w 167"/>
              <a:gd name="T1" fmla="*/ 14 h 135"/>
              <a:gd name="T2" fmla="*/ 142 w 167"/>
              <a:gd name="T3" fmla="*/ 10 h 135"/>
              <a:gd name="T4" fmla="*/ 117 w 167"/>
              <a:gd name="T5" fmla="*/ 10 h 135"/>
              <a:gd name="T6" fmla="*/ 106 w 167"/>
              <a:gd name="T7" fmla="*/ 0 h 135"/>
              <a:gd name="T8" fmla="*/ 99 w 167"/>
              <a:gd name="T9" fmla="*/ 0 h 135"/>
              <a:gd name="T10" fmla="*/ 89 w 167"/>
              <a:gd name="T11" fmla="*/ 32 h 135"/>
              <a:gd name="T12" fmla="*/ 64 w 167"/>
              <a:gd name="T13" fmla="*/ 42 h 135"/>
              <a:gd name="T14" fmla="*/ 53 w 167"/>
              <a:gd name="T15" fmla="*/ 57 h 135"/>
              <a:gd name="T16" fmla="*/ 46 w 167"/>
              <a:gd name="T17" fmla="*/ 82 h 135"/>
              <a:gd name="T18" fmla="*/ 42 w 167"/>
              <a:gd name="T19" fmla="*/ 89 h 135"/>
              <a:gd name="T20" fmla="*/ 46 w 167"/>
              <a:gd name="T21" fmla="*/ 96 h 135"/>
              <a:gd name="T22" fmla="*/ 39 w 167"/>
              <a:gd name="T23" fmla="*/ 114 h 135"/>
              <a:gd name="T24" fmla="*/ 17 w 167"/>
              <a:gd name="T25" fmla="*/ 128 h 135"/>
              <a:gd name="T26" fmla="*/ 0 w 167"/>
              <a:gd name="T27" fmla="*/ 131 h 135"/>
              <a:gd name="T28" fmla="*/ 0 w 167"/>
              <a:gd name="T29" fmla="*/ 131 h 135"/>
              <a:gd name="T30" fmla="*/ 60 w 167"/>
              <a:gd name="T31" fmla="*/ 135 h 135"/>
              <a:gd name="T32" fmla="*/ 60 w 167"/>
              <a:gd name="T33" fmla="*/ 135 h 135"/>
              <a:gd name="T34" fmla="*/ 60 w 167"/>
              <a:gd name="T35" fmla="*/ 135 h 135"/>
              <a:gd name="T36" fmla="*/ 60 w 167"/>
              <a:gd name="T37" fmla="*/ 117 h 135"/>
              <a:gd name="T38" fmla="*/ 89 w 167"/>
              <a:gd name="T39" fmla="*/ 99 h 135"/>
              <a:gd name="T40" fmla="*/ 106 w 167"/>
              <a:gd name="T41" fmla="*/ 99 h 135"/>
              <a:gd name="T42" fmla="*/ 113 w 167"/>
              <a:gd name="T43" fmla="*/ 89 h 135"/>
              <a:gd name="T44" fmla="*/ 131 w 167"/>
              <a:gd name="T45" fmla="*/ 82 h 135"/>
              <a:gd name="T46" fmla="*/ 131 w 167"/>
              <a:gd name="T47" fmla="*/ 67 h 135"/>
              <a:gd name="T48" fmla="*/ 167 w 167"/>
              <a:gd name="T49" fmla="*/ 60 h 135"/>
              <a:gd name="T50" fmla="*/ 160 w 167"/>
              <a:gd name="T51" fmla="*/ 17 h 135"/>
              <a:gd name="T52" fmla="*/ 156 w 167"/>
              <a:gd name="T53" fmla="*/ 14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7" h="135">
                <a:moveTo>
                  <a:pt x="156" y="14"/>
                </a:moveTo>
                <a:lnTo>
                  <a:pt x="142" y="10"/>
                </a:lnTo>
                <a:lnTo>
                  <a:pt x="117" y="10"/>
                </a:lnTo>
                <a:lnTo>
                  <a:pt x="106" y="0"/>
                </a:lnTo>
                <a:lnTo>
                  <a:pt x="99" y="0"/>
                </a:lnTo>
                <a:lnTo>
                  <a:pt x="89" y="32"/>
                </a:lnTo>
                <a:lnTo>
                  <a:pt x="64" y="42"/>
                </a:lnTo>
                <a:lnTo>
                  <a:pt x="53" y="57"/>
                </a:lnTo>
                <a:lnTo>
                  <a:pt x="46" y="82"/>
                </a:lnTo>
                <a:lnTo>
                  <a:pt x="42" y="89"/>
                </a:lnTo>
                <a:lnTo>
                  <a:pt x="46" y="96"/>
                </a:lnTo>
                <a:lnTo>
                  <a:pt x="39" y="114"/>
                </a:lnTo>
                <a:lnTo>
                  <a:pt x="17" y="128"/>
                </a:lnTo>
                <a:lnTo>
                  <a:pt x="0" y="131"/>
                </a:lnTo>
                <a:lnTo>
                  <a:pt x="0" y="131"/>
                </a:lnTo>
                <a:lnTo>
                  <a:pt x="60" y="135"/>
                </a:lnTo>
                <a:lnTo>
                  <a:pt x="60" y="135"/>
                </a:lnTo>
                <a:lnTo>
                  <a:pt x="60" y="135"/>
                </a:lnTo>
                <a:lnTo>
                  <a:pt x="60" y="117"/>
                </a:lnTo>
                <a:lnTo>
                  <a:pt x="89" y="99"/>
                </a:lnTo>
                <a:lnTo>
                  <a:pt x="106" y="99"/>
                </a:lnTo>
                <a:lnTo>
                  <a:pt x="113" y="89"/>
                </a:lnTo>
                <a:lnTo>
                  <a:pt x="131" y="82"/>
                </a:lnTo>
                <a:lnTo>
                  <a:pt x="131" y="67"/>
                </a:lnTo>
                <a:lnTo>
                  <a:pt x="167" y="60"/>
                </a:lnTo>
                <a:lnTo>
                  <a:pt x="160" y="17"/>
                </a:lnTo>
                <a:lnTo>
                  <a:pt x="156" y="14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D487C"/>
              </a:solidFill>
              <a:latin typeface="Verdana"/>
            </a:endParaRPr>
          </a:p>
        </p:txBody>
      </p:sp>
      <p:sp>
        <p:nvSpPr>
          <p:cNvPr id="87" name="Freeform 86"/>
          <p:cNvSpPr>
            <a:spLocks/>
          </p:cNvSpPr>
          <p:nvPr/>
        </p:nvSpPr>
        <p:spPr bwMode="auto">
          <a:xfrm>
            <a:off x="305431" y="2349379"/>
            <a:ext cx="680332" cy="664295"/>
          </a:xfrm>
          <a:custGeom>
            <a:avLst/>
            <a:gdLst>
              <a:gd name="T0" fmla="*/ 0 w 170"/>
              <a:gd name="T1" fmla="*/ 93 h 189"/>
              <a:gd name="T2" fmla="*/ 0 w 170"/>
              <a:gd name="T3" fmla="*/ 96 h 189"/>
              <a:gd name="T4" fmla="*/ 10 w 170"/>
              <a:gd name="T5" fmla="*/ 110 h 189"/>
              <a:gd name="T6" fmla="*/ 7 w 170"/>
              <a:gd name="T7" fmla="*/ 121 h 189"/>
              <a:gd name="T8" fmla="*/ 14 w 170"/>
              <a:gd name="T9" fmla="*/ 132 h 189"/>
              <a:gd name="T10" fmla="*/ 7 w 170"/>
              <a:gd name="T11" fmla="*/ 164 h 189"/>
              <a:gd name="T12" fmla="*/ 35 w 170"/>
              <a:gd name="T13" fmla="*/ 160 h 189"/>
              <a:gd name="T14" fmla="*/ 67 w 170"/>
              <a:gd name="T15" fmla="*/ 189 h 189"/>
              <a:gd name="T16" fmla="*/ 78 w 170"/>
              <a:gd name="T17" fmla="*/ 171 h 189"/>
              <a:gd name="T18" fmla="*/ 89 w 170"/>
              <a:gd name="T19" fmla="*/ 185 h 189"/>
              <a:gd name="T20" fmla="*/ 96 w 170"/>
              <a:gd name="T21" fmla="*/ 178 h 189"/>
              <a:gd name="T22" fmla="*/ 160 w 170"/>
              <a:gd name="T23" fmla="*/ 178 h 189"/>
              <a:gd name="T24" fmla="*/ 163 w 170"/>
              <a:gd name="T25" fmla="*/ 167 h 189"/>
              <a:gd name="T26" fmla="*/ 160 w 170"/>
              <a:gd name="T27" fmla="*/ 164 h 189"/>
              <a:gd name="T28" fmla="*/ 146 w 170"/>
              <a:gd name="T29" fmla="*/ 36 h 189"/>
              <a:gd name="T30" fmla="*/ 170 w 170"/>
              <a:gd name="T31" fmla="*/ 36 h 189"/>
              <a:gd name="T32" fmla="*/ 117 w 170"/>
              <a:gd name="T33" fmla="*/ 0 h 189"/>
              <a:gd name="T34" fmla="*/ 117 w 170"/>
              <a:gd name="T35" fmla="*/ 18 h 189"/>
              <a:gd name="T36" fmla="*/ 71 w 170"/>
              <a:gd name="T37" fmla="*/ 18 h 189"/>
              <a:gd name="T38" fmla="*/ 74 w 170"/>
              <a:gd name="T39" fmla="*/ 57 h 189"/>
              <a:gd name="T40" fmla="*/ 60 w 170"/>
              <a:gd name="T41" fmla="*/ 61 h 189"/>
              <a:gd name="T42" fmla="*/ 53 w 170"/>
              <a:gd name="T43" fmla="*/ 68 h 189"/>
              <a:gd name="T44" fmla="*/ 57 w 170"/>
              <a:gd name="T45" fmla="*/ 89 h 189"/>
              <a:gd name="T46" fmla="*/ 3 w 170"/>
              <a:gd name="T47" fmla="*/ 93 h 189"/>
              <a:gd name="T48" fmla="*/ 0 w 170"/>
              <a:gd name="T49" fmla="*/ 93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0" h="189">
                <a:moveTo>
                  <a:pt x="0" y="93"/>
                </a:moveTo>
                <a:lnTo>
                  <a:pt x="0" y="96"/>
                </a:lnTo>
                <a:lnTo>
                  <a:pt x="10" y="110"/>
                </a:lnTo>
                <a:lnTo>
                  <a:pt x="7" y="121"/>
                </a:lnTo>
                <a:lnTo>
                  <a:pt x="14" y="132"/>
                </a:lnTo>
                <a:lnTo>
                  <a:pt x="7" y="164"/>
                </a:lnTo>
                <a:lnTo>
                  <a:pt x="35" y="160"/>
                </a:lnTo>
                <a:lnTo>
                  <a:pt x="67" y="189"/>
                </a:lnTo>
                <a:lnTo>
                  <a:pt x="78" y="171"/>
                </a:lnTo>
                <a:lnTo>
                  <a:pt x="89" y="185"/>
                </a:lnTo>
                <a:lnTo>
                  <a:pt x="96" y="178"/>
                </a:lnTo>
                <a:lnTo>
                  <a:pt x="160" y="178"/>
                </a:lnTo>
                <a:lnTo>
                  <a:pt x="163" y="167"/>
                </a:lnTo>
                <a:lnTo>
                  <a:pt x="160" y="164"/>
                </a:lnTo>
                <a:lnTo>
                  <a:pt x="146" y="36"/>
                </a:lnTo>
                <a:lnTo>
                  <a:pt x="170" y="36"/>
                </a:lnTo>
                <a:lnTo>
                  <a:pt x="117" y="0"/>
                </a:lnTo>
                <a:lnTo>
                  <a:pt x="117" y="18"/>
                </a:lnTo>
                <a:lnTo>
                  <a:pt x="71" y="18"/>
                </a:lnTo>
                <a:lnTo>
                  <a:pt x="74" y="57"/>
                </a:lnTo>
                <a:lnTo>
                  <a:pt x="60" y="61"/>
                </a:lnTo>
                <a:lnTo>
                  <a:pt x="53" y="68"/>
                </a:lnTo>
                <a:lnTo>
                  <a:pt x="57" y="89"/>
                </a:lnTo>
                <a:lnTo>
                  <a:pt x="3" y="93"/>
                </a:lnTo>
                <a:lnTo>
                  <a:pt x="0" y="93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88" name="Freeform 112"/>
          <p:cNvSpPr>
            <a:spLocks/>
          </p:cNvSpPr>
          <p:nvPr/>
        </p:nvSpPr>
        <p:spPr bwMode="auto">
          <a:xfrm>
            <a:off x="773662" y="1771605"/>
            <a:ext cx="1152563" cy="1036861"/>
          </a:xfrm>
          <a:custGeom>
            <a:avLst/>
            <a:gdLst>
              <a:gd name="T0" fmla="*/ 178 w 288"/>
              <a:gd name="T1" fmla="*/ 292 h 295"/>
              <a:gd name="T2" fmla="*/ 178 w 288"/>
              <a:gd name="T3" fmla="*/ 292 h 295"/>
              <a:gd name="T4" fmla="*/ 203 w 288"/>
              <a:gd name="T5" fmla="*/ 285 h 295"/>
              <a:gd name="T6" fmla="*/ 288 w 288"/>
              <a:gd name="T7" fmla="*/ 224 h 295"/>
              <a:gd name="T8" fmla="*/ 260 w 288"/>
              <a:gd name="T9" fmla="*/ 203 h 295"/>
              <a:gd name="T10" fmla="*/ 260 w 288"/>
              <a:gd name="T11" fmla="*/ 139 h 295"/>
              <a:gd name="T12" fmla="*/ 249 w 288"/>
              <a:gd name="T13" fmla="*/ 121 h 295"/>
              <a:gd name="T14" fmla="*/ 256 w 288"/>
              <a:gd name="T15" fmla="*/ 117 h 295"/>
              <a:gd name="T16" fmla="*/ 249 w 288"/>
              <a:gd name="T17" fmla="*/ 85 h 295"/>
              <a:gd name="T18" fmla="*/ 238 w 288"/>
              <a:gd name="T19" fmla="*/ 82 h 295"/>
              <a:gd name="T20" fmla="*/ 235 w 288"/>
              <a:gd name="T21" fmla="*/ 67 h 295"/>
              <a:gd name="T22" fmla="*/ 228 w 288"/>
              <a:gd name="T23" fmla="*/ 67 h 295"/>
              <a:gd name="T24" fmla="*/ 228 w 288"/>
              <a:gd name="T25" fmla="*/ 57 h 295"/>
              <a:gd name="T26" fmla="*/ 242 w 288"/>
              <a:gd name="T27" fmla="*/ 39 h 295"/>
              <a:gd name="T28" fmla="*/ 242 w 288"/>
              <a:gd name="T29" fmla="*/ 14 h 295"/>
              <a:gd name="T30" fmla="*/ 242 w 288"/>
              <a:gd name="T31" fmla="*/ 3 h 295"/>
              <a:gd name="T32" fmla="*/ 242 w 288"/>
              <a:gd name="T33" fmla="*/ 7 h 295"/>
              <a:gd name="T34" fmla="*/ 210 w 288"/>
              <a:gd name="T35" fmla="*/ 0 h 295"/>
              <a:gd name="T36" fmla="*/ 196 w 288"/>
              <a:gd name="T37" fmla="*/ 10 h 295"/>
              <a:gd name="T38" fmla="*/ 189 w 288"/>
              <a:gd name="T39" fmla="*/ 7 h 295"/>
              <a:gd name="T40" fmla="*/ 164 w 288"/>
              <a:gd name="T41" fmla="*/ 7 h 295"/>
              <a:gd name="T42" fmla="*/ 157 w 288"/>
              <a:gd name="T43" fmla="*/ 10 h 295"/>
              <a:gd name="T44" fmla="*/ 128 w 288"/>
              <a:gd name="T45" fmla="*/ 21 h 295"/>
              <a:gd name="T46" fmla="*/ 121 w 288"/>
              <a:gd name="T47" fmla="*/ 25 h 295"/>
              <a:gd name="T48" fmla="*/ 114 w 288"/>
              <a:gd name="T49" fmla="*/ 25 h 295"/>
              <a:gd name="T50" fmla="*/ 96 w 288"/>
              <a:gd name="T51" fmla="*/ 39 h 295"/>
              <a:gd name="T52" fmla="*/ 96 w 288"/>
              <a:gd name="T53" fmla="*/ 39 h 295"/>
              <a:gd name="T54" fmla="*/ 100 w 288"/>
              <a:gd name="T55" fmla="*/ 42 h 295"/>
              <a:gd name="T56" fmla="*/ 107 w 288"/>
              <a:gd name="T57" fmla="*/ 85 h 295"/>
              <a:gd name="T58" fmla="*/ 71 w 288"/>
              <a:gd name="T59" fmla="*/ 92 h 295"/>
              <a:gd name="T60" fmla="*/ 71 w 288"/>
              <a:gd name="T61" fmla="*/ 107 h 295"/>
              <a:gd name="T62" fmla="*/ 53 w 288"/>
              <a:gd name="T63" fmla="*/ 114 h 295"/>
              <a:gd name="T64" fmla="*/ 46 w 288"/>
              <a:gd name="T65" fmla="*/ 124 h 295"/>
              <a:gd name="T66" fmla="*/ 29 w 288"/>
              <a:gd name="T67" fmla="*/ 124 h 295"/>
              <a:gd name="T68" fmla="*/ 0 w 288"/>
              <a:gd name="T69" fmla="*/ 142 h 295"/>
              <a:gd name="T70" fmla="*/ 0 w 288"/>
              <a:gd name="T71" fmla="*/ 160 h 295"/>
              <a:gd name="T72" fmla="*/ 0 w 288"/>
              <a:gd name="T73" fmla="*/ 160 h 295"/>
              <a:gd name="T74" fmla="*/ 0 w 288"/>
              <a:gd name="T75" fmla="*/ 167 h 295"/>
              <a:gd name="T76" fmla="*/ 53 w 288"/>
              <a:gd name="T77" fmla="*/ 203 h 295"/>
              <a:gd name="T78" fmla="*/ 53 w 288"/>
              <a:gd name="T79" fmla="*/ 203 h 295"/>
              <a:gd name="T80" fmla="*/ 139 w 288"/>
              <a:gd name="T81" fmla="*/ 260 h 295"/>
              <a:gd name="T82" fmla="*/ 139 w 288"/>
              <a:gd name="T83" fmla="*/ 267 h 295"/>
              <a:gd name="T84" fmla="*/ 146 w 288"/>
              <a:gd name="T85" fmla="*/ 270 h 295"/>
              <a:gd name="T86" fmla="*/ 167 w 288"/>
              <a:gd name="T87" fmla="*/ 281 h 295"/>
              <a:gd name="T88" fmla="*/ 167 w 288"/>
              <a:gd name="T89" fmla="*/ 295 h 295"/>
              <a:gd name="T90" fmla="*/ 178 w 288"/>
              <a:gd name="T91" fmla="*/ 292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8" h="295">
                <a:moveTo>
                  <a:pt x="178" y="292"/>
                </a:moveTo>
                <a:lnTo>
                  <a:pt x="178" y="292"/>
                </a:lnTo>
                <a:lnTo>
                  <a:pt x="203" y="285"/>
                </a:lnTo>
                <a:lnTo>
                  <a:pt x="288" y="224"/>
                </a:lnTo>
                <a:lnTo>
                  <a:pt x="260" y="203"/>
                </a:lnTo>
                <a:lnTo>
                  <a:pt x="260" y="139"/>
                </a:lnTo>
                <a:lnTo>
                  <a:pt x="249" y="121"/>
                </a:lnTo>
                <a:lnTo>
                  <a:pt x="256" y="117"/>
                </a:lnTo>
                <a:lnTo>
                  <a:pt x="249" y="85"/>
                </a:lnTo>
                <a:lnTo>
                  <a:pt x="238" y="82"/>
                </a:lnTo>
                <a:lnTo>
                  <a:pt x="235" y="67"/>
                </a:lnTo>
                <a:lnTo>
                  <a:pt x="228" y="67"/>
                </a:lnTo>
                <a:lnTo>
                  <a:pt x="228" y="57"/>
                </a:lnTo>
                <a:lnTo>
                  <a:pt x="242" y="39"/>
                </a:lnTo>
                <a:lnTo>
                  <a:pt x="242" y="14"/>
                </a:lnTo>
                <a:lnTo>
                  <a:pt x="242" y="3"/>
                </a:lnTo>
                <a:lnTo>
                  <a:pt x="242" y="7"/>
                </a:lnTo>
                <a:lnTo>
                  <a:pt x="210" y="0"/>
                </a:lnTo>
                <a:lnTo>
                  <a:pt x="196" y="10"/>
                </a:lnTo>
                <a:lnTo>
                  <a:pt x="189" y="7"/>
                </a:lnTo>
                <a:lnTo>
                  <a:pt x="164" y="7"/>
                </a:lnTo>
                <a:lnTo>
                  <a:pt x="157" y="10"/>
                </a:lnTo>
                <a:lnTo>
                  <a:pt x="128" y="21"/>
                </a:lnTo>
                <a:lnTo>
                  <a:pt x="121" y="25"/>
                </a:lnTo>
                <a:lnTo>
                  <a:pt x="114" y="25"/>
                </a:lnTo>
                <a:lnTo>
                  <a:pt x="96" y="39"/>
                </a:lnTo>
                <a:lnTo>
                  <a:pt x="96" y="39"/>
                </a:lnTo>
                <a:lnTo>
                  <a:pt x="100" y="42"/>
                </a:lnTo>
                <a:lnTo>
                  <a:pt x="107" y="85"/>
                </a:lnTo>
                <a:lnTo>
                  <a:pt x="71" y="92"/>
                </a:lnTo>
                <a:lnTo>
                  <a:pt x="71" y="107"/>
                </a:lnTo>
                <a:lnTo>
                  <a:pt x="53" y="114"/>
                </a:lnTo>
                <a:lnTo>
                  <a:pt x="46" y="124"/>
                </a:lnTo>
                <a:lnTo>
                  <a:pt x="29" y="124"/>
                </a:lnTo>
                <a:lnTo>
                  <a:pt x="0" y="142"/>
                </a:lnTo>
                <a:lnTo>
                  <a:pt x="0" y="160"/>
                </a:lnTo>
                <a:lnTo>
                  <a:pt x="0" y="160"/>
                </a:lnTo>
                <a:lnTo>
                  <a:pt x="0" y="167"/>
                </a:lnTo>
                <a:lnTo>
                  <a:pt x="53" y="203"/>
                </a:lnTo>
                <a:lnTo>
                  <a:pt x="53" y="203"/>
                </a:lnTo>
                <a:lnTo>
                  <a:pt x="139" y="260"/>
                </a:lnTo>
                <a:lnTo>
                  <a:pt x="139" y="267"/>
                </a:lnTo>
                <a:lnTo>
                  <a:pt x="146" y="270"/>
                </a:lnTo>
                <a:lnTo>
                  <a:pt x="167" y="281"/>
                </a:lnTo>
                <a:lnTo>
                  <a:pt x="167" y="295"/>
                </a:lnTo>
                <a:lnTo>
                  <a:pt x="178" y="292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89" name="Freeform 113"/>
          <p:cNvSpPr>
            <a:spLocks/>
          </p:cNvSpPr>
          <p:nvPr/>
        </p:nvSpPr>
        <p:spPr bwMode="auto">
          <a:xfrm>
            <a:off x="1686106" y="1757542"/>
            <a:ext cx="228113" cy="425290"/>
          </a:xfrm>
          <a:custGeom>
            <a:avLst/>
            <a:gdLst>
              <a:gd name="T0" fmla="*/ 28 w 57"/>
              <a:gd name="T1" fmla="*/ 121 h 121"/>
              <a:gd name="T2" fmla="*/ 35 w 57"/>
              <a:gd name="T3" fmla="*/ 114 h 121"/>
              <a:gd name="T4" fmla="*/ 39 w 57"/>
              <a:gd name="T5" fmla="*/ 100 h 121"/>
              <a:gd name="T6" fmla="*/ 53 w 57"/>
              <a:gd name="T7" fmla="*/ 86 h 121"/>
              <a:gd name="T8" fmla="*/ 57 w 57"/>
              <a:gd name="T9" fmla="*/ 75 h 121"/>
              <a:gd name="T10" fmla="*/ 46 w 57"/>
              <a:gd name="T11" fmla="*/ 68 h 121"/>
              <a:gd name="T12" fmla="*/ 32 w 57"/>
              <a:gd name="T13" fmla="*/ 61 h 121"/>
              <a:gd name="T14" fmla="*/ 53 w 57"/>
              <a:gd name="T15" fmla="*/ 43 h 121"/>
              <a:gd name="T16" fmla="*/ 49 w 57"/>
              <a:gd name="T17" fmla="*/ 32 h 121"/>
              <a:gd name="T18" fmla="*/ 42 w 57"/>
              <a:gd name="T19" fmla="*/ 22 h 121"/>
              <a:gd name="T20" fmla="*/ 49 w 57"/>
              <a:gd name="T21" fmla="*/ 14 h 121"/>
              <a:gd name="T22" fmla="*/ 49 w 57"/>
              <a:gd name="T23" fmla="*/ 4 h 121"/>
              <a:gd name="T24" fmla="*/ 39 w 57"/>
              <a:gd name="T25" fmla="*/ 11 h 121"/>
              <a:gd name="T26" fmla="*/ 39 w 57"/>
              <a:gd name="T27" fmla="*/ 4 h 121"/>
              <a:gd name="T28" fmla="*/ 25 w 57"/>
              <a:gd name="T29" fmla="*/ 0 h 121"/>
              <a:gd name="T30" fmla="*/ 14 w 57"/>
              <a:gd name="T31" fmla="*/ 7 h 121"/>
              <a:gd name="T32" fmla="*/ 14 w 57"/>
              <a:gd name="T33" fmla="*/ 18 h 121"/>
              <a:gd name="T34" fmla="*/ 14 w 57"/>
              <a:gd name="T35" fmla="*/ 43 h 121"/>
              <a:gd name="T36" fmla="*/ 0 w 57"/>
              <a:gd name="T37" fmla="*/ 61 h 121"/>
              <a:gd name="T38" fmla="*/ 0 w 57"/>
              <a:gd name="T39" fmla="*/ 71 h 121"/>
              <a:gd name="T40" fmla="*/ 7 w 57"/>
              <a:gd name="T41" fmla="*/ 71 h 121"/>
              <a:gd name="T42" fmla="*/ 10 w 57"/>
              <a:gd name="T43" fmla="*/ 86 h 121"/>
              <a:gd name="T44" fmla="*/ 21 w 57"/>
              <a:gd name="T45" fmla="*/ 89 h 121"/>
              <a:gd name="T46" fmla="*/ 28 w 57"/>
              <a:gd name="T47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" h="121">
                <a:moveTo>
                  <a:pt x="28" y="121"/>
                </a:moveTo>
                <a:lnTo>
                  <a:pt x="35" y="114"/>
                </a:lnTo>
                <a:lnTo>
                  <a:pt x="39" y="100"/>
                </a:lnTo>
                <a:lnTo>
                  <a:pt x="53" y="86"/>
                </a:lnTo>
                <a:lnTo>
                  <a:pt x="57" y="75"/>
                </a:lnTo>
                <a:lnTo>
                  <a:pt x="46" y="68"/>
                </a:lnTo>
                <a:lnTo>
                  <a:pt x="32" y="61"/>
                </a:lnTo>
                <a:lnTo>
                  <a:pt x="53" y="43"/>
                </a:lnTo>
                <a:lnTo>
                  <a:pt x="49" y="32"/>
                </a:lnTo>
                <a:lnTo>
                  <a:pt x="42" y="22"/>
                </a:lnTo>
                <a:lnTo>
                  <a:pt x="49" y="14"/>
                </a:lnTo>
                <a:lnTo>
                  <a:pt x="49" y="4"/>
                </a:lnTo>
                <a:lnTo>
                  <a:pt x="39" y="11"/>
                </a:lnTo>
                <a:lnTo>
                  <a:pt x="39" y="4"/>
                </a:lnTo>
                <a:lnTo>
                  <a:pt x="25" y="0"/>
                </a:lnTo>
                <a:lnTo>
                  <a:pt x="14" y="7"/>
                </a:lnTo>
                <a:lnTo>
                  <a:pt x="14" y="18"/>
                </a:lnTo>
                <a:lnTo>
                  <a:pt x="14" y="43"/>
                </a:lnTo>
                <a:lnTo>
                  <a:pt x="0" y="61"/>
                </a:lnTo>
                <a:lnTo>
                  <a:pt x="0" y="71"/>
                </a:lnTo>
                <a:lnTo>
                  <a:pt x="7" y="71"/>
                </a:lnTo>
                <a:lnTo>
                  <a:pt x="10" y="86"/>
                </a:lnTo>
                <a:lnTo>
                  <a:pt x="21" y="89"/>
                </a:lnTo>
                <a:lnTo>
                  <a:pt x="28" y="121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90" name="Freeform 115"/>
          <p:cNvSpPr>
            <a:spLocks/>
          </p:cNvSpPr>
          <p:nvPr/>
        </p:nvSpPr>
        <p:spPr bwMode="auto">
          <a:xfrm>
            <a:off x="305430" y="2319907"/>
            <a:ext cx="468230" cy="365538"/>
          </a:xfrm>
          <a:custGeom>
            <a:avLst/>
            <a:gdLst>
              <a:gd name="T0" fmla="*/ 57 w 117"/>
              <a:gd name="T1" fmla="*/ 0 h 104"/>
              <a:gd name="T2" fmla="*/ 50 w 117"/>
              <a:gd name="T3" fmla="*/ 18 h 104"/>
              <a:gd name="T4" fmla="*/ 35 w 117"/>
              <a:gd name="T5" fmla="*/ 25 h 104"/>
              <a:gd name="T6" fmla="*/ 28 w 117"/>
              <a:gd name="T7" fmla="*/ 50 h 104"/>
              <a:gd name="T8" fmla="*/ 10 w 117"/>
              <a:gd name="T9" fmla="*/ 75 h 104"/>
              <a:gd name="T10" fmla="*/ 0 w 117"/>
              <a:gd name="T11" fmla="*/ 104 h 104"/>
              <a:gd name="T12" fmla="*/ 3 w 117"/>
              <a:gd name="T13" fmla="*/ 104 h 104"/>
              <a:gd name="T14" fmla="*/ 57 w 117"/>
              <a:gd name="T15" fmla="*/ 100 h 104"/>
              <a:gd name="T16" fmla="*/ 53 w 117"/>
              <a:gd name="T17" fmla="*/ 79 h 104"/>
              <a:gd name="T18" fmla="*/ 60 w 117"/>
              <a:gd name="T19" fmla="*/ 72 h 104"/>
              <a:gd name="T20" fmla="*/ 74 w 117"/>
              <a:gd name="T21" fmla="*/ 68 h 104"/>
              <a:gd name="T22" fmla="*/ 71 w 117"/>
              <a:gd name="T23" fmla="*/ 29 h 104"/>
              <a:gd name="T24" fmla="*/ 117 w 117"/>
              <a:gd name="T25" fmla="*/ 29 h 104"/>
              <a:gd name="T26" fmla="*/ 117 w 117"/>
              <a:gd name="T27" fmla="*/ 11 h 104"/>
              <a:gd name="T28" fmla="*/ 117 w 117"/>
              <a:gd name="T29" fmla="*/ 11 h 104"/>
              <a:gd name="T30" fmla="*/ 117 w 117"/>
              <a:gd name="T31" fmla="*/ 4 h 104"/>
              <a:gd name="T32" fmla="*/ 57 w 117"/>
              <a:gd name="T33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7" h="104">
                <a:moveTo>
                  <a:pt x="57" y="0"/>
                </a:moveTo>
                <a:lnTo>
                  <a:pt x="50" y="18"/>
                </a:lnTo>
                <a:lnTo>
                  <a:pt x="35" y="25"/>
                </a:lnTo>
                <a:lnTo>
                  <a:pt x="28" y="50"/>
                </a:lnTo>
                <a:lnTo>
                  <a:pt x="10" y="75"/>
                </a:lnTo>
                <a:lnTo>
                  <a:pt x="0" y="104"/>
                </a:lnTo>
                <a:lnTo>
                  <a:pt x="3" y="104"/>
                </a:lnTo>
                <a:lnTo>
                  <a:pt x="57" y="100"/>
                </a:lnTo>
                <a:lnTo>
                  <a:pt x="53" y="79"/>
                </a:lnTo>
                <a:lnTo>
                  <a:pt x="60" y="72"/>
                </a:lnTo>
                <a:lnTo>
                  <a:pt x="74" y="68"/>
                </a:lnTo>
                <a:lnTo>
                  <a:pt x="71" y="29"/>
                </a:lnTo>
                <a:lnTo>
                  <a:pt x="117" y="29"/>
                </a:lnTo>
                <a:lnTo>
                  <a:pt x="117" y="11"/>
                </a:lnTo>
                <a:lnTo>
                  <a:pt x="117" y="11"/>
                </a:lnTo>
                <a:lnTo>
                  <a:pt x="117" y="4"/>
                </a:lnTo>
                <a:lnTo>
                  <a:pt x="57" y="0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D487C"/>
              </a:solidFill>
              <a:latin typeface="Verdana"/>
            </a:endParaRPr>
          </a:p>
        </p:txBody>
      </p:sp>
      <p:sp>
        <p:nvSpPr>
          <p:cNvPr id="91" name="Freeform 116"/>
          <p:cNvSpPr>
            <a:spLocks/>
          </p:cNvSpPr>
          <p:nvPr/>
        </p:nvSpPr>
        <p:spPr bwMode="auto">
          <a:xfrm>
            <a:off x="573564" y="2485102"/>
            <a:ext cx="924453" cy="773251"/>
          </a:xfrm>
          <a:custGeom>
            <a:avLst/>
            <a:gdLst>
              <a:gd name="T0" fmla="*/ 64 w 231"/>
              <a:gd name="T1" fmla="*/ 220 h 220"/>
              <a:gd name="T2" fmla="*/ 82 w 231"/>
              <a:gd name="T3" fmla="*/ 213 h 220"/>
              <a:gd name="T4" fmla="*/ 100 w 231"/>
              <a:gd name="T5" fmla="*/ 220 h 220"/>
              <a:gd name="T6" fmla="*/ 100 w 231"/>
              <a:gd name="T7" fmla="*/ 199 h 220"/>
              <a:gd name="T8" fmla="*/ 111 w 231"/>
              <a:gd name="T9" fmla="*/ 192 h 220"/>
              <a:gd name="T10" fmla="*/ 118 w 231"/>
              <a:gd name="T11" fmla="*/ 178 h 220"/>
              <a:gd name="T12" fmla="*/ 135 w 231"/>
              <a:gd name="T13" fmla="*/ 174 h 220"/>
              <a:gd name="T14" fmla="*/ 160 w 231"/>
              <a:gd name="T15" fmla="*/ 153 h 220"/>
              <a:gd name="T16" fmla="*/ 171 w 231"/>
              <a:gd name="T17" fmla="*/ 153 h 220"/>
              <a:gd name="T18" fmla="*/ 171 w 231"/>
              <a:gd name="T19" fmla="*/ 153 h 220"/>
              <a:gd name="T20" fmla="*/ 221 w 231"/>
              <a:gd name="T21" fmla="*/ 146 h 220"/>
              <a:gd name="T22" fmla="*/ 231 w 231"/>
              <a:gd name="T23" fmla="*/ 135 h 220"/>
              <a:gd name="T24" fmla="*/ 228 w 231"/>
              <a:gd name="T25" fmla="*/ 89 h 220"/>
              <a:gd name="T26" fmla="*/ 217 w 231"/>
              <a:gd name="T27" fmla="*/ 92 h 220"/>
              <a:gd name="T28" fmla="*/ 217 w 231"/>
              <a:gd name="T29" fmla="*/ 78 h 220"/>
              <a:gd name="T30" fmla="*/ 196 w 231"/>
              <a:gd name="T31" fmla="*/ 67 h 220"/>
              <a:gd name="T32" fmla="*/ 189 w 231"/>
              <a:gd name="T33" fmla="*/ 64 h 220"/>
              <a:gd name="T34" fmla="*/ 189 w 231"/>
              <a:gd name="T35" fmla="*/ 57 h 220"/>
              <a:gd name="T36" fmla="*/ 103 w 231"/>
              <a:gd name="T37" fmla="*/ 0 h 220"/>
              <a:gd name="T38" fmla="*/ 103 w 231"/>
              <a:gd name="T39" fmla="*/ 0 h 220"/>
              <a:gd name="T40" fmla="*/ 103 w 231"/>
              <a:gd name="T41" fmla="*/ 0 h 220"/>
              <a:gd name="T42" fmla="*/ 79 w 231"/>
              <a:gd name="T43" fmla="*/ 0 h 220"/>
              <a:gd name="T44" fmla="*/ 93 w 231"/>
              <a:gd name="T45" fmla="*/ 128 h 220"/>
              <a:gd name="T46" fmla="*/ 96 w 231"/>
              <a:gd name="T47" fmla="*/ 131 h 220"/>
              <a:gd name="T48" fmla="*/ 93 w 231"/>
              <a:gd name="T49" fmla="*/ 142 h 220"/>
              <a:gd name="T50" fmla="*/ 29 w 231"/>
              <a:gd name="T51" fmla="*/ 142 h 220"/>
              <a:gd name="T52" fmla="*/ 22 w 231"/>
              <a:gd name="T53" fmla="*/ 149 h 220"/>
              <a:gd name="T54" fmla="*/ 11 w 231"/>
              <a:gd name="T55" fmla="*/ 135 h 220"/>
              <a:gd name="T56" fmla="*/ 0 w 231"/>
              <a:gd name="T57" fmla="*/ 153 h 220"/>
              <a:gd name="T58" fmla="*/ 0 w 231"/>
              <a:gd name="T59" fmla="*/ 153 h 220"/>
              <a:gd name="T60" fmla="*/ 4 w 231"/>
              <a:gd name="T61" fmla="*/ 171 h 220"/>
              <a:gd name="T62" fmla="*/ 15 w 231"/>
              <a:gd name="T63" fmla="*/ 181 h 220"/>
              <a:gd name="T64" fmla="*/ 11 w 231"/>
              <a:gd name="T65" fmla="*/ 188 h 220"/>
              <a:gd name="T66" fmla="*/ 32 w 231"/>
              <a:gd name="T67" fmla="*/ 192 h 220"/>
              <a:gd name="T68" fmla="*/ 43 w 231"/>
              <a:gd name="T69" fmla="*/ 185 h 220"/>
              <a:gd name="T70" fmla="*/ 57 w 231"/>
              <a:gd name="T71" fmla="*/ 217 h 220"/>
              <a:gd name="T72" fmla="*/ 64 w 231"/>
              <a:gd name="T73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31" h="220">
                <a:moveTo>
                  <a:pt x="64" y="220"/>
                </a:moveTo>
                <a:lnTo>
                  <a:pt x="82" y="213"/>
                </a:lnTo>
                <a:lnTo>
                  <a:pt x="100" y="220"/>
                </a:lnTo>
                <a:lnTo>
                  <a:pt x="100" y="199"/>
                </a:lnTo>
                <a:lnTo>
                  <a:pt x="111" y="192"/>
                </a:lnTo>
                <a:lnTo>
                  <a:pt x="118" y="178"/>
                </a:lnTo>
                <a:lnTo>
                  <a:pt x="135" y="174"/>
                </a:lnTo>
                <a:lnTo>
                  <a:pt x="160" y="153"/>
                </a:lnTo>
                <a:lnTo>
                  <a:pt x="171" y="153"/>
                </a:lnTo>
                <a:lnTo>
                  <a:pt x="171" y="153"/>
                </a:lnTo>
                <a:lnTo>
                  <a:pt x="221" y="146"/>
                </a:lnTo>
                <a:lnTo>
                  <a:pt x="231" y="135"/>
                </a:lnTo>
                <a:lnTo>
                  <a:pt x="228" y="89"/>
                </a:lnTo>
                <a:lnTo>
                  <a:pt x="217" y="92"/>
                </a:lnTo>
                <a:lnTo>
                  <a:pt x="217" y="78"/>
                </a:lnTo>
                <a:lnTo>
                  <a:pt x="196" y="67"/>
                </a:lnTo>
                <a:lnTo>
                  <a:pt x="189" y="64"/>
                </a:lnTo>
                <a:lnTo>
                  <a:pt x="189" y="57"/>
                </a:lnTo>
                <a:lnTo>
                  <a:pt x="103" y="0"/>
                </a:lnTo>
                <a:lnTo>
                  <a:pt x="103" y="0"/>
                </a:lnTo>
                <a:lnTo>
                  <a:pt x="103" y="0"/>
                </a:lnTo>
                <a:lnTo>
                  <a:pt x="79" y="0"/>
                </a:lnTo>
                <a:lnTo>
                  <a:pt x="93" y="128"/>
                </a:lnTo>
                <a:lnTo>
                  <a:pt x="96" y="131"/>
                </a:lnTo>
                <a:lnTo>
                  <a:pt x="93" y="142"/>
                </a:lnTo>
                <a:lnTo>
                  <a:pt x="29" y="142"/>
                </a:lnTo>
                <a:lnTo>
                  <a:pt x="22" y="149"/>
                </a:lnTo>
                <a:lnTo>
                  <a:pt x="11" y="135"/>
                </a:lnTo>
                <a:lnTo>
                  <a:pt x="0" y="153"/>
                </a:lnTo>
                <a:lnTo>
                  <a:pt x="0" y="153"/>
                </a:lnTo>
                <a:lnTo>
                  <a:pt x="4" y="171"/>
                </a:lnTo>
                <a:lnTo>
                  <a:pt x="15" y="181"/>
                </a:lnTo>
                <a:lnTo>
                  <a:pt x="11" y="188"/>
                </a:lnTo>
                <a:lnTo>
                  <a:pt x="32" y="192"/>
                </a:lnTo>
                <a:lnTo>
                  <a:pt x="43" y="185"/>
                </a:lnTo>
                <a:lnTo>
                  <a:pt x="57" y="217"/>
                </a:lnTo>
                <a:lnTo>
                  <a:pt x="64" y="220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92" name="Freeform 118"/>
          <p:cNvSpPr>
            <a:spLocks/>
          </p:cNvSpPr>
          <p:nvPr/>
        </p:nvSpPr>
        <p:spPr bwMode="auto">
          <a:xfrm>
            <a:off x="277418" y="2920931"/>
            <a:ext cx="356176" cy="224946"/>
          </a:xfrm>
          <a:custGeom>
            <a:avLst/>
            <a:gdLst>
              <a:gd name="T0" fmla="*/ 14 w 89"/>
              <a:gd name="T1" fmla="*/ 4 h 64"/>
              <a:gd name="T2" fmla="*/ 10 w 89"/>
              <a:gd name="T3" fmla="*/ 18 h 64"/>
              <a:gd name="T4" fmla="*/ 0 w 89"/>
              <a:gd name="T5" fmla="*/ 32 h 64"/>
              <a:gd name="T6" fmla="*/ 10 w 89"/>
              <a:gd name="T7" fmla="*/ 47 h 64"/>
              <a:gd name="T8" fmla="*/ 7 w 89"/>
              <a:gd name="T9" fmla="*/ 54 h 64"/>
              <a:gd name="T10" fmla="*/ 10 w 89"/>
              <a:gd name="T11" fmla="*/ 64 h 64"/>
              <a:gd name="T12" fmla="*/ 25 w 89"/>
              <a:gd name="T13" fmla="*/ 64 h 64"/>
              <a:gd name="T14" fmla="*/ 32 w 89"/>
              <a:gd name="T15" fmla="*/ 61 h 64"/>
              <a:gd name="T16" fmla="*/ 53 w 89"/>
              <a:gd name="T17" fmla="*/ 57 h 64"/>
              <a:gd name="T18" fmla="*/ 53 w 89"/>
              <a:gd name="T19" fmla="*/ 61 h 64"/>
              <a:gd name="T20" fmla="*/ 85 w 89"/>
              <a:gd name="T21" fmla="*/ 64 h 64"/>
              <a:gd name="T22" fmla="*/ 89 w 89"/>
              <a:gd name="T23" fmla="*/ 57 h 64"/>
              <a:gd name="T24" fmla="*/ 78 w 89"/>
              <a:gd name="T25" fmla="*/ 47 h 64"/>
              <a:gd name="T26" fmla="*/ 74 w 89"/>
              <a:gd name="T27" fmla="*/ 29 h 64"/>
              <a:gd name="T28" fmla="*/ 42 w 89"/>
              <a:gd name="T29" fmla="*/ 0 h 64"/>
              <a:gd name="T30" fmla="*/ 14 w 89"/>
              <a:gd name="T31" fmla="*/ 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9" h="64">
                <a:moveTo>
                  <a:pt x="14" y="4"/>
                </a:moveTo>
                <a:lnTo>
                  <a:pt x="10" y="18"/>
                </a:lnTo>
                <a:lnTo>
                  <a:pt x="0" y="32"/>
                </a:lnTo>
                <a:lnTo>
                  <a:pt x="10" y="47"/>
                </a:lnTo>
                <a:lnTo>
                  <a:pt x="7" y="54"/>
                </a:lnTo>
                <a:lnTo>
                  <a:pt x="10" y="64"/>
                </a:lnTo>
                <a:lnTo>
                  <a:pt x="25" y="64"/>
                </a:lnTo>
                <a:lnTo>
                  <a:pt x="32" y="61"/>
                </a:lnTo>
                <a:lnTo>
                  <a:pt x="53" y="57"/>
                </a:lnTo>
                <a:lnTo>
                  <a:pt x="53" y="61"/>
                </a:lnTo>
                <a:lnTo>
                  <a:pt x="85" y="64"/>
                </a:lnTo>
                <a:lnTo>
                  <a:pt x="89" y="57"/>
                </a:lnTo>
                <a:lnTo>
                  <a:pt x="78" y="47"/>
                </a:lnTo>
                <a:lnTo>
                  <a:pt x="74" y="29"/>
                </a:lnTo>
                <a:lnTo>
                  <a:pt x="42" y="0"/>
                </a:lnTo>
                <a:lnTo>
                  <a:pt x="14" y="4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93" name="Freeform 119"/>
          <p:cNvSpPr>
            <a:spLocks/>
          </p:cNvSpPr>
          <p:nvPr/>
        </p:nvSpPr>
        <p:spPr bwMode="auto">
          <a:xfrm>
            <a:off x="317437" y="3121275"/>
            <a:ext cx="172086" cy="101930"/>
          </a:xfrm>
          <a:custGeom>
            <a:avLst/>
            <a:gdLst>
              <a:gd name="T0" fmla="*/ 0 w 43"/>
              <a:gd name="T1" fmla="*/ 7 h 29"/>
              <a:gd name="T2" fmla="*/ 0 w 43"/>
              <a:gd name="T3" fmla="*/ 11 h 29"/>
              <a:gd name="T4" fmla="*/ 18 w 43"/>
              <a:gd name="T5" fmla="*/ 18 h 29"/>
              <a:gd name="T6" fmla="*/ 22 w 43"/>
              <a:gd name="T7" fmla="*/ 29 h 29"/>
              <a:gd name="T8" fmla="*/ 22 w 43"/>
              <a:gd name="T9" fmla="*/ 29 h 29"/>
              <a:gd name="T10" fmla="*/ 43 w 43"/>
              <a:gd name="T11" fmla="*/ 18 h 29"/>
              <a:gd name="T12" fmla="*/ 43 w 43"/>
              <a:gd name="T13" fmla="*/ 4 h 29"/>
              <a:gd name="T14" fmla="*/ 43 w 43"/>
              <a:gd name="T15" fmla="*/ 4 h 29"/>
              <a:gd name="T16" fmla="*/ 43 w 43"/>
              <a:gd name="T17" fmla="*/ 0 h 29"/>
              <a:gd name="T18" fmla="*/ 22 w 43"/>
              <a:gd name="T19" fmla="*/ 4 h 29"/>
              <a:gd name="T20" fmla="*/ 15 w 43"/>
              <a:gd name="T21" fmla="*/ 7 h 29"/>
              <a:gd name="T22" fmla="*/ 0 w 43"/>
              <a:gd name="T23" fmla="*/ 7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" h="29">
                <a:moveTo>
                  <a:pt x="0" y="7"/>
                </a:moveTo>
                <a:lnTo>
                  <a:pt x="0" y="11"/>
                </a:lnTo>
                <a:lnTo>
                  <a:pt x="18" y="18"/>
                </a:lnTo>
                <a:lnTo>
                  <a:pt x="22" y="29"/>
                </a:lnTo>
                <a:lnTo>
                  <a:pt x="22" y="29"/>
                </a:lnTo>
                <a:lnTo>
                  <a:pt x="43" y="18"/>
                </a:lnTo>
                <a:lnTo>
                  <a:pt x="43" y="4"/>
                </a:lnTo>
                <a:lnTo>
                  <a:pt x="43" y="4"/>
                </a:lnTo>
                <a:lnTo>
                  <a:pt x="43" y="0"/>
                </a:lnTo>
                <a:lnTo>
                  <a:pt x="22" y="4"/>
                </a:lnTo>
                <a:lnTo>
                  <a:pt x="15" y="7"/>
                </a:lnTo>
                <a:lnTo>
                  <a:pt x="0" y="7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94" name="Freeform 120"/>
          <p:cNvSpPr>
            <a:spLocks/>
          </p:cNvSpPr>
          <p:nvPr/>
        </p:nvSpPr>
        <p:spPr bwMode="auto">
          <a:xfrm>
            <a:off x="405482" y="3135334"/>
            <a:ext cx="424207" cy="263610"/>
          </a:xfrm>
          <a:custGeom>
            <a:avLst/>
            <a:gdLst>
              <a:gd name="T0" fmla="*/ 67 w 106"/>
              <a:gd name="T1" fmla="*/ 60 h 75"/>
              <a:gd name="T2" fmla="*/ 71 w 106"/>
              <a:gd name="T3" fmla="*/ 60 h 75"/>
              <a:gd name="T4" fmla="*/ 81 w 106"/>
              <a:gd name="T5" fmla="*/ 60 h 75"/>
              <a:gd name="T6" fmla="*/ 81 w 106"/>
              <a:gd name="T7" fmla="*/ 75 h 75"/>
              <a:gd name="T8" fmla="*/ 92 w 106"/>
              <a:gd name="T9" fmla="*/ 71 h 75"/>
              <a:gd name="T10" fmla="*/ 96 w 106"/>
              <a:gd name="T11" fmla="*/ 75 h 75"/>
              <a:gd name="T12" fmla="*/ 106 w 106"/>
              <a:gd name="T13" fmla="*/ 57 h 75"/>
              <a:gd name="T14" fmla="*/ 99 w 106"/>
              <a:gd name="T15" fmla="*/ 39 h 75"/>
              <a:gd name="T16" fmla="*/ 106 w 106"/>
              <a:gd name="T17" fmla="*/ 35 h 75"/>
              <a:gd name="T18" fmla="*/ 99 w 106"/>
              <a:gd name="T19" fmla="*/ 32 h 75"/>
              <a:gd name="T20" fmla="*/ 85 w 106"/>
              <a:gd name="T21" fmla="*/ 0 h 75"/>
              <a:gd name="T22" fmla="*/ 74 w 106"/>
              <a:gd name="T23" fmla="*/ 7 h 75"/>
              <a:gd name="T24" fmla="*/ 21 w 106"/>
              <a:gd name="T25" fmla="*/ 0 h 75"/>
              <a:gd name="T26" fmla="*/ 21 w 106"/>
              <a:gd name="T27" fmla="*/ 14 h 75"/>
              <a:gd name="T28" fmla="*/ 0 w 106"/>
              <a:gd name="T29" fmla="*/ 25 h 75"/>
              <a:gd name="T30" fmla="*/ 10 w 106"/>
              <a:gd name="T31" fmla="*/ 28 h 75"/>
              <a:gd name="T32" fmla="*/ 10 w 106"/>
              <a:gd name="T33" fmla="*/ 39 h 75"/>
              <a:gd name="T34" fmla="*/ 21 w 106"/>
              <a:gd name="T35" fmla="*/ 43 h 75"/>
              <a:gd name="T36" fmla="*/ 25 w 106"/>
              <a:gd name="T37" fmla="*/ 50 h 75"/>
              <a:gd name="T38" fmla="*/ 32 w 106"/>
              <a:gd name="T39" fmla="*/ 53 h 75"/>
              <a:gd name="T40" fmla="*/ 39 w 106"/>
              <a:gd name="T41" fmla="*/ 39 h 75"/>
              <a:gd name="T42" fmla="*/ 57 w 106"/>
              <a:gd name="T43" fmla="*/ 39 h 75"/>
              <a:gd name="T44" fmla="*/ 67 w 106"/>
              <a:gd name="T45" fmla="*/ 57 h 75"/>
              <a:gd name="T46" fmla="*/ 60 w 106"/>
              <a:gd name="T47" fmla="*/ 64 h 75"/>
              <a:gd name="T48" fmla="*/ 67 w 106"/>
              <a:gd name="T49" fmla="*/ 6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6" h="75">
                <a:moveTo>
                  <a:pt x="67" y="60"/>
                </a:moveTo>
                <a:lnTo>
                  <a:pt x="71" y="60"/>
                </a:lnTo>
                <a:lnTo>
                  <a:pt x="81" y="60"/>
                </a:lnTo>
                <a:lnTo>
                  <a:pt x="81" y="75"/>
                </a:lnTo>
                <a:lnTo>
                  <a:pt x="92" y="71"/>
                </a:lnTo>
                <a:lnTo>
                  <a:pt x="96" y="75"/>
                </a:lnTo>
                <a:lnTo>
                  <a:pt x="106" y="57"/>
                </a:lnTo>
                <a:lnTo>
                  <a:pt x="99" y="39"/>
                </a:lnTo>
                <a:lnTo>
                  <a:pt x="106" y="35"/>
                </a:lnTo>
                <a:lnTo>
                  <a:pt x="99" y="32"/>
                </a:lnTo>
                <a:lnTo>
                  <a:pt x="85" y="0"/>
                </a:lnTo>
                <a:lnTo>
                  <a:pt x="74" y="7"/>
                </a:lnTo>
                <a:lnTo>
                  <a:pt x="21" y="0"/>
                </a:lnTo>
                <a:lnTo>
                  <a:pt x="21" y="14"/>
                </a:lnTo>
                <a:lnTo>
                  <a:pt x="0" y="25"/>
                </a:lnTo>
                <a:lnTo>
                  <a:pt x="10" y="28"/>
                </a:lnTo>
                <a:lnTo>
                  <a:pt x="10" y="39"/>
                </a:lnTo>
                <a:lnTo>
                  <a:pt x="21" y="43"/>
                </a:lnTo>
                <a:lnTo>
                  <a:pt x="25" y="50"/>
                </a:lnTo>
                <a:lnTo>
                  <a:pt x="32" y="53"/>
                </a:lnTo>
                <a:lnTo>
                  <a:pt x="39" y="39"/>
                </a:lnTo>
                <a:lnTo>
                  <a:pt x="57" y="39"/>
                </a:lnTo>
                <a:lnTo>
                  <a:pt x="67" y="57"/>
                </a:lnTo>
                <a:lnTo>
                  <a:pt x="60" y="64"/>
                </a:lnTo>
                <a:lnTo>
                  <a:pt x="67" y="60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95" name="Freeform 121"/>
          <p:cNvSpPr>
            <a:spLocks/>
          </p:cNvSpPr>
          <p:nvPr/>
        </p:nvSpPr>
        <p:spPr bwMode="auto">
          <a:xfrm>
            <a:off x="505529" y="3272413"/>
            <a:ext cx="168082" cy="151137"/>
          </a:xfrm>
          <a:custGeom>
            <a:avLst/>
            <a:gdLst>
              <a:gd name="T0" fmla="*/ 7 w 42"/>
              <a:gd name="T1" fmla="*/ 29 h 43"/>
              <a:gd name="T2" fmla="*/ 14 w 42"/>
              <a:gd name="T3" fmla="*/ 36 h 43"/>
              <a:gd name="T4" fmla="*/ 14 w 42"/>
              <a:gd name="T5" fmla="*/ 39 h 43"/>
              <a:gd name="T6" fmla="*/ 21 w 42"/>
              <a:gd name="T7" fmla="*/ 39 h 43"/>
              <a:gd name="T8" fmla="*/ 24 w 42"/>
              <a:gd name="T9" fmla="*/ 43 h 43"/>
              <a:gd name="T10" fmla="*/ 42 w 42"/>
              <a:gd name="T11" fmla="*/ 21 h 43"/>
              <a:gd name="T12" fmla="*/ 35 w 42"/>
              <a:gd name="T13" fmla="*/ 25 h 43"/>
              <a:gd name="T14" fmla="*/ 42 w 42"/>
              <a:gd name="T15" fmla="*/ 18 h 43"/>
              <a:gd name="T16" fmla="*/ 32 w 42"/>
              <a:gd name="T17" fmla="*/ 0 h 43"/>
              <a:gd name="T18" fmla="*/ 14 w 42"/>
              <a:gd name="T19" fmla="*/ 0 h 43"/>
              <a:gd name="T20" fmla="*/ 7 w 42"/>
              <a:gd name="T21" fmla="*/ 14 h 43"/>
              <a:gd name="T22" fmla="*/ 0 w 42"/>
              <a:gd name="T23" fmla="*/ 11 h 43"/>
              <a:gd name="T24" fmla="*/ 3 w 42"/>
              <a:gd name="T25" fmla="*/ 25 h 43"/>
              <a:gd name="T26" fmla="*/ 7 w 42"/>
              <a:gd name="T27" fmla="*/ 29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" h="43">
                <a:moveTo>
                  <a:pt x="7" y="29"/>
                </a:moveTo>
                <a:lnTo>
                  <a:pt x="14" y="36"/>
                </a:lnTo>
                <a:lnTo>
                  <a:pt x="14" y="39"/>
                </a:lnTo>
                <a:lnTo>
                  <a:pt x="21" y="39"/>
                </a:lnTo>
                <a:lnTo>
                  <a:pt x="24" y="43"/>
                </a:lnTo>
                <a:lnTo>
                  <a:pt x="42" y="21"/>
                </a:lnTo>
                <a:lnTo>
                  <a:pt x="35" y="25"/>
                </a:lnTo>
                <a:lnTo>
                  <a:pt x="42" y="18"/>
                </a:lnTo>
                <a:lnTo>
                  <a:pt x="32" y="0"/>
                </a:lnTo>
                <a:lnTo>
                  <a:pt x="14" y="0"/>
                </a:lnTo>
                <a:lnTo>
                  <a:pt x="7" y="14"/>
                </a:lnTo>
                <a:lnTo>
                  <a:pt x="0" y="11"/>
                </a:lnTo>
                <a:lnTo>
                  <a:pt x="3" y="25"/>
                </a:lnTo>
                <a:lnTo>
                  <a:pt x="7" y="29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96" name="Freeform 122"/>
          <p:cNvSpPr>
            <a:spLocks/>
          </p:cNvSpPr>
          <p:nvPr/>
        </p:nvSpPr>
        <p:spPr bwMode="auto">
          <a:xfrm>
            <a:off x="601575" y="3346221"/>
            <a:ext cx="228113" cy="200344"/>
          </a:xfrm>
          <a:custGeom>
            <a:avLst/>
            <a:gdLst>
              <a:gd name="T0" fmla="*/ 0 w 57"/>
              <a:gd name="T1" fmla="*/ 22 h 57"/>
              <a:gd name="T2" fmla="*/ 4 w 57"/>
              <a:gd name="T3" fmla="*/ 22 h 57"/>
              <a:gd name="T4" fmla="*/ 8 w 57"/>
              <a:gd name="T5" fmla="*/ 25 h 57"/>
              <a:gd name="T6" fmla="*/ 8 w 57"/>
              <a:gd name="T7" fmla="*/ 25 h 57"/>
              <a:gd name="T8" fmla="*/ 8 w 57"/>
              <a:gd name="T9" fmla="*/ 29 h 57"/>
              <a:gd name="T10" fmla="*/ 11 w 57"/>
              <a:gd name="T11" fmla="*/ 32 h 57"/>
              <a:gd name="T12" fmla="*/ 18 w 57"/>
              <a:gd name="T13" fmla="*/ 32 h 57"/>
              <a:gd name="T14" fmla="*/ 32 w 57"/>
              <a:gd name="T15" fmla="*/ 50 h 57"/>
              <a:gd name="T16" fmla="*/ 36 w 57"/>
              <a:gd name="T17" fmla="*/ 50 h 57"/>
              <a:gd name="T18" fmla="*/ 40 w 57"/>
              <a:gd name="T19" fmla="*/ 54 h 57"/>
              <a:gd name="T20" fmla="*/ 47 w 57"/>
              <a:gd name="T21" fmla="*/ 57 h 57"/>
              <a:gd name="T22" fmla="*/ 50 w 57"/>
              <a:gd name="T23" fmla="*/ 54 h 57"/>
              <a:gd name="T24" fmla="*/ 50 w 57"/>
              <a:gd name="T25" fmla="*/ 57 h 57"/>
              <a:gd name="T26" fmla="*/ 57 w 57"/>
              <a:gd name="T27" fmla="*/ 57 h 57"/>
              <a:gd name="T28" fmla="*/ 57 w 57"/>
              <a:gd name="T29" fmla="*/ 36 h 57"/>
              <a:gd name="T30" fmla="*/ 43 w 57"/>
              <a:gd name="T31" fmla="*/ 25 h 57"/>
              <a:gd name="T32" fmla="*/ 47 w 57"/>
              <a:gd name="T33" fmla="*/ 15 h 57"/>
              <a:gd name="T34" fmla="*/ 43 w 57"/>
              <a:gd name="T35" fmla="*/ 11 h 57"/>
              <a:gd name="T36" fmla="*/ 32 w 57"/>
              <a:gd name="T37" fmla="*/ 15 h 57"/>
              <a:gd name="T38" fmla="*/ 32 w 57"/>
              <a:gd name="T39" fmla="*/ 0 h 57"/>
              <a:gd name="T40" fmla="*/ 22 w 57"/>
              <a:gd name="T41" fmla="*/ 0 h 57"/>
              <a:gd name="T42" fmla="*/ 0 w 57"/>
              <a:gd name="T43" fmla="*/ 22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7" h="57">
                <a:moveTo>
                  <a:pt x="0" y="22"/>
                </a:moveTo>
                <a:lnTo>
                  <a:pt x="4" y="22"/>
                </a:lnTo>
                <a:lnTo>
                  <a:pt x="8" y="25"/>
                </a:lnTo>
                <a:lnTo>
                  <a:pt x="8" y="25"/>
                </a:lnTo>
                <a:lnTo>
                  <a:pt x="8" y="29"/>
                </a:lnTo>
                <a:lnTo>
                  <a:pt x="11" y="32"/>
                </a:lnTo>
                <a:lnTo>
                  <a:pt x="18" y="32"/>
                </a:lnTo>
                <a:lnTo>
                  <a:pt x="32" y="50"/>
                </a:lnTo>
                <a:lnTo>
                  <a:pt x="36" y="50"/>
                </a:lnTo>
                <a:lnTo>
                  <a:pt x="40" y="54"/>
                </a:lnTo>
                <a:lnTo>
                  <a:pt x="47" y="57"/>
                </a:lnTo>
                <a:lnTo>
                  <a:pt x="50" y="54"/>
                </a:lnTo>
                <a:lnTo>
                  <a:pt x="50" y="57"/>
                </a:lnTo>
                <a:lnTo>
                  <a:pt x="57" y="57"/>
                </a:lnTo>
                <a:lnTo>
                  <a:pt x="57" y="36"/>
                </a:lnTo>
                <a:lnTo>
                  <a:pt x="43" y="25"/>
                </a:lnTo>
                <a:lnTo>
                  <a:pt x="47" y="15"/>
                </a:lnTo>
                <a:lnTo>
                  <a:pt x="43" y="11"/>
                </a:lnTo>
                <a:lnTo>
                  <a:pt x="32" y="15"/>
                </a:lnTo>
                <a:lnTo>
                  <a:pt x="32" y="0"/>
                </a:lnTo>
                <a:lnTo>
                  <a:pt x="22" y="0"/>
                </a:lnTo>
                <a:lnTo>
                  <a:pt x="0" y="22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97" name="Freeform 123"/>
          <p:cNvSpPr>
            <a:spLocks/>
          </p:cNvSpPr>
          <p:nvPr/>
        </p:nvSpPr>
        <p:spPr bwMode="auto">
          <a:xfrm>
            <a:off x="973760" y="3022861"/>
            <a:ext cx="428211" cy="263610"/>
          </a:xfrm>
          <a:custGeom>
            <a:avLst/>
            <a:gdLst>
              <a:gd name="T0" fmla="*/ 0 w 107"/>
              <a:gd name="T1" fmla="*/ 67 h 75"/>
              <a:gd name="T2" fmla="*/ 11 w 107"/>
              <a:gd name="T3" fmla="*/ 75 h 75"/>
              <a:gd name="T4" fmla="*/ 25 w 107"/>
              <a:gd name="T5" fmla="*/ 71 h 75"/>
              <a:gd name="T6" fmla="*/ 32 w 107"/>
              <a:gd name="T7" fmla="*/ 75 h 75"/>
              <a:gd name="T8" fmla="*/ 28 w 107"/>
              <a:gd name="T9" fmla="*/ 53 h 75"/>
              <a:gd name="T10" fmla="*/ 64 w 107"/>
              <a:gd name="T11" fmla="*/ 53 h 75"/>
              <a:gd name="T12" fmla="*/ 64 w 107"/>
              <a:gd name="T13" fmla="*/ 53 h 75"/>
              <a:gd name="T14" fmla="*/ 85 w 107"/>
              <a:gd name="T15" fmla="*/ 57 h 75"/>
              <a:gd name="T16" fmla="*/ 89 w 107"/>
              <a:gd name="T17" fmla="*/ 50 h 75"/>
              <a:gd name="T18" fmla="*/ 103 w 107"/>
              <a:gd name="T19" fmla="*/ 50 h 75"/>
              <a:gd name="T20" fmla="*/ 107 w 107"/>
              <a:gd name="T21" fmla="*/ 35 h 75"/>
              <a:gd name="T22" fmla="*/ 99 w 107"/>
              <a:gd name="T23" fmla="*/ 28 h 75"/>
              <a:gd name="T24" fmla="*/ 92 w 107"/>
              <a:gd name="T25" fmla="*/ 32 h 75"/>
              <a:gd name="T26" fmla="*/ 71 w 107"/>
              <a:gd name="T27" fmla="*/ 0 h 75"/>
              <a:gd name="T28" fmla="*/ 60 w 107"/>
              <a:gd name="T29" fmla="*/ 0 h 75"/>
              <a:gd name="T30" fmla="*/ 35 w 107"/>
              <a:gd name="T31" fmla="*/ 21 h 75"/>
              <a:gd name="T32" fmla="*/ 18 w 107"/>
              <a:gd name="T33" fmla="*/ 25 h 75"/>
              <a:gd name="T34" fmla="*/ 11 w 107"/>
              <a:gd name="T35" fmla="*/ 39 h 75"/>
              <a:gd name="T36" fmla="*/ 0 w 107"/>
              <a:gd name="T37" fmla="*/ 46 h 75"/>
              <a:gd name="T38" fmla="*/ 0 w 107"/>
              <a:gd name="T39" fmla="*/ 6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7" h="75">
                <a:moveTo>
                  <a:pt x="0" y="67"/>
                </a:moveTo>
                <a:lnTo>
                  <a:pt x="11" y="75"/>
                </a:lnTo>
                <a:lnTo>
                  <a:pt x="25" y="71"/>
                </a:lnTo>
                <a:lnTo>
                  <a:pt x="32" y="75"/>
                </a:lnTo>
                <a:lnTo>
                  <a:pt x="28" y="53"/>
                </a:lnTo>
                <a:lnTo>
                  <a:pt x="64" y="53"/>
                </a:lnTo>
                <a:lnTo>
                  <a:pt x="64" y="53"/>
                </a:lnTo>
                <a:lnTo>
                  <a:pt x="85" y="57"/>
                </a:lnTo>
                <a:lnTo>
                  <a:pt x="89" y="50"/>
                </a:lnTo>
                <a:lnTo>
                  <a:pt x="103" y="50"/>
                </a:lnTo>
                <a:lnTo>
                  <a:pt x="107" y="35"/>
                </a:lnTo>
                <a:lnTo>
                  <a:pt x="99" y="28"/>
                </a:lnTo>
                <a:lnTo>
                  <a:pt x="92" y="32"/>
                </a:lnTo>
                <a:lnTo>
                  <a:pt x="71" y="0"/>
                </a:lnTo>
                <a:lnTo>
                  <a:pt x="60" y="0"/>
                </a:lnTo>
                <a:lnTo>
                  <a:pt x="35" y="21"/>
                </a:lnTo>
                <a:lnTo>
                  <a:pt x="18" y="25"/>
                </a:lnTo>
                <a:lnTo>
                  <a:pt x="11" y="39"/>
                </a:lnTo>
                <a:lnTo>
                  <a:pt x="0" y="46"/>
                </a:lnTo>
                <a:lnTo>
                  <a:pt x="0" y="67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98" name="Freeform 124"/>
          <p:cNvSpPr>
            <a:spLocks/>
          </p:cNvSpPr>
          <p:nvPr/>
        </p:nvSpPr>
        <p:spPr bwMode="auto">
          <a:xfrm>
            <a:off x="773660" y="3233748"/>
            <a:ext cx="356176" cy="326876"/>
          </a:xfrm>
          <a:custGeom>
            <a:avLst/>
            <a:gdLst>
              <a:gd name="T0" fmla="*/ 14 w 89"/>
              <a:gd name="T1" fmla="*/ 89 h 93"/>
              <a:gd name="T2" fmla="*/ 14 w 89"/>
              <a:gd name="T3" fmla="*/ 89 h 93"/>
              <a:gd name="T4" fmla="*/ 18 w 89"/>
              <a:gd name="T5" fmla="*/ 93 h 93"/>
              <a:gd name="T6" fmla="*/ 21 w 89"/>
              <a:gd name="T7" fmla="*/ 93 h 93"/>
              <a:gd name="T8" fmla="*/ 25 w 89"/>
              <a:gd name="T9" fmla="*/ 86 h 93"/>
              <a:gd name="T10" fmla="*/ 43 w 89"/>
              <a:gd name="T11" fmla="*/ 82 h 93"/>
              <a:gd name="T12" fmla="*/ 46 w 89"/>
              <a:gd name="T13" fmla="*/ 82 h 93"/>
              <a:gd name="T14" fmla="*/ 64 w 89"/>
              <a:gd name="T15" fmla="*/ 79 h 93"/>
              <a:gd name="T16" fmla="*/ 75 w 89"/>
              <a:gd name="T17" fmla="*/ 82 h 93"/>
              <a:gd name="T18" fmla="*/ 78 w 89"/>
              <a:gd name="T19" fmla="*/ 82 h 93"/>
              <a:gd name="T20" fmla="*/ 82 w 89"/>
              <a:gd name="T21" fmla="*/ 82 h 93"/>
              <a:gd name="T22" fmla="*/ 85 w 89"/>
              <a:gd name="T23" fmla="*/ 72 h 93"/>
              <a:gd name="T24" fmla="*/ 78 w 89"/>
              <a:gd name="T25" fmla="*/ 61 h 93"/>
              <a:gd name="T26" fmla="*/ 89 w 89"/>
              <a:gd name="T27" fmla="*/ 36 h 93"/>
              <a:gd name="T28" fmla="*/ 82 w 89"/>
              <a:gd name="T29" fmla="*/ 15 h 93"/>
              <a:gd name="T30" fmla="*/ 75 w 89"/>
              <a:gd name="T31" fmla="*/ 11 h 93"/>
              <a:gd name="T32" fmla="*/ 61 w 89"/>
              <a:gd name="T33" fmla="*/ 15 h 93"/>
              <a:gd name="T34" fmla="*/ 32 w 89"/>
              <a:gd name="T35" fmla="*/ 0 h 93"/>
              <a:gd name="T36" fmla="*/ 7 w 89"/>
              <a:gd name="T37" fmla="*/ 11 h 93"/>
              <a:gd name="T38" fmla="*/ 14 w 89"/>
              <a:gd name="T39" fmla="*/ 29 h 93"/>
              <a:gd name="T40" fmla="*/ 0 w 89"/>
              <a:gd name="T41" fmla="*/ 57 h 93"/>
              <a:gd name="T42" fmla="*/ 14 w 89"/>
              <a:gd name="T43" fmla="*/ 68 h 93"/>
              <a:gd name="T44" fmla="*/ 14 w 89"/>
              <a:gd name="T45" fmla="*/ 8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93">
                <a:moveTo>
                  <a:pt x="14" y="89"/>
                </a:moveTo>
                <a:lnTo>
                  <a:pt x="14" y="89"/>
                </a:lnTo>
                <a:lnTo>
                  <a:pt x="18" y="93"/>
                </a:lnTo>
                <a:lnTo>
                  <a:pt x="21" y="93"/>
                </a:lnTo>
                <a:lnTo>
                  <a:pt x="25" y="86"/>
                </a:lnTo>
                <a:lnTo>
                  <a:pt x="43" y="82"/>
                </a:lnTo>
                <a:lnTo>
                  <a:pt x="46" y="82"/>
                </a:lnTo>
                <a:lnTo>
                  <a:pt x="64" y="79"/>
                </a:lnTo>
                <a:lnTo>
                  <a:pt x="75" y="82"/>
                </a:lnTo>
                <a:lnTo>
                  <a:pt x="78" y="82"/>
                </a:lnTo>
                <a:lnTo>
                  <a:pt x="82" y="82"/>
                </a:lnTo>
                <a:lnTo>
                  <a:pt x="85" y="72"/>
                </a:lnTo>
                <a:lnTo>
                  <a:pt x="78" y="61"/>
                </a:lnTo>
                <a:lnTo>
                  <a:pt x="89" y="36"/>
                </a:lnTo>
                <a:lnTo>
                  <a:pt x="82" y="15"/>
                </a:lnTo>
                <a:lnTo>
                  <a:pt x="75" y="11"/>
                </a:lnTo>
                <a:lnTo>
                  <a:pt x="61" y="15"/>
                </a:lnTo>
                <a:lnTo>
                  <a:pt x="32" y="0"/>
                </a:lnTo>
                <a:lnTo>
                  <a:pt x="7" y="11"/>
                </a:lnTo>
                <a:lnTo>
                  <a:pt x="14" y="29"/>
                </a:lnTo>
                <a:lnTo>
                  <a:pt x="0" y="57"/>
                </a:lnTo>
                <a:lnTo>
                  <a:pt x="14" y="68"/>
                </a:lnTo>
                <a:lnTo>
                  <a:pt x="14" y="89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99" name="Freeform 125"/>
          <p:cNvSpPr>
            <a:spLocks noEditPoints="1"/>
          </p:cNvSpPr>
          <p:nvPr/>
        </p:nvSpPr>
        <p:spPr bwMode="auto">
          <a:xfrm>
            <a:off x="1085814" y="3209143"/>
            <a:ext cx="244121" cy="326876"/>
          </a:xfrm>
          <a:custGeom>
            <a:avLst/>
            <a:gdLst>
              <a:gd name="T0" fmla="*/ 4 w 61"/>
              <a:gd name="T1" fmla="*/ 89 h 93"/>
              <a:gd name="T2" fmla="*/ 15 w 61"/>
              <a:gd name="T3" fmla="*/ 93 h 93"/>
              <a:gd name="T4" fmla="*/ 25 w 61"/>
              <a:gd name="T5" fmla="*/ 89 h 93"/>
              <a:gd name="T6" fmla="*/ 36 w 61"/>
              <a:gd name="T7" fmla="*/ 86 h 93"/>
              <a:gd name="T8" fmla="*/ 47 w 61"/>
              <a:gd name="T9" fmla="*/ 79 h 93"/>
              <a:gd name="T10" fmla="*/ 54 w 61"/>
              <a:gd name="T11" fmla="*/ 79 h 93"/>
              <a:gd name="T12" fmla="*/ 54 w 61"/>
              <a:gd name="T13" fmla="*/ 79 h 93"/>
              <a:gd name="T14" fmla="*/ 61 w 61"/>
              <a:gd name="T15" fmla="*/ 75 h 93"/>
              <a:gd name="T16" fmla="*/ 50 w 61"/>
              <a:gd name="T17" fmla="*/ 61 h 93"/>
              <a:gd name="T18" fmla="*/ 54 w 61"/>
              <a:gd name="T19" fmla="*/ 18 h 93"/>
              <a:gd name="T20" fmla="*/ 36 w 61"/>
              <a:gd name="T21" fmla="*/ 0 h 93"/>
              <a:gd name="T22" fmla="*/ 0 w 61"/>
              <a:gd name="T23" fmla="*/ 0 h 93"/>
              <a:gd name="T24" fmla="*/ 11 w 61"/>
              <a:gd name="T25" fmla="*/ 43 h 93"/>
              <a:gd name="T26" fmla="*/ 0 w 61"/>
              <a:gd name="T27" fmla="*/ 68 h 93"/>
              <a:gd name="T28" fmla="*/ 7 w 61"/>
              <a:gd name="T29" fmla="*/ 79 h 93"/>
              <a:gd name="T30" fmla="*/ 4 w 61"/>
              <a:gd name="T31" fmla="*/ 89 h 93"/>
              <a:gd name="T32" fmla="*/ 4 w 61"/>
              <a:gd name="T33" fmla="*/ 89 h 93"/>
              <a:gd name="T34" fmla="*/ 32 w 61"/>
              <a:gd name="T35" fmla="*/ 64 h 93"/>
              <a:gd name="T36" fmla="*/ 43 w 61"/>
              <a:gd name="T37" fmla="*/ 64 h 93"/>
              <a:gd name="T38" fmla="*/ 47 w 61"/>
              <a:gd name="T39" fmla="*/ 57 h 93"/>
              <a:gd name="T40" fmla="*/ 43 w 61"/>
              <a:gd name="T41" fmla="*/ 54 h 93"/>
              <a:gd name="T42" fmla="*/ 36 w 61"/>
              <a:gd name="T43" fmla="*/ 54 h 93"/>
              <a:gd name="T44" fmla="*/ 39 w 61"/>
              <a:gd name="T45" fmla="*/ 50 h 93"/>
              <a:gd name="T46" fmla="*/ 36 w 61"/>
              <a:gd name="T47" fmla="*/ 47 h 93"/>
              <a:gd name="T48" fmla="*/ 32 w 61"/>
              <a:gd name="T49" fmla="*/ 47 h 93"/>
              <a:gd name="T50" fmla="*/ 29 w 61"/>
              <a:gd name="T51" fmla="*/ 39 h 93"/>
              <a:gd name="T52" fmla="*/ 18 w 61"/>
              <a:gd name="T53" fmla="*/ 39 h 93"/>
              <a:gd name="T54" fmla="*/ 25 w 61"/>
              <a:gd name="T55" fmla="*/ 36 h 93"/>
              <a:gd name="T56" fmla="*/ 25 w 61"/>
              <a:gd name="T57" fmla="*/ 29 h 93"/>
              <a:gd name="T58" fmla="*/ 32 w 61"/>
              <a:gd name="T59" fmla="*/ 36 h 93"/>
              <a:gd name="T60" fmla="*/ 43 w 61"/>
              <a:gd name="T61" fmla="*/ 50 h 93"/>
              <a:gd name="T62" fmla="*/ 47 w 61"/>
              <a:gd name="T63" fmla="*/ 36 h 93"/>
              <a:gd name="T64" fmla="*/ 47 w 61"/>
              <a:gd name="T65" fmla="*/ 57 h 93"/>
              <a:gd name="T66" fmla="*/ 43 w 61"/>
              <a:gd name="T67" fmla="*/ 71 h 93"/>
              <a:gd name="T68" fmla="*/ 32 w 61"/>
              <a:gd name="T69" fmla="*/ 64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" h="93">
                <a:moveTo>
                  <a:pt x="4" y="89"/>
                </a:moveTo>
                <a:lnTo>
                  <a:pt x="15" y="93"/>
                </a:lnTo>
                <a:lnTo>
                  <a:pt x="25" y="89"/>
                </a:lnTo>
                <a:lnTo>
                  <a:pt x="36" y="86"/>
                </a:lnTo>
                <a:lnTo>
                  <a:pt x="47" y="79"/>
                </a:lnTo>
                <a:lnTo>
                  <a:pt x="54" y="79"/>
                </a:lnTo>
                <a:lnTo>
                  <a:pt x="54" y="79"/>
                </a:lnTo>
                <a:lnTo>
                  <a:pt x="61" y="75"/>
                </a:lnTo>
                <a:lnTo>
                  <a:pt x="50" y="61"/>
                </a:lnTo>
                <a:lnTo>
                  <a:pt x="54" y="18"/>
                </a:lnTo>
                <a:lnTo>
                  <a:pt x="36" y="0"/>
                </a:lnTo>
                <a:lnTo>
                  <a:pt x="0" y="0"/>
                </a:lnTo>
                <a:lnTo>
                  <a:pt x="11" y="43"/>
                </a:lnTo>
                <a:lnTo>
                  <a:pt x="0" y="68"/>
                </a:lnTo>
                <a:lnTo>
                  <a:pt x="7" y="79"/>
                </a:lnTo>
                <a:lnTo>
                  <a:pt x="4" y="89"/>
                </a:lnTo>
                <a:lnTo>
                  <a:pt x="4" y="89"/>
                </a:lnTo>
                <a:close/>
                <a:moveTo>
                  <a:pt x="32" y="64"/>
                </a:moveTo>
                <a:lnTo>
                  <a:pt x="43" y="64"/>
                </a:lnTo>
                <a:lnTo>
                  <a:pt x="47" y="57"/>
                </a:lnTo>
                <a:lnTo>
                  <a:pt x="43" y="54"/>
                </a:lnTo>
                <a:lnTo>
                  <a:pt x="36" y="54"/>
                </a:lnTo>
                <a:lnTo>
                  <a:pt x="39" y="50"/>
                </a:lnTo>
                <a:lnTo>
                  <a:pt x="36" y="47"/>
                </a:lnTo>
                <a:lnTo>
                  <a:pt x="32" y="47"/>
                </a:lnTo>
                <a:lnTo>
                  <a:pt x="29" y="39"/>
                </a:lnTo>
                <a:lnTo>
                  <a:pt x="18" y="39"/>
                </a:lnTo>
                <a:lnTo>
                  <a:pt x="25" y="36"/>
                </a:lnTo>
                <a:lnTo>
                  <a:pt x="25" y="29"/>
                </a:lnTo>
                <a:lnTo>
                  <a:pt x="32" y="36"/>
                </a:lnTo>
                <a:lnTo>
                  <a:pt x="43" y="50"/>
                </a:lnTo>
                <a:lnTo>
                  <a:pt x="47" y="36"/>
                </a:lnTo>
                <a:lnTo>
                  <a:pt x="47" y="57"/>
                </a:lnTo>
                <a:lnTo>
                  <a:pt x="43" y="71"/>
                </a:lnTo>
                <a:lnTo>
                  <a:pt x="32" y="64"/>
                </a:lnTo>
                <a:close/>
              </a:path>
            </a:pathLst>
          </a:custGeom>
          <a:solidFill>
            <a:srgbClr val="671966"/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00" name="Freeform 126"/>
          <p:cNvSpPr>
            <a:spLocks/>
          </p:cNvSpPr>
          <p:nvPr/>
        </p:nvSpPr>
        <p:spPr bwMode="auto">
          <a:xfrm>
            <a:off x="1229885" y="3209143"/>
            <a:ext cx="140069" cy="263610"/>
          </a:xfrm>
          <a:custGeom>
            <a:avLst/>
            <a:gdLst>
              <a:gd name="T0" fmla="*/ 25 w 35"/>
              <a:gd name="T1" fmla="*/ 75 h 75"/>
              <a:gd name="T2" fmla="*/ 28 w 35"/>
              <a:gd name="T3" fmla="*/ 71 h 75"/>
              <a:gd name="T4" fmla="*/ 35 w 35"/>
              <a:gd name="T5" fmla="*/ 71 h 75"/>
              <a:gd name="T6" fmla="*/ 32 w 35"/>
              <a:gd name="T7" fmla="*/ 64 h 75"/>
              <a:gd name="T8" fmla="*/ 32 w 35"/>
              <a:gd name="T9" fmla="*/ 36 h 75"/>
              <a:gd name="T10" fmla="*/ 25 w 35"/>
              <a:gd name="T11" fmla="*/ 14 h 75"/>
              <a:gd name="T12" fmla="*/ 18 w 35"/>
              <a:gd name="T13" fmla="*/ 11 h 75"/>
              <a:gd name="T14" fmla="*/ 21 w 35"/>
              <a:gd name="T15" fmla="*/ 4 h 75"/>
              <a:gd name="T16" fmla="*/ 0 w 35"/>
              <a:gd name="T17" fmla="*/ 0 h 75"/>
              <a:gd name="T18" fmla="*/ 18 w 35"/>
              <a:gd name="T19" fmla="*/ 18 h 75"/>
              <a:gd name="T20" fmla="*/ 14 w 35"/>
              <a:gd name="T21" fmla="*/ 61 h 75"/>
              <a:gd name="T22" fmla="*/ 25 w 35"/>
              <a:gd name="T23" fmla="*/ 7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5" h="75">
                <a:moveTo>
                  <a:pt x="25" y="75"/>
                </a:moveTo>
                <a:lnTo>
                  <a:pt x="28" y="71"/>
                </a:lnTo>
                <a:lnTo>
                  <a:pt x="35" y="71"/>
                </a:lnTo>
                <a:lnTo>
                  <a:pt x="32" y="64"/>
                </a:lnTo>
                <a:lnTo>
                  <a:pt x="32" y="36"/>
                </a:lnTo>
                <a:lnTo>
                  <a:pt x="25" y="14"/>
                </a:lnTo>
                <a:lnTo>
                  <a:pt x="18" y="11"/>
                </a:lnTo>
                <a:lnTo>
                  <a:pt x="21" y="4"/>
                </a:lnTo>
                <a:lnTo>
                  <a:pt x="0" y="0"/>
                </a:lnTo>
                <a:lnTo>
                  <a:pt x="18" y="18"/>
                </a:lnTo>
                <a:lnTo>
                  <a:pt x="14" y="61"/>
                </a:lnTo>
                <a:lnTo>
                  <a:pt x="25" y="75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01" name="Freeform 127"/>
          <p:cNvSpPr>
            <a:spLocks/>
          </p:cNvSpPr>
          <p:nvPr/>
        </p:nvSpPr>
        <p:spPr bwMode="auto">
          <a:xfrm>
            <a:off x="1301916" y="3145879"/>
            <a:ext cx="168082" cy="312817"/>
          </a:xfrm>
          <a:custGeom>
            <a:avLst/>
            <a:gdLst>
              <a:gd name="T0" fmla="*/ 17 w 42"/>
              <a:gd name="T1" fmla="*/ 89 h 89"/>
              <a:gd name="T2" fmla="*/ 25 w 42"/>
              <a:gd name="T3" fmla="*/ 89 h 89"/>
              <a:gd name="T4" fmla="*/ 28 w 42"/>
              <a:gd name="T5" fmla="*/ 50 h 89"/>
              <a:gd name="T6" fmla="*/ 42 w 42"/>
              <a:gd name="T7" fmla="*/ 25 h 89"/>
              <a:gd name="T8" fmla="*/ 35 w 42"/>
              <a:gd name="T9" fmla="*/ 8 h 89"/>
              <a:gd name="T10" fmla="*/ 35 w 42"/>
              <a:gd name="T11" fmla="*/ 4 h 89"/>
              <a:gd name="T12" fmla="*/ 25 w 42"/>
              <a:gd name="T13" fmla="*/ 0 h 89"/>
              <a:gd name="T14" fmla="*/ 21 w 42"/>
              <a:gd name="T15" fmla="*/ 15 h 89"/>
              <a:gd name="T16" fmla="*/ 7 w 42"/>
              <a:gd name="T17" fmla="*/ 15 h 89"/>
              <a:gd name="T18" fmla="*/ 0 w 42"/>
              <a:gd name="T19" fmla="*/ 29 h 89"/>
              <a:gd name="T20" fmla="*/ 7 w 42"/>
              <a:gd name="T21" fmla="*/ 32 h 89"/>
              <a:gd name="T22" fmla="*/ 14 w 42"/>
              <a:gd name="T23" fmla="*/ 54 h 89"/>
              <a:gd name="T24" fmla="*/ 14 w 42"/>
              <a:gd name="T25" fmla="*/ 82 h 89"/>
              <a:gd name="T26" fmla="*/ 17 w 42"/>
              <a:gd name="T27" fmla="*/ 8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" h="89">
                <a:moveTo>
                  <a:pt x="17" y="89"/>
                </a:moveTo>
                <a:lnTo>
                  <a:pt x="25" y="89"/>
                </a:lnTo>
                <a:lnTo>
                  <a:pt x="28" y="50"/>
                </a:lnTo>
                <a:lnTo>
                  <a:pt x="42" y="25"/>
                </a:lnTo>
                <a:lnTo>
                  <a:pt x="35" y="8"/>
                </a:lnTo>
                <a:lnTo>
                  <a:pt x="35" y="4"/>
                </a:lnTo>
                <a:lnTo>
                  <a:pt x="25" y="0"/>
                </a:lnTo>
                <a:lnTo>
                  <a:pt x="21" y="15"/>
                </a:lnTo>
                <a:lnTo>
                  <a:pt x="7" y="15"/>
                </a:lnTo>
                <a:lnTo>
                  <a:pt x="0" y="29"/>
                </a:lnTo>
                <a:lnTo>
                  <a:pt x="7" y="32"/>
                </a:lnTo>
                <a:lnTo>
                  <a:pt x="14" y="54"/>
                </a:lnTo>
                <a:lnTo>
                  <a:pt x="14" y="82"/>
                </a:lnTo>
                <a:lnTo>
                  <a:pt x="17" y="89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02" name="Freeform 128"/>
          <p:cNvSpPr>
            <a:spLocks/>
          </p:cNvSpPr>
          <p:nvPr/>
        </p:nvSpPr>
        <p:spPr bwMode="auto">
          <a:xfrm>
            <a:off x="1257896" y="2530519"/>
            <a:ext cx="912446" cy="601029"/>
          </a:xfrm>
          <a:custGeom>
            <a:avLst/>
            <a:gdLst>
              <a:gd name="T0" fmla="*/ 46 w 228"/>
              <a:gd name="T1" fmla="*/ 171 h 171"/>
              <a:gd name="T2" fmla="*/ 64 w 228"/>
              <a:gd name="T3" fmla="*/ 150 h 171"/>
              <a:gd name="T4" fmla="*/ 89 w 228"/>
              <a:gd name="T5" fmla="*/ 150 h 171"/>
              <a:gd name="T6" fmla="*/ 100 w 228"/>
              <a:gd name="T7" fmla="*/ 160 h 171"/>
              <a:gd name="T8" fmla="*/ 110 w 228"/>
              <a:gd name="T9" fmla="*/ 153 h 171"/>
              <a:gd name="T10" fmla="*/ 132 w 228"/>
              <a:gd name="T11" fmla="*/ 160 h 171"/>
              <a:gd name="T12" fmla="*/ 146 w 228"/>
              <a:gd name="T13" fmla="*/ 153 h 171"/>
              <a:gd name="T14" fmla="*/ 188 w 228"/>
              <a:gd name="T15" fmla="*/ 153 h 171"/>
              <a:gd name="T16" fmla="*/ 185 w 228"/>
              <a:gd name="T17" fmla="*/ 142 h 171"/>
              <a:gd name="T18" fmla="*/ 185 w 228"/>
              <a:gd name="T19" fmla="*/ 139 h 171"/>
              <a:gd name="T20" fmla="*/ 188 w 228"/>
              <a:gd name="T21" fmla="*/ 139 h 171"/>
              <a:gd name="T22" fmla="*/ 196 w 228"/>
              <a:gd name="T23" fmla="*/ 125 h 171"/>
              <a:gd name="T24" fmla="*/ 217 w 228"/>
              <a:gd name="T25" fmla="*/ 100 h 171"/>
              <a:gd name="T26" fmla="*/ 220 w 228"/>
              <a:gd name="T27" fmla="*/ 53 h 171"/>
              <a:gd name="T28" fmla="*/ 228 w 228"/>
              <a:gd name="T29" fmla="*/ 46 h 171"/>
              <a:gd name="T30" fmla="*/ 213 w 228"/>
              <a:gd name="T31" fmla="*/ 39 h 171"/>
              <a:gd name="T32" fmla="*/ 213 w 228"/>
              <a:gd name="T33" fmla="*/ 11 h 171"/>
              <a:gd name="T34" fmla="*/ 196 w 228"/>
              <a:gd name="T35" fmla="*/ 0 h 171"/>
              <a:gd name="T36" fmla="*/ 167 w 228"/>
              <a:gd name="T37" fmla="*/ 0 h 171"/>
              <a:gd name="T38" fmla="*/ 167 w 228"/>
              <a:gd name="T39" fmla="*/ 0 h 171"/>
              <a:gd name="T40" fmla="*/ 82 w 228"/>
              <a:gd name="T41" fmla="*/ 61 h 171"/>
              <a:gd name="T42" fmla="*/ 57 w 228"/>
              <a:gd name="T43" fmla="*/ 68 h 171"/>
              <a:gd name="T44" fmla="*/ 60 w 228"/>
              <a:gd name="T45" fmla="*/ 114 h 171"/>
              <a:gd name="T46" fmla="*/ 50 w 228"/>
              <a:gd name="T47" fmla="*/ 125 h 171"/>
              <a:gd name="T48" fmla="*/ 0 w 228"/>
              <a:gd name="T49" fmla="*/ 132 h 171"/>
              <a:gd name="T50" fmla="*/ 21 w 228"/>
              <a:gd name="T51" fmla="*/ 164 h 171"/>
              <a:gd name="T52" fmla="*/ 28 w 228"/>
              <a:gd name="T53" fmla="*/ 160 h 171"/>
              <a:gd name="T54" fmla="*/ 46 w 228"/>
              <a:gd name="T55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8" h="171">
                <a:moveTo>
                  <a:pt x="46" y="171"/>
                </a:moveTo>
                <a:lnTo>
                  <a:pt x="64" y="150"/>
                </a:lnTo>
                <a:lnTo>
                  <a:pt x="89" y="150"/>
                </a:lnTo>
                <a:lnTo>
                  <a:pt x="100" y="160"/>
                </a:lnTo>
                <a:lnTo>
                  <a:pt x="110" y="153"/>
                </a:lnTo>
                <a:lnTo>
                  <a:pt x="132" y="160"/>
                </a:lnTo>
                <a:lnTo>
                  <a:pt x="146" y="153"/>
                </a:lnTo>
                <a:lnTo>
                  <a:pt x="188" y="153"/>
                </a:lnTo>
                <a:lnTo>
                  <a:pt x="185" y="142"/>
                </a:lnTo>
                <a:lnTo>
                  <a:pt x="185" y="139"/>
                </a:lnTo>
                <a:lnTo>
                  <a:pt x="188" y="139"/>
                </a:lnTo>
                <a:lnTo>
                  <a:pt x="196" y="125"/>
                </a:lnTo>
                <a:lnTo>
                  <a:pt x="217" y="100"/>
                </a:lnTo>
                <a:lnTo>
                  <a:pt x="220" y="53"/>
                </a:lnTo>
                <a:lnTo>
                  <a:pt x="228" y="46"/>
                </a:lnTo>
                <a:lnTo>
                  <a:pt x="213" y="39"/>
                </a:lnTo>
                <a:lnTo>
                  <a:pt x="213" y="11"/>
                </a:lnTo>
                <a:lnTo>
                  <a:pt x="196" y="0"/>
                </a:lnTo>
                <a:lnTo>
                  <a:pt x="167" y="0"/>
                </a:lnTo>
                <a:lnTo>
                  <a:pt x="167" y="0"/>
                </a:lnTo>
                <a:lnTo>
                  <a:pt x="82" y="61"/>
                </a:lnTo>
                <a:lnTo>
                  <a:pt x="57" y="68"/>
                </a:lnTo>
                <a:lnTo>
                  <a:pt x="60" y="114"/>
                </a:lnTo>
                <a:lnTo>
                  <a:pt x="50" y="125"/>
                </a:lnTo>
                <a:lnTo>
                  <a:pt x="0" y="132"/>
                </a:lnTo>
                <a:lnTo>
                  <a:pt x="21" y="164"/>
                </a:lnTo>
                <a:lnTo>
                  <a:pt x="28" y="160"/>
                </a:lnTo>
                <a:lnTo>
                  <a:pt x="46" y="171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03" name="Freeform 129"/>
          <p:cNvSpPr>
            <a:spLocks/>
          </p:cNvSpPr>
          <p:nvPr/>
        </p:nvSpPr>
        <p:spPr bwMode="auto">
          <a:xfrm>
            <a:off x="1401963" y="3086131"/>
            <a:ext cx="668328" cy="474497"/>
          </a:xfrm>
          <a:custGeom>
            <a:avLst/>
            <a:gdLst>
              <a:gd name="T0" fmla="*/ 0 w 167"/>
              <a:gd name="T1" fmla="*/ 106 h 135"/>
              <a:gd name="T2" fmla="*/ 24 w 167"/>
              <a:gd name="T3" fmla="*/ 103 h 135"/>
              <a:gd name="T4" fmla="*/ 39 w 167"/>
              <a:gd name="T5" fmla="*/ 117 h 135"/>
              <a:gd name="T6" fmla="*/ 39 w 167"/>
              <a:gd name="T7" fmla="*/ 124 h 135"/>
              <a:gd name="T8" fmla="*/ 46 w 167"/>
              <a:gd name="T9" fmla="*/ 135 h 135"/>
              <a:gd name="T10" fmla="*/ 49 w 167"/>
              <a:gd name="T11" fmla="*/ 131 h 135"/>
              <a:gd name="T12" fmla="*/ 53 w 167"/>
              <a:gd name="T13" fmla="*/ 135 h 135"/>
              <a:gd name="T14" fmla="*/ 56 w 167"/>
              <a:gd name="T15" fmla="*/ 131 h 135"/>
              <a:gd name="T16" fmla="*/ 60 w 167"/>
              <a:gd name="T17" fmla="*/ 135 h 135"/>
              <a:gd name="T18" fmla="*/ 64 w 167"/>
              <a:gd name="T19" fmla="*/ 128 h 135"/>
              <a:gd name="T20" fmla="*/ 67 w 167"/>
              <a:gd name="T21" fmla="*/ 131 h 135"/>
              <a:gd name="T22" fmla="*/ 78 w 167"/>
              <a:gd name="T23" fmla="*/ 131 h 135"/>
              <a:gd name="T24" fmla="*/ 81 w 167"/>
              <a:gd name="T25" fmla="*/ 124 h 135"/>
              <a:gd name="T26" fmla="*/ 81 w 167"/>
              <a:gd name="T27" fmla="*/ 124 h 135"/>
              <a:gd name="T28" fmla="*/ 92 w 167"/>
              <a:gd name="T29" fmla="*/ 106 h 135"/>
              <a:gd name="T30" fmla="*/ 113 w 167"/>
              <a:gd name="T31" fmla="*/ 96 h 135"/>
              <a:gd name="T32" fmla="*/ 120 w 167"/>
              <a:gd name="T33" fmla="*/ 103 h 135"/>
              <a:gd name="T34" fmla="*/ 138 w 167"/>
              <a:gd name="T35" fmla="*/ 74 h 135"/>
              <a:gd name="T36" fmla="*/ 142 w 167"/>
              <a:gd name="T37" fmla="*/ 67 h 135"/>
              <a:gd name="T38" fmla="*/ 152 w 167"/>
              <a:gd name="T39" fmla="*/ 35 h 135"/>
              <a:gd name="T40" fmla="*/ 167 w 167"/>
              <a:gd name="T41" fmla="*/ 25 h 135"/>
              <a:gd name="T42" fmla="*/ 163 w 167"/>
              <a:gd name="T43" fmla="*/ 14 h 135"/>
              <a:gd name="T44" fmla="*/ 163 w 167"/>
              <a:gd name="T45" fmla="*/ 17 h 135"/>
              <a:gd name="T46" fmla="*/ 160 w 167"/>
              <a:gd name="T47" fmla="*/ 7 h 135"/>
              <a:gd name="T48" fmla="*/ 152 w 167"/>
              <a:gd name="T49" fmla="*/ 7 h 135"/>
              <a:gd name="T50" fmla="*/ 152 w 167"/>
              <a:gd name="T51" fmla="*/ 3 h 135"/>
              <a:gd name="T52" fmla="*/ 110 w 167"/>
              <a:gd name="T53" fmla="*/ 3 h 135"/>
              <a:gd name="T54" fmla="*/ 96 w 167"/>
              <a:gd name="T55" fmla="*/ 10 h 135"/>
              <a:gd name="T56" fmla="*/ 74 w 167"/>
              <a:gd name="T57" fmla="*/ 3 h 135"/>
              <a:gd name="T58" fmla="*/ 64 w 167"/>
              <a:gd name="T59" fmla="*/ 10 h 135"/>
              <a:gd name="T60" fmla="*/ 53 w 167"/>
              <a:gd name="T61" fmla="*/ 0 h 135"/>
              <a:gd name="T62" fmla="*/ 28 w 167"/>
              <a:gd name="T63" fmla="*/ 0 h 135"/>
              <a:gd name="T64" fmla="*/ 10 w 167"/>
              <a:gd name="T65" fmla="*/ 25 h 135"/>
              <a:gd name="T66" fmla="*/ 17 w 167"/>
              <a:gd name="T67" fmla="*/ 42 h 135"/>
              <a:gd name="T68" fmla="*/ 3 w 167"/>
              <a:gd name="T69" fmla="*/ 67 h 135"/>
              <a:gd name="T70" fmla="*/ 0 w 167"/>
              <a:gd name="T71" fmla="*/ 106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7" h="135">
                <a:moveTo>
                  <a:pt x="0" y="106"/>
                </a:moveTo>
                <a:lnTo>
                  <a:pt x="24" y="103"/>
                </a:lnTo>
                <a:lnTo>
                  <a:pt x="39" y="117"/>
                </a:lnTo>
                <a:lnTo>
                  <a:pt x="39" y="124"/>
                </a:lnTo>
                <a:lnTo>
                  <a:pt x="46" y="135"/>
                </a:lnTo>
                <a:lnTo>
                  <a:pt x="49" y="131"/>
                </a:lnTo>
                <a:lnTo>
                  <a:pt x="53" y="135"/>
                </a:lnTo>
                <a:lnTo>
                  <a:pt x="56" y="131"/>
                </a:lnTo>
                <a:lnTo>
                  <a:pt x="60" y="135"/>
                </a:lnTo>
                <a:lnTo>
                  <a:pt x="64" y="128"/>
                </a:lnTo>
                <a:lnTo>
                  <a:pt x="67" y="131"/>
                </a:lnTo>
                <a:lnTo>
                  <a:pt x="78" y="131"/>
                </a:lnTo>
                <a:lnTo>
                  <a:pt x="81" y="124"/>
                </a:lnTo>
                <a:lnTo>
                  <a:pt x="81" y="124"/>
                </a:lnTo>
                <a:lnTo>
                  <a:pt x="92" y="106"/>
                </a:lnTo>
                <a:lnTo>
                  <a:pt x="113" y="96"/>
                </a:lnTo>
                <a:lnTo>
                  <a:pt x="120" y="103"/>
                </a:lnTo>
                <a:lnTo>
                  <a:pt x="138" y="74"/>
                </a:lnTo>
                <a:lnTo>
                  <a:pt x="142" y="67"/>
                </a:lnTo>
                <a:lnTo>
                  <a:pt x="152" y="35"/>
                </a:lnTo>
                <a:lnTo>
                  <a:pt x="167" y="25"/>
                </a:lnTo>
                <a:lnTo>
                  <a:pt x="163" y="14"/>
                </a:lnTo>
                <a:lnTo>
                  <a:pt x="163" y="17"/>
                </a:lnTo>
                <a:lnTo>
                  <a:pt x="160" y="7"/>
                </a:lnTo>
                <a:lnTo>
                  <a:pt x="152" y="7"/>
                </a:lnTo>
                <a:lnTo>
                  <a:pt x="152" y="3"/>
                </a:lnTo>
                <a:lnTo>
                  <a:pt x="110" y="3"/>
                </a:lnTo>
                <a:lnTo>
                  <a:pt x="96" y="10"/>
                </a:lnTo>
                <a:lnTo>
                  <a:pt x="74" y="3"/>
                </a:lnTo>
                <a:lnTo>
                  <a:pt x="64" y="10"/>
                </a:lnTo>
                <a:lnTo>
                  <a:pt x="53" y="0"/>
                </a:lnTo>
                <a:lnTo>
                  <a:pt x="28" y="0"/>
                </a:lnTo>
                <a:lnTo>
                  <a:pt x="10" y="25"/>
                </a:lnTo>
                <a:lnTo>
                  <a:pt x="17" y="42"/>
                </a:lnTo>
                <a:lnTo>
                  <a:pt x="3" y="67"/>
                </a:lnTo>
                <a:lnTo>
                  <a:pt x="0" y="106"/>
                </a:lnTo>
                <a:close/>
              </a:path>
            </a:pathLst>
          </a:custGeom>
          <a:solidFill>
            <a:srgbClr val="671966"/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04" name="Freeform 130"/>
          <p:cNvSpPr>
            <a:spLocks/>
          </p:cNvSpPr>
          <p:nvPr/>
        </p:nvSpPr>
        <p:spPr bwMode="auto">
          <a:xfrm>
            <a:off x="1770143" y="2021153"/>
            <a:ext cx="912446" cy="762709"/>
          </a:xfrm>
          <a:custGeom>
            <a:avLst/>
            <a:gdLst>
              <a:gd name="T0" fmla="*/ 85 w 228"/>
              <a:gd name="T1" fmla="*/ 164 h 217"/>
              <a:gd name="T2" fmla="*/ 85 w 228"/>
              <a:gd name="T3" fmla="*/ 164 h 217"/>
              <a:gd name="T4" fmla="*/ 100 w 228"/>
              <a:gd name="T5" fmla="*/ 157 h 217"/>
              <a:gd name="T6" fmla="*/ 213 w 228"/>
              <a:gd name="T7" fmla="*/ 217 h 217"/>
              <a:gd name="T8" fmla="*/ 213 w 228"/>
              <a:gd name="T9" fmla="*/ 206 h 217"/>
              <a:gd name="T10" fmla="*/ 224 w 228"/>
              <a:gd name="T11" fmla="*/ 206 h 217"/>
              <a:gd name="T12" fmla="*/ 228 w 228"/>
              <a:gd name="T13" fmla="*/ 178 h 217"/>
              <a:gd name="T14" fmla="*/ 228 w 228"/>
              <a:gd name="T15" fmla="*/ 178 h 217"/>
              <a:gd name="T16" fmla="*/ 228 w 228"/>
              <a:gd name="T17" fmla="*/ 68 h 217"/>
              <a:gd name="T18" fmla="*/ 217 w 228"/>
              <a:gd name="T19" fmla="*/ 50 h 217"/>
              <a:gd name="T20" fmla="*/ 224 w 228"/>
              <a:gd name="T21" fmla="*/ 46 h 217"/>
              <a:gd name="T22" fmla="*/ 220 w 228"/>
              <a:gd name="T23" fmla="*/ 32 h 217"/>
              <a:gd name="T24" fmla="*/ 224 w 228"/>
              <a:gd name="T25" fmla="*/ 25 h 217"/>
              <a:gd name="T26" fmla="*/ 224 w 228"/>
              <a:gd name="T27" fmla="*/ 21 h 217"/>
              <a:gd name="T28" fmla="*/ 199 w 228"/>
              <a:gd name="T29" fmla="*/ 18 h 217"/>
              <a:gd name="T30" fmla="*/ 196 w 228"/>
              <a:gd name="T31" fmla="*/ 11 h 217"/>
              <a:gd name="T32" fmla="*/ 174 w 228"/>
              <a:gd name="T33" fmla="*/ 4 h 217"/>
              <a:gd name="T34" fmla="*/ 149 w 228"/>
              <a:gd name="T35" fmla="*/ 21 h 217"/>
              <a:gd name="T36" fmla="*/ 156 w 228"/>
              <a:gd name="T37" fmla="*/ 32 h 217"/>
              <a:gd name="T38" fmla="*/ 142 w 228"/>
              <a:gd name="T39" fmla="*/ 50 h 217"/>
              <a:gd name="T40" fmla="*/ 128 w 228"/>
              <a:gd name="T41" fmla="*/ 39 h 217"/>
              <a:gd name="T42" fmla="*/ 96 w 228"/>
              <a:gd name="T43" fmla="*/ 32 h 217"/>
              <a:gd name="T44" fmla="*/ 85 w 228"/>
              <a:gd name="T45" fmla="*/ 14 h 217"/>
              <a:gd name="T46" fmla="*/ 57 w 228"/>
              <a:gd name="T47" fmla="*/ 4 h 217"/>
              <a:gd name="T48" fmla="*/ 46 w 228"/>
              <a:gd name="T49" fmla="*/ 4 h 217"/>
              <a:gd name="T50" fmla="*/ 36 w 228"/>
              <a:gd name="T51" fmla="*/ 0 h 217"/>
              <a:gd name="T52" fmla="*/ 32 w 228"/>
              <a:gd name="T53" fmla="*/ 11 h 217"/>
              <a:gd name="T54" fmla="*/ 18 w 228"/>
              <a:gd name="T55" fmla="*/ 25 h 217"/>
              <a:gd name="T56" fmla="*/ 14 w 228"/>
              <a:gd name="T57" fmla="*/ 39 h 217"/>
              <a:gd name="T58" fmla="*/ 0 w 228"/>
              <a:gd name="T59" fmla="*/ 50 h 217"/>
              <a:gd name="T60" fmla="*/ 11 w 228"/>
              <a:gd name="T61" fmla="*/ 68 h 217"/>
              <a:gd name="T62" fmla="*/ 11 w 228"/>
              <a:gd name="T63" fmla="*/ 132 h 217"/>
              <a:gd name="T64" fmla="*/ 39 w 228"/>
              <a:gd name="T65" fmla="*/ 153 h 217"/>
              <a:gd name="T66" fmla="*/ 68 w 228"/>
              <a:gd name="T67" fmla="*/ 153 h 217"/>
              <a:gd name="T68" fmla="*/ 85 w 228"/>
              <a:gd name="T69" fmla="*/ 164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8" h="217">
                <a:moveTo>
                  <a:pt x="85" y="164"/>
                </a:moveTo>
                <a:lnTo>
                  <a:pt x="85" y="164"/>
                </a:lnTo>
                <a:lnTo>
                  <a:pt x="100" y="157"/>
                </a:lnTo>
                <a:lnTo>
                  <a:pt x="213" y="217"/>
                </a:lnTo>
                <a:lnTo>
                  <a:pt x="213" y="206"/>
                </a:lnTo>
                <a:lnTo>
                  <a:pt x="224" y="206"/>
                </a:lnTo>
                <a:lnTo>
                  <a:pt x="228" y="178"/>
                </a:lnTo>
                <a:lnTo>
                  <a:pt x="228" y="178"/>
                </a:lnTo>
                <a:lnTo>
                  <a:pt x="228" y="68"/>
                </a:lnTo>
                <a:lnTo>
                  <a:pt x="217" y="50"/>
                </a:lnTo>
                <a:lnTo>
                  <a:pt x="224" y="46"/>
                </a:lnTo>
                <a:lnTo>
                  <a:pt x="220" y="32"/>
                </a:lnTo>
                <a:lnTo>
                  <a:pt x="224" y="25"/>
                </a:lnTo>
                <a:lnTo>
                  <a:pt x="224" y="21"/>
                </a:lnTo>
                <a:lnTo>
                  <a:pt x="199" y="18"/>
                </a:lnTo>
                <a:lnTo>
                  <a:pt x="196" y="11"/>
                </a:lnTo>
                <a:lnTo>
                  <a:pt x="174" y="4"/>
                </a:lnTo>
                <a:lnTo>
                  <a:pt x="149" y="21"/>
                </a:lnTo>
                <a:lnTo>
                  <a:pt x="156" y="32"/>
                </a:lnTo>
                <a:lnTo>
                  <a:pt x="142" y="50"/>
                </a:lnTo>
                <a:lnTo>
                  <a:pt x="128" y="39"/>
                </a:lnTo>
                <a:lnTo>
                  <a:pt x="96" y="32"/>
                </a:lnTo>
                <a:lnTo>
                  <a:pt x="85" y="14"/>
                </a:lnTo>
                <a:lnTo>
                  <a:pt x="57" y="4"/>
                </a:lnTo>
                <a:lnTo>
                  <a:pt x="46" y="4"/>
                </a:lnTo>
                <a:lnTo>
                  <a:pt x="36" y="0"/>
                </a:lnTo>
                <a:lnTo>
                  <a:pt x="32" y="11"/>
                </a:lnTo>
                <a:lnTo>
                  <a:pt x="18" y="25"/>
                </a:lnTo>
                <a:lnTo>
                  <a:pt x="14" y="39"/>
                </a:lnTo>
                <a:lnTo>
                  <a:pt x="0" y="50"/>
                </a:lnTo>
                <a:lnTo>
                  <a:pt x="11" y="68"/>
                </a:lnTo>
                <a:lnTo>
                  <a:pt x="11" y="132"/>
                </a:lnTo>
                <a:lnTo>
                  <a:pt x="39" y="153"/>
                </a:lnTo>
                <a:lnTo>
                  <a:pt x="68" y="153"/>
                </a:lnTo>
                <a:lnTo>
                  <a:pt x="85" y="164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05" name="Freeform 131"/>
          <p:cNvSpPr>
            <a:spLocks/>
          </p:cNvSpPr>
          <p:nvPr/>
        </p:nvSpPr>
        <p:spPr bwMode="auto">
          <a:xfrm>
            <a:off x="2010262" y="2572972"/>
            <a:ext cx="612301" cy="825975"/>
          </a:xfrm>
          <a:custGeom>
            <a:avLst/>
            <a:gdLst>
              <a:gd name="T0" fmla="*/ 0 w 153"/>
              <a:gd name="T1" fmla="*/ 135 h 235"/>
              <a:gd name="T2" fmla="*/ 8 w 153"/>
              <a:gd name="T3" fmla="*/ 138 h 235"/>
              <a:gd name="T4" fmla="*/ 11 w 153"/>
              <a:gd name="T5" fmla="*/ 146 h 235"/>
              <a:gd name="T6" fmla="*/ 25 w 153"/>
              <a:gd name="T7" fmla="*/ 149 h 235"/>
              <a:gd name="T8" fmla="*/ 25 w 153"/>
              <a:gd name="T9" fmla="*/ 156 h 235"/>
              <a:gd name="T10" fmla="*/ 18 w 153"/>
              <a:gd name="T11" fmla="*/ 156 h 235"/>
              <a:gd name="T12" fmla="*/ 22 w 153"/>
              <a:gd name="T13" fmla="*/ 163 h 235"/>
              <a:gd name="T14" fmla="*/ 22 w 153"/>
              <a:gd name="T15" fmla="*/ 185 h 235"/>
              <a:gd name="T16" fmla="*/ 29 w 153"/>
              <a:gd name="T17" fmla="*/ 199 h 235"/>
              <a:gd name="T18" fmla="*/ 11 w 153"/>
              <a:gd name="T19" fmla="*/ 199 h 235"/>
              <a:gd name="T20" fmla="*/ 11 w 153"/>
              <a:gd name="T21" fmla="*/ 206 h 235"/>
              <a:gd name="T22" fmla="*/ 25 w 153"/>
              <a:gd name="T23" fmla="*/ 213 h 235"/>
              <a:gd name="T24" fmla="*/ 25 w 153"/>
              <a:gd name="T25" fmla="*/ 235 h 235"/>
              <a:gd name="T26" fmla="*/ 43 w 153"/>
              <a:gd name="T27" fmla="*/ 231 h 235"/>
              <a:gd name="T28" fmla="*/ 50 w 153"/>
              <a:gd name="T29" fmla="*/ 235 h 235"/>
              <a:gd name="T30" fmla="*/ 79 w 153"/>
              <a:gd name="T31" fmla="*/ 224 h 235"/>
              <a:gd name="T32" fmla="*/ 82 w 153"/>
              <a:gd name="T33" fmla="*/ 210 h 235"/>
              <a:gd name="T34" fmla="*/ 100 w 153"/>
              <a:gd name="T35" fmla="*/ 210 h 235"/>
              <a:gd name="T36" fmla="*/ 118 w 153"/>
              <a:gd name="T37" fmla="*/ 185 h 235"/>
              <a:gd name="T38" fmla="*/ 132 w 153"/>
              <a:gd name="T39" fmla="*/ 181 h 235"/>
              <a:gd name="T40" fmla="*/ 132 w 153"/>
              <a:gd name="T41" fmla="*/ 174 h 235"/>
              <a:gd name="T42" fmla="*/ 121 w 153"/>
              <a:gd name="T43" fmla="*/ 156 h 235"/>
              <a:gd name="T44" fmla="*/ 136 w 153"/>
              <a:gd name="T45" fmla="*/ 114 h 235"/>
              <a:gd name="T46" fmla="*/ 153 w 153"/>
              <a:gd name="T47" fmla="*/ 114 h 235"/>
              <a:gd name="T48" fmla="*/ 153 w 153"/>
              <a:gd name="T49" fmla="*/ 60 h 235"/>
              <a:gd name="T50" fmla="*/ 40 w 153"/>
              <a:gd name="T51" fmla="*/ 0 h 235"/>
              <a:gd name="T52" fmla="*/ 25 w 153"/>
              <a:gd name="T53" fmla="*/ 7 h 235"/>
              <a:gd name="T54" fmla="*/ 25 w 153"/>
              <a:gd name="T55" fmla="*/ 35 h 235"/>
              <a:gd name="T56" fmla="*/ 40 w 153"/>
              <a:gd name="T57" fmla="*/ 42 h 235"/>
              <a:gd name="T58" fmla="*/ 32 w 153"/>
              <a:gd name="T59" fmla="*/ 49 h 235"/>
              <a:gd name="T60" fmla="*/ 29 w 153"/>
              <a:gd name="T61" fmla="*/ 96 h 235"/>
              <a:gd name="T62" fmla="*/ 8 w 153"/>
              <a:gd name="T63" fmla="*/ 121 h 235"/>
              <a:gd name="T64" fmla="*/ 0 w 153"/>
              <a:gd name="T65" fmla="*/ 135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" h="235">
                <a:moveTo>
                  <a:pt x="0" y="135"/>
                </a:moveTo>
                <a:lnTo>
                  <a:pt x="8" y="138"/>
                </a:lnTo>
                <a:lnTo>
                  <a:pt x="11" y="146"/>
                </a:lnTo>
                <a:lnTo>
                  <a:pt x="25" y="149"/>
                </a:lnTo>
                <a:lnTo>
                  <a:pt x="25" y="156"/>
                </a:lnTo>
                <a:lnTo>
                  <a:pt x="18" y="156"/>
                </a:lnTo>
                <a:lnTo>
                  <a:pt x="22" y="163"/>
                </a:lnTo>
                <a:lnTo>
                  <a:pt x="22" y="185"/>
                </a:lnTo>
                <a:lnTo>
                  <a:pt x="29" y="199"/>
                </a:lnTo>
                <a:lnTo>
                  <a:pt x="11" y="199"/>
                </a:lnTo>
                <a:lnTo>
                  <a:pt x="11" y="206"/>
                </a:lnTo>
                <a:lnTo>
                  <a:pt x="25" y="213"/>
                </a:lnTo>
                <a:lnTo>
                  <a:pt x="25" y="235"/>
                </a:lnTo>
                <a:lnTo>
                  <a:pt x="43" y="231"/>
                </a:lnTo>
                <a:lnTo>
                  <a:pt x="50" y="235"/>
                </a:lnTo>
                <a:lnTo>
                  <a:pt x="79" y="224"/>
                </a:lnTo>
                <a:lnTo>
                  <a:pt x="82" y="210"/>
                </a:lnTo>
                <a:lnTo>
                  <a:pt x="100" y="210"/>
                </a:lnTo>
                <a:lnTo>
                  <a:pt x="118" y="185"/>
                </a:lnTo>
                <a:lnTo>
                  <a:pt x="132" y="181"/>
                </a:lnTo>
                <a:lnTo>
                  <a:pt x="132" y="174"/>
                </a:lnTo>
                <a:lnTo>
                  <a:pt x="121" y="156"/>
                </a:lnTo>
                <a:lnTo>
                  <a:pt x="136" y="114"/>
                </a:lnTo>
                <a:lnTo>
                  <a:pt x="153" y="114"/>
                </a:lnTo>
                <a:lnTo>
                  <a:pt x="153" y="60"/>
                </a:lnTo>
                <a:lnTo>
                  <a:pt x="40" y="0"/>
                </a:lnTo>
                <a:lnTo>
                  <a:pt x="25" y="7"/>
                </a:lnTo>
                <a:lnTo>
                  <a:pt x="25" y="35"/>
                </a:lnTo>
                <a:lnTo>
                  <a:pt x="40" y="42"/>
                </a:lnTo>
                <a:lnTo>
                  <a:pt x="32" y="49"/>
                </a:lnTo>
                <a:lnTo>
                  <a:pt x="29" y="96"/>
                </a:lnTo>
                <a:lnTo>
                  <a:pt x="8" y="121"/>
                </a:lnTo>
                <a:lnTo>
                  <a:pt x="0" y="135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06" name="Freeform 132"/>
          <p:cNvSpPr>
            <a:spLocks noEditPoints="1"/>
          </p:cNvSpPr>
          <p:nvPr/>
        </p:nvSpPr>
        <p:spPr bwMode="auto">
          <a:xfrm>
            <a:off x="2638572" y="2109021"/>
            <a:ext cx="724355" cy="586970"/>
          </a:xfrm>
          <a:custGeom>
            <a:avLst/>
            <a:gdLst>
              <a:gd name="T0" fmla="*/ 11 w 181"/>
              <a:gd name="T1" fmla="*/ 153 h 167"/>
              <a:gd name="T2" fmla="*/ 96 w 181"/>
              <a:gd name="T3" fmla="*/ 153 h 167"/>
              <a:gd name="T4" fmla="*/ 99 w 181"/>
              <a:gd name="T5" fmla="*/ 146 h 167"/>
              <a:gd name="T6" fmla="*/ 110 w 181"/>
              <a:gd name="T7" fmla="*/ 139 h 167"/>
              <a:gd name="T8" fmla="*/ 114 w 181"/>
              <a:gd name="T9" fmla="*/ 139 h 167"/>
              <a:gd name="T10" fmla="*/ 117 w 181"/>
              <a:gd name="T11" fmla="*/ 132 h 167"/>
              <a:gd name="T12" fmla="*/ 114 w 181"/>
              <a:gd name="T13" fmla="*/ 132 h 167"/>
              <a:gd name="T14" fmla="*/ 117 w 181"/>
              <a:gd name="T15" fmla="*/ 128 h 167"/>
              <a:gd name="T16" fmla="*/ 121 w 181"/>
              <a:gd name="T17" fmla="*/ 121 h 167"/>
              <a:gd name="T18" fmla="*/ 121 w 181"/>
              <a:gd name="T19" fmla="*/ 135 h 167"/>
              <a:gd name="T20" fmla="*/ 121 w 181"/>
              <a:gd name="T21" fmla="*/ 139 h 167"/>
              <a:gd name="T22" fmla="*/ 117 w 181"/>
              <a:gd name="T23" fmla="*/ 139 h 167"/>
              <a:gd name="T24" fmla="*/ 110 w 181"/>
              <a:gd name="T25" fmla="*/ 142 h 167"/>
              <a:gd name="T26" fmla="*/ 107 w 181"/>
              <a:gd name="T27" fmla="*/ 142 h 167"/>
              <a:gd name="T28" fmla="*/ 99 w 181"/>
              <a:gd name="T29" fmla="*/ 149 h 167"/>
              <a:gd name="T30" fmla="*/ 99 w 181"/>
              <a:gd name="T31" fmla="*/ 153 h 167"/>
              <a:gd name="T32" fmla="*/ 124 w 181"/>
              <a:gd name="T33" fmla="*/ 153 h 167"/>
              <a:gd name="T34" fmla="*/ 135 w 181"/>
              <a:gd name="T35" fmla="*/ 157 h 167"/>
              <a:gd name="T36" fmla="*/ 156 w 181"/>
              <a:gd name="T37" fmla="*/ 139 h 167"/>
              <a:gd name="T38" fmla="*/ 156 w 181"/>
              <a:gd name="T39" fmla="*/ 139 h 167"/>
              <a:gd name="T40" fmla="*/ 156 w 181"/>
              <a:gd name="T41" fmla="*/ 125 h 167"/>
              <a:gd name="T42" fmla="*/ 160 w 181"/>
              <a:gd name="T43" fmla="*/ 125 h 167"/>
              <a:gd name="T44" fmla="*/ 149 w 181"/>
              <a:gd name="T45" fmla="*/ 114 h 167"/>
              <a:gd name="T46" fmla="*/ 135 w 181"/>
              <a:gd name="T47" fmla="*/ 82 h 167"/>
              <a:gd name="T48" fmla="*/ 131 w 181"/>
              <a:gd name="T49" fmla="*/ 75 h 167"/>
              <a:gd name="T50" fmla="*/ 128 w 181"/>
              <a:gd name="T51" fmla="*/ 68 h 167"/>
              <a:gd name="T52" fmla="*/ 128 w 181"/>
              <a:gd name="T53" fmla="*/ 60 h 167"/>
              <a:gd name="T54" fmla="*/ 114 w 181"/>
              <a:gd name="T55" fmla="*/ 46 h 167"/>
              <a:gd name="T56" fmla="*/ 117 w 181"/>
              <a:gd name="T57" fmla="*/ 39 h 167"/>
              <a:gd name="T58" fmla="*/ 110 w 181"/>
              <a:gd name="T59" fmla="*/ 35 h 167"/>
              <a:gd name="T60" fmla="*/ 117 w 181"/>
              <a:gd name="T61" fmla="*/ 25 h 167"/>
              <a:gd name="T62" fmla="*/ 117 w 181"/>
              <a:gd name="T63" fmla="*/ 35 h 167"/>
              <a:gd name="T64" fmla="*/ 124 w 181"/>
              <a:gd name="T65" fmla="*/ 46 h 167"/>
              <a:gd name="T66" fmla="*/ 124 w 181"/>
              <a:gd name="T67" fmla="*/ 50 h 167"/>
              <a:gd name="T68" fmla="*/ 135 w 181"/>
              <a:gd name="T69" fmla="*/ 64 h 167"/>
              <a:gd name="T70" fmla="*/ 139 w 181"/>
              <a:gd name="T71" fmla="*/ 60 h 167"/>
              <a:gd name="T72" fmla="*/ 139 w 181"/>
              <a:gd name="T73" fmla="*/ 57 h 167"/>
              <a:gd name="T74" fmla="*/ 146 w 181"/>
              <a:gd name="T75" fmla="*/ 39 h 167"/>
              <a:gd name="T76" fmla="*/ 135 w 181"/>
              <a:gd name="T77" fmla="*/ 3 h 167"/>
              <a:gd name="T78" fmla="*/ 124 w 181"/>
              <a:gd name="T79" fmla="*/ 11 h 167"/>
              <a:gd name="T80" fmla="*/ 107 w 181"/>
              <a:gd name="T81" fmla="*/ 3 h 167"/>
              <a:gd name="T82" fmla="*/ 78 w 181"/>
              <a:gd name="T83" fmla="*/ 3 h 167"/>
              <a:gd name="T84" fmla="*/ 67 w 181"/>
              <a:gd name="T85" fmla="*/ 14 h 167"/>
              <a:gd name="T86" fmla="*/ 18 w 181"/>
              <a:gd name="T87" fmla="*/ 0 h 167"/>
              <a:gd name="T88" fmla="*/ 11 w 181"/>
              <a:gd name="T89" fmla="*/ 3 h 167"/>
              <a:gd name="T90" fmla="*/ 7 w 181"/>
              <a:gd name="T91" fmla="*/ 0 h 167"/>
              <a:gd name="T92" fmla="*/ 3 w 181"/>
              <a:gd name="T93" fmla="*/ 7 h 167"/>
              <a:gd name="T94" fmla="*/ 7 w 181"/>
              <a:gd name="T95" fmla="*/ 21 h 167"/>
              <a:gd name="T96" fmla="*/ 0 w 181"/>
              <a:gd name="T97" fmla="*/ 25 h 167"/>
              <a:gd name="T98" fmla="*/ 11 w 181"/>
              <a:gd name="T99" fmla="*/ 43 h 167"/>
              <a:gd name="T100" fmla="*/ 11 w 181"/>
              <a:gd name="T101" fmla="*/ 153 h 167"/>
              <a:gd name="T102" fmla="*/ 11 w 181"/>
              <a:gd name="T103" fmla="*/ 153 h 167"/>
              <a:gd name="T104" fmla="*/ 181 w 181"/>
              <a:gd name="T105" fmla="*/ 167 h 167"/>
              <a:gd name="T106" fmla="*/ 181 w 181"/>
              <a:gd name="T107" fmla="*/ 167 h 167"/>
              <a:gd name="T108" fmla="*/ 178 w 181"/>
              <a:gd name="T109" fmla="*/ 164 h 167"/>
              <a:gd name="T110" fmla="*/ 181 w 181"/>
              <a:gd name="T111" fmla="*/ 167 h 167"/>
              <a:gd name="T112" fmla="*/ 181 w 181"/>
              <a:gd name="T113" fmla="*/ 167 h 167"/>
              <a:gd name="T114" fmla="*/ 174 w 181"/>
              <a:gd name="T115" fmla="*/ 157 h 167"/>
              <a:gd name="T116" fmla="*/ 174 w 181"/>
              <a:gd name="T117" fmla="*/ 153 h 167"/>
              <a:gd name="T118" fmla="*/ 171 w 181"/>
              <a:gd name="T119" fmla="*/ 149 h 167"/>
              <a:gd name="T120" fmla="*/ 174 w 181"/>
              <a:gd name="T121" fmla="*/ 157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1" h="167">
                <a:moveTo>
                  <a:pt x="11" y="153"/>
                </a:moveTo>
                <a:lnTo>
                  <a:pt x="96" y="153"/>
                </a:lnTo>
                <a:lnTo>
                  <a:pt x="99" y="146"/>
                </a:lnTo>
                <a:lnTo>
                  <a:pt x="110" y="139"/>
                </a:lnTo>
                <a:lnTo>
                  <a:pt x="114" y="139"/>
                </a:lnTo>
                <a:lnTo>
                  <a:pt x="117" y="132"/>
                </a:lnTo>
                <a:lnTo>
                  <a:pt x="114" y="132"/>
                </a:lnTo>
                <a:lnTo>
                  <a:pt x="117" y="128"/>
                </a:lnTo>
                <a:lnTo>
                  <a:pt x="121" y="121"/>
                </a:lnTo>
                <a:lnTo>
                  <a:pt x="121" y="135"/>
                </a:lnTo>
                <a:lnTo>
                  <a:pt x="121" y="139"/>
                </a:lnTo>
                <a:lnTo>
                  <a:pt x="117" y="139"/>
                </a:lnTo>
                <a:lnTo>
                  <a:pt x="110" y="142"/>
                </a:lnTo>
                <a:lnTo>
                  <a:pt x="107" y="142"/>
                </a:lnTo>
                <a:lnTo>
                  <a:pt x="99" y="149"/>
                </a:lnTo>
                <a:lnTo>
                  <a:pt x="99" y="153"/>
                </a:lnTo>
                <a:lnTo>
                  <a:pt x="124" y="153"/>
                </a:lnTo>
                <a:lnTo>
                  <a:pt x="135" y="157"/>
                </a:lnTo>
                <a:lnTo>
                  <a:pt x="156" y="139"/>
                </a:lnTo>
                <a:lnTo>
                  <a:pt x="156" y="139"/>
                </a:lnTo>
                <a:lnTo>
                  <a:pt x="156" y="125"/>
                </a:lnTo>
                <a:lnTo>
                  <a:pt x="160" y="125"/>
                </a:lnTo>
                <a:lnTo>
                  <a:pt x="149" y="114"/>
                </a:lnTo>
                <a:lnTo>
                  <a:pt x="135" y="82"/>
                </a:lnTo>
                <a:lnTo>
                  <a:pt x="131" y="75"/>
                </a:lnTo>
                <a:lnTo>
                  <a:pt x="128" y="68"/>
                </a:lnTo>
                <a:lnTo>
                  <a:pt x="128" y="60"/>
                </a:lnTo>
                <a:lnTo>
                  <a:pt x="114" y="46"/>
                </a:lnTo>
                <a:lnTo>
                  <a:pt x="117" y="39"/>
                </a:lnTo>
                <a:lnTo>
                  <a:pt x="110" y="35"/>
                </a:lnTo>
                <a:lnTo>
                  <a:pt x="117" y="25"/>
                </a:lnTo>
                <a:lnTo>
                  <a:pt x="117" y="35"/>
                </a:lnTo>
                <a:lnTo>
                  <a:pt x="124" y="46"/>
                </a:lnTo>
                <a:lnTo>
                  <a:pt x="124" y="50"/>
                </a:lnTo>
                <a:lnTo>
                  <a:pt x="135" y="64"/>
                </a:lnTo>
                <a:lnTo>
                  <a:pt x="139" y="60"/>
                </a:lnTo>
                <a:lnTo>
                  <a:pt x="139" y="57"/>
                </a:lnTo>
                <a:lnTo>
                  <a:pt x="146" y="39"/>
                </a:lnTo>
                <a:lnTo>
                  <a:pt x="135" y="3"/>
                </a:lnTo>
                <a:lnTo>
                  <a:pt x="124" y="11"/>
                </a:lnTo>
                <a:lnTo>
                  <a:pt x="107" y="3"/>
                </a:lnTo>
                <a:lnTo>
                  <a:pt x="78" y="3"/>
                </a:lnTo>
                <a:lnTo>
                  <a:pt x="67" y="14"/>
                </a:lnTo>
                <a:lnTo>
                  <a:pt x="18" y="0"/>
                </a:lnTo>
                <a:lnTo>
                  <a:pt x="11" y="3"/>
                </a:lnTo>
                <a:lnTo>
                  <a:pt x="7" y="0"/>
                </a:lnTo>
                <a:lnTo>
                  <a:pt x="3" y="7"/>
                </a:lnTo>
                <a:lnTo>
                  <a:pt x="7" y="21"/>
                </a:lnTo>
                <a:lnTo>
                  <a:pt x="0" y="25"/>
                </a:lnTo>
                <a:lnTo>
                  <a:pt x="11" y="43"/>
                </a:lnTo>
                <a:lnTo>
                  <a:pt x="11" y="153"/>
                </a:lnTo>
                <a:lnTo>
                  <a:pt x="11" y="153"/>
                </a:lnTo>
                <a:close/>
                <a:moveTo>
                  <a:pt x="181" y="167"/>
                </a:moveTo>
                <a:lnTo>
                  <a:pt x="181" y="167"/>
                </a:lnTo>
                <a:lnTo>
                  <a:pt x="178" y="164"/>
                </a:lnTo>
                <a:lnTo>
                  <a:pt x="181" y="167"/>
                </a:lnTo>
                <a:lnTo>
                  <a:pt x="181" y="167"/>
                </a:lnTo>
                <a:close/>
                <a:moveTo>
                  <a:pt x="174" y="157"/>
                </a:moveTo>
                <a:lnTo>
                  <a:pt x="174" y="153"/>
                </a:lnTo>
                <a:lnTo>
                  <a:pt x="171" y="149"/>
                </a:lnTo>
                <a:lnTo>
                  <a:pt x="174" y="157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07" name="Freeform 133"/>
          <p:cNvSpPr>
            <a:spLocks/>
          </p:cNvSpPr>
          <p:nvPr/>
        </p:nvSpPr>
        <p:spPr bwMode="auto">
          <a:xfrm>
            <a:off x="3306894" y="2871724"/>
            <a:ext cx="400196" cy="351478"/>
          </a:xfrm>
          <a:custGeom>
            <a:avLst/>
            <a:gdLst>
              <a:gd name="T0" fmla="*/ 4 w 100"/>
              <a:gd name="T1" fmla="*/ 50 h 100"/>
              <a:gd name="T2" fmla="*/ 53 w 100"/>
              <a:gd name="T3" fmla="*/ 46 h 100"/>
              <a:gd name="T4" fmla="*/ 85 w 100"/>
              <a:gd name="T5" fmla="*/ 82 h 100"/>
              <a:gd name="T6" fmla="*/ 78 w 100"/>
              <a:gd name="T7" fmla="*/ 100 h 100"/>
              <a:gd name="T8" fmla="*/ 93 w 100"/>
              <a:gd name="T9" fmla="*/ 100 h 100"/>
              <a:gd name="T10" fmla="*/ 100 w 100"/>
              <a:gd name="T11" fmla="*/ 93 h 100"/>
              <a:gd name="T12" fmla="*/ 96 w 100"/>
              <a:gd name="T13" fmla="*/ 93 h 100"/>
              <a:gd name="T14" fmla="*/ 89 w 100"/>
              <a:gd name="T15" fmla="*/ 93 h 100"/>
              <a:gd name="T16" fmla="*/ 100 w 100"/>
              <a:gd name="T17" fmla="*/ 82 h 100"/>
              <a:gd name="T18" fmla="*/ 82 w 100"/>
              <a:gd name="T19" fmla="*/ 61 h 100"/>
              <a:gd name="T20" fmla="*/ 68 w 100"/>
              <a:gd name="T21" fmla="*/ 46 h 100"/>
              <a:gd name="T22" fmla="*/ 61 w 100"/>
              <a:gd name="T23" fmla="*/ 43 h 100"/>
              <a:gd name="T24" fmla="*/ 46 w 100"/>
              <a:gd name="T25" fmla="*/ 39 h 100"/>
              <a:gd name="T26" fmla="*/ 36 w 100"/>
              <a:gd name="T27" fmla="*/ 7 h 100"/>
              <a:gd name="T28" fmla="*/ 29 w 100"/>
              <a:gd name="T29" fmla="*/ 0 h 100"/>
              <a:gd name="T30" fmla="*/ 29 w 100"/>
              <a:gd name="T31" fmla="*/ 4 h 100"/>
              <a:gd name="T32" fmla="*/ 11 w 100"/>
              <a:gd name="T33" fmla="*/ 11 h 100"/>
              <a:gd name="T34" fmla="*/ 0 w 100"/>
              <a:gd name="T35" fmla="*/ 46 h 100"/>
              <a:gd name="T36" fmla="*/ 4 w 100"/>
              <a:gd name="T37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0" h="100">
                <a:moveTo>
                  <a:pt x="4" y="50"/>
                </a:moveTo>
                <a:lnTo>
                  <a:pt x="53" y="46"/>
                </a:lnTo>
                <a:lnTo>
                  <a:pt x="85" y="82"/>
                </a:lnTo>
                <a:lnTo>
                  <a:pt x="78" y="100"/>
                </a:lnTo>
                <a:lnTo>
                  <a:pt x="93" y="100"/>
                </a:lnTo>
                <a:lnTo>
                  <a:pt x="100" y="93"/>
                </a:lnTo>
                <a:lnTo>
                  <a:pt x="96" y="93"/>
                </a:lnTo>
                <a:lnTo>
                  <a:pt x="89" y="93"/>
                </a:lnTo>
                <a:lnTo>
                  <a:pt x="100" y="82"/>
                </a:lnTo>
                <a:lnTo>
                  <a:pt x="82" y="61"/>
                </a:lnTo>
                <a:lnTo>
                  <a:pt x="68" y="46"/>
                </a:lnTo>
                <a:lnTo>
                  <a:pt x="61" y="43"/>
                </a:lnTo>
                <a:lnTo>
                  <a:pt x="46" y="39"/>
                </a:lnTo>
                <a:lnTo>
                  <a:pt x="36" y="7"/>
                </a:lnTo>
                <a:lnTo>
                  <a:pt x="29" y="0"/>
                </a:lnTo>
                <a:lnTo>
                  <a:pt x="29" y="4"/>
                </a:lnTo>
                <a:lnTo>
                  <a:pt x="11" y="11"/>
                </a:lnTo>
                <a:lnTo>
                  <a:pt x="0" y="46"/>
                </a:lnTo>
                <a:lnTo>
                  <a:pt x="4" y="50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08" name="Freeform 134"/>
          <p:cNvSpPr>
            <a:spLocks/>
          </p:cNvSpPr>
          <p:nvPr/>
        </p:nvSpPr>
        <p:spPr bwMode="auto">
          <a:xfrm>
            <a:off x="2494499" y="2597572"/>
            <a:ext cx="928452" cy="1001712"/>
          </a:xfrm>
          <a:custGeom>
            <a:avLst/>
            <a:gdLst>
              <a:gd name="T0" fmla="*/ 11 w 232"/>
              <a:gd name="T1" fmla="*/ 174 h 285"/>
              <a:gd name="T2" fmla="*/ 11 w 232"/>
              <a:gd name="T3" fmla="*/ 174 h 285"/>
              <a:gd name="T4" fmla="*/ 22 w 232"/>
              <a:gd name="T5" fmla="*/ 192 h 285"/>
              <a:gd name="T6" fmla="*/ 22 w 232"/>
              <a:gd name="T7" fmla="*/ 206 h 285"/>
              <a:gd name="T8" fmla="*/ 43 w 232"/>
              <a:gd name="T9" fmla="*/ 217 h 285"/>
              <a:gd name="T10" fmla="*/ 47 w 232"/>
              <a:gd name="T11" fmla="*/ 224 h 285"/>
              <a:gd name="T12" fmla="*/ 75 w 232"/>
              <a:gd name="T13" fmla="*/ 253 h 285"/>
              <a:gd name="T14" fmla="*/ 79 w 232"/>
              <a:gd name="T15" fmla="*/ 260 h 285"/>
              <a:gd name="T16" fmla="*/ 79 w 232"/>
              <a:gd name="T17" fmla="*/ 260 h 285"/>
              <a:gd name="T18" fmla="*/ 93 w 232"/>
              <a:gd name="T19" fmla="*/ 270 h 285"/>
              <a:gd name="T20" fmla="*/ 111 w 232"/>
              <a:gd name="T21" fmla="*/ 267 h 285"/>
              <a:gd name="T22" fmla="*/ 125 w 232"/>
              <a:gd name="T23" fmla="*/ 281 h 285"/>
              <a:gd name="T24" fmla="*/ 128 w 232"/>
              <a:gd name="T25" fmla="*/ 281 h 285"/>
              <a:gd name="T26" fmla="*/ 146 w 232"/>
              <a:gd name="T27" fmla="*/ 285 h 285"/>
              <a:gd name="T28" fmla="*/ 167 w 232"/>
              <a:gd name="T29" fmla="*/ 277 h 285"/>
              <a:gd name="T30" fmla="*/ 175 w 232"/>
              <a:gd name="T31" fmla="*/ 270 h 285"/>
              <a:gd name="T32" fmla="*/ 199 w 232"/>
              <a:gd name="T33" fmla="*/ 270 h 285"/>
              <a:gd name="T34" fmla="*/ 157 w 232"/>
              <a:gd name="T35" fmla="*/ 221 h 285"/>
              <a:gd name="T36" fmla="*/ 157 w 232"/>
              <a:gd name="T37" fmla="*/ 210 h 285"/>
              <a:gd name="T38" fmla="*/ 178 w 232"/>
              <a:gd name="T39" fmla="*/ 213 h 285"/>
              <a:gd name="T40" fmla="*/ 178 w 232"/>
              <a:gd name="T41" fmla="*/ 181 h 285"/>
              <a:gd name="T42" fmla="*/ 207 w 232"/>
              <a:gd name="T43" fmla="*/ 128 h 285"/>
              <a:gd name="T44" fmla="*/ 207 w 232"/>
              <a:gd name="T45" fmla="*/ 128 h 285"/>
              <a:gd name="T46" fmla="*/ 203 w 232"/>
              <a:gd name="T47" fmla="*/ 124 h 285"/>
              <a:gd name="T48" fmla="*/ 214 w 232"/>
              <a:gd name="T49" fmla="*/ 89 h 285"/>
              <a:gd name="T50" fmla="*/ 232 w 232"/>
              <a:gd name="T51" fmla="*/ 82 h 285"/>
              <a:gd name="T52" fmla="*/ 232 w 232"/>
              <a:gd name="T53" fmla="*/ 78 h 285"/>
              <a:gd name="T54" fmla="*/ 217 w 232"/>
              <a:gd name="T55" fmla="*/ 64 h 285"/>
              <a:gd name="T56" fmla="*/ 217 w 232"/>
              <a:gd name="T57" fmla="*/ 28 h 285"/>
              <a:gd name="T58" fmla="*/ 214 w 232"/>
              <a:gd name="T59" fmla="*/ 25 h 285"/>
              <a:gd name="T60" fmla="*/ 210 w 232"/>
              <a:gd name="T61" fmla="*/ 21 h 285"/>
              <a:gd name="T62" fmla="*/ 210 w 232"/>
              <a:gd name="T63" fmla="*/ 18 h 285"/>
              <a:gd name="T64" fmla="*/ 207 w 232"/>
              <a:gd name="T65" fmla="*/ 10 h 285"/>
              <a:gd name="T66" fmla="*/ 192 w 232"/>
              <a:gd name="T67" fmla="*/ 0 h 285"/>
              <a:gd name="T68" fmla="*/ 171 w 232"/>
              <a:gd name="T69" fmla="*/ 18 h 285"/>
              <a:gd name="T70" fmla="*/ 160 w 232"/>
              <a:gd name="T71" fmla="*/ 14 h 285"/>
              <a:gd name="T72" fmla="*/ 135 w 232"/>
              <a:gd name="T73" fmla="*/ 14 h 285"/>
              <a:gd name="T74" fmla="*/ 135 w 232"/>
              <a:gd name="T75" fmla="*/ 14 h 285"/>
              <a:gd name="T76" fmla="*/ 128 w 232"/>
              <a:gd name="T77" fmla="*/ 21 h 285"/>
              <a:gd name="T78" fmla="*/ 132 w 232"/>
              <a:gd name="T79" fmla="*/ 14 h 285"/>
              <a:gd name="T80" fmla="*/ 47 w 232"/>
              <a:gd name="T81" fmla="*/ 14 h 285"/>
              <a:gd name="T82" fmla="*/ 43 w 232"/>
              <a:gd name="T83" fmla="*/ 42 h 285"/>
              <a:gd name="T84" fmla="*/ 32 w 232"/>
              <a:gd name="T85" fmla="*/ 42 h 285"/>
              <a:gd name="T86" fmla="*/ 32 w 232"/>
              <a:gd name="T87" fmla="*/ 107 h 285"/>
              <a:gd name="T88" fmla="*/ 15 w 232"/>
              <a:gd name="T89" fmla="*/ 107 h 285"/>
              <a:gd name="T90" fmla="*/ 0 w 232"/>
              <a:gd name="T91" fmla="*/ 149 h 285"/>
              <a:gd name="T92" fmla="*/ 11 w 232"/>
              <a:gd name="T93" fmla="*/ 167 h 285"/>
              <a:gd name="T94" fmla="*/ 11 w 232"/>
              <a:gd name="T95" fmla="*/ 174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2" h="285">
                <a:moveTo>
                  <a:pt x="11" y="174"/>
                </a:moveTo>
                <a:lnTo>
                  <a:pt x="11" y="174"/>
                </a:lnTo>
                <a:lnTo>
                  <a:pt x="22" y="192"/>
                </a:lnTo>
                <a:lnTo>
                  <a:pt x="22" y="206"/>
                </a:lnTo>
                <a:lnTo>
                  <a:pt x="43" y="217"/>
                </a:lnTo>
                <a:lnTo>
                  <a:pt x="47" y="224"/>
                </a:lnTo>
                <a:lnTo>
                  <a:pt x="75" y="253"/>
                </a:lnTo>
                <a:lnTo>
                  <a:pt x="79" y="260"/>
                </a:lnTo>
                <a:lnTo>
                  <a:pt x="79" y="260"/>
                </a:lnTo>
                <a:lnTo>
                  <a:pt x="93" y="270"/>
                </a:lnTo>
                <a:lnTo>
                  <a:pt x="111" y="267"/>
                </a:lnTo>
                <a:lnTo>
                  <a:pt x="125" y="281"/>
                </a:lnTo>
                <a:lnTo>
                  <a:pt x="128" y="281"/>
                </a:lnTo>
                <a:lnTo>
                  <a:pt x="146" y="285"/>
                </a:lnTo>
                <a:lnTo>
                  <a:pt x="167" y="277"/>
                </a:lnTo>
                <a:lnTo>
                  <a:pt x="175" y="270"/>
                </a:lnTo>
                <a:lnTo>
                  <a:pt x="199" y="270"/>
                </a:lnTo>
                <a:lnTo>
                  <a:pt x="157" y="221"/>
                </a:lnTo>
                <a:lnTo>
                  <a:pt x="157" y="210"/>
                </a:lnTo>
                <a:lnTo>
                  <a:pt x="178" y="213"/>
                </a:lnTo>
                <a:lnTo>
                  <a:pt x="178" y="181"/>
                </a:lnTo>
                <a:lnTo>
                  <a:pt x="207" y="128"/>
                </a:lnTo>
                <a:lnTo>
                  <a:pt x="207" y="128"/>
                </a:lnTo>
                <a:lnTo>
                  <a:pt x="203" y="124"/>
                </a:lnTo>
                <a:lnTo>
                  <a:pt x="214" y="89"/>
                </a:lnTo>
                <a:lnTo>
                  <a:pt x="232" y="82"/>
                </a:lnTo>
                <a:lnTo>
                  <a:pt x="232" y="78"/>
                </a:lnTo>
                <a:lnTo>
                  <a:pt x="217" y="64"/>
                </a:lnTo>
                <a:lnTo>
                  <a:pt x="217" y="28"/>
                </a:lnTo>
                <a:lnTo>
                  <a:pt x="214" y="25"/>
                </a:lnTo>
                <a:lnTo>
                  <a:pt x="210" y="21"/>
                </a:lnTo>
                <a:lnTo>
                  <a:pt x="210" y="18"/>
                </a:lnTo>
                <a:lnTo>
                  <a:pt x="207" y="10"/>
                </a:lnTo>
                <a:lnTo>
                  <a:pt x="192" y="0"/>
                </a:lnTo>
                <a:lnTo>
                  <a:pt x="171" y="18"/>
                </a:lnTo>
                <a:lnTo>
                  <a:pt x="160" y="14"/>
                </a:lnTo>
                <a:lnTo>
                  <a:pt x="135" y="14"/>
                </a:lnTo>
                <a:lnTo>
                  <a:pt x="135" y="14"/>
                </a:lnTo>
                <a:lnTo>
                  <a:pt x="128" y="21"/>
                </a:lnTo>
                <a:lnTo>
                  <a:pt x="132" y="14"/>
                </a:lnTo>
                <a:lnTo>
                  <a:pt x="47" y="14"/>
                </a:lnTo>
                <a:lnTo>
                  <a:pt x="43" y="42"/>
                </a:lnTo>
                <a:lnTo>
                  <a:pt x="32" y="42"/>
                </a:lnTo>
                <a:lnTo>
                  <a:pt x="32" y="107"/>
                </a:lnTo>
                <a:lnTo>
                  <a:pt x="15" y="107"/>
                </a:lnTo>
                <a:lnTo>
                  <a:pt x="0" y="149"/>
                </a:lnTo>
                <a:lnTo>
                  <a:pt x="11" y="167"/>
                </a:lnTo>
                <a:lnTo>
                  <a:pt x="11" y="174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09" name="Freeform 135"/>
          <p:cNvSpPr>
            <a:spLocks/>
          </p:cNvSpPr>
          <p:nvPr/>
        </p:nvSpPr>
        <p:spPr bwMode="auto">
          <a:xfrm>
            <a:off x="2070292" y="3209146"/>
            <a:ext cx="740363" cy="414745"/>
          </a:xfrm>
          <a:custGeom>
            <a:avLst/>
            <a:gdLst>
              <a:gd name="T0" fmla="*/ 10 w 185"/>
              <a:gd name="T1" fmla="*/ 54 h 118"/>
              <a:gd name="T2" fmla="*/ 10 w 185"/>
              <a:gd name="T3" fmla="*/ 57 h 118"/>
              <a:gd name="T4" fmla="*/ 0 w 185"/>
              <a:gd name="T5" fmla="*/ 89 h 118"/>
              <a:gd name="T6" fmla="*/ 25 w 185"/>
              <a:gd name="T7" fmla="*/ 118 h 118"/>
              <a:gd name="T8" fmla="*/ 25 w 185"/>
              <a:gd name="T9" fmla="*/ 118 h 118"/>
              <a:gd name="T10" fmla="*/ 39 w 185"/>
              <a:gd name="T11" fmla="*/ 107 h 118"/>
              <a:gd name="T12" fmla="*/ 53 w 185"/>
              <a:gd name="T13" fmla="*/ 114 h 118"/>
              <a:gd name="T14" fmla="*/ 64 w 185"/>
              <a:gd name="T15" fmla="*/ 107 h 118"/>
              <a:gd name="T16" fmla="*/ 67 w 185"/>
              <a:gd name="T17" fmla="*/ 86 h 118"/>
              <a:gd name="T18" fmla="*/ 117 w 185"/>
              <a:gd name="T19" fmla="*/ 100 h 118"/>
              <a:gd name="T20" fmla="*/ 185 w 185"/>
              <a:gd name="T21" fmla="*/ 86 h 118"/>
              <a:gd name="T22" fmla="*/ 181 w 185"/>
              <a:gd name="T23" fmla="*/ 79 h 118"/>
              <a:gd name="T24" fmla="*/ 153 w 185"/>
              <a:gd name="T25" fmla="*/ 50 h 118"/>
              <a:gd name="T26" fmla="*/ 149 w 185"/>
              <a:gd name="T27" fmla="*/ 43 h 118"/>
              <a:gd name="T28" fmla="*/ 128 w 185"/>
              <a:gd name="T29" fmla="*/ 32 h 118"/>
              <a:gd name="T30" fmla="*/ 128 w 185"/>
              <a:gd name="T31" fmla="*/ 18 h 118"/>
              <a:gd name="T32" fmla="*/ 117 w 185"/>
              <a:gd name="T33" fmla="*/ 0 h 118"/>
              <a:gd name="T34" fmla="*/ 103 w 185"/>
              <a:gd name="T35" fmla="*/ 4 h 118"/>
              <a:gd name="T36" fmla="*/ 85 w 185"/>
              <a:gd name="T37" fmla="*/ 29 h 118"/>
              <a:gd name="T38" fmla="*/ 67 w 185"/>
              <a:gd name="T39" fmla="*/ 29 h 118"/>
              <a:gd name="T40" fmla="*/ 64 w 185"/>
              <a:gd name="T41" fmla="*/ 43 h 118"/>
              <a:gd name="T42" fmla="*/ 35 w 185"/>
              <a:gd name="T43" fmla="*/ 54 h 118"/>
              <a:gd name="T44" fmla="*/ 28 w 185"/>
              <a:gd name="T45" fmla="*/ 50 h 118"/>
              <a:gd name="T46" fmla="*/ 10 w 185"/>
              <a:gd name="T47" fmla="*/ 54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5" h="118">
                <a:moveTo>
                  <a:pt x="10" y="54"/>
                </a:moveTo>
                <a:lnTo>
                  <a:pt x="10" y="57"/>
                </a:lnTo>
                <a:lnTo>
                  <a:pt x="0" y="89"/>
                </a:lnTo>
                <a:lnTo>
                  <a:pt x="25" y="118"/>
                </a:lnTo>
                <a:lnTo>
                  <a:pt x="25" y="118"/>
                </a:lnTo>
                <a:lnTo>
                  <a:pt x="39" y="107"/>
                </a:lnTo>
                <a:lnTo>
                  <a:pt x="53" y="114"/>
                </a:lnTo>
                <a:lnTo>
                  <a:pt x="64" y="107"/>
                </a:lnTo>
                <a:lnTo>
                  <a:pt x="67" y="86"/>
                </a:lnTo>
                <a:lnTo>
                  <a:pt x="117" y="100"/>
                </a:lnTo>
                <a:lnTo>
                  <a:pt x="185" y="86"/>
                </a:lnTo>
                <a:lnTo>
                  <a:pt x="181" y="79"/>
                </a:lnTo>
                <a:lnTo>
                  <a:pt x="153" y="50"/>
                </a:lnTo>
                <a:lnTo>
                  <a:pt x="149" y="43"/>
                </a:lnTo>
                <a:lnTo>
                  <a:pt x="128" y="32"/>
                </a:lnTo>
                <a:lnTo>
                  <a:pt x="128" y="18"/>
                </a:lnTo>
                <a:lnTo>
                  <a:pt x="117" y="0"/>
                </a:lnTo>
                <a:lnTo>
                  <a:pt x="103" y="4"/>
                </a:lnTo>
                <a:lnTo>
                  <a:pt x="85" y="29"/>
                </a:lnTo>
                <a:lnTo>
                  <a:pt x="67" y="29"/>
                </a:lnTo>
                <a:lnTo>
                  <a:pt x="64" y="43"/>
                </a:lnTo>
                <a:lnTo>
                  <a:pt x="35" y="54"/>
                </a:lnTo>
                <a:lnTo>
                  <a:pt x="28" y="50"/>
                </a:lnTo>
                <a:lnTo>
                  <a:pt x="10" y="54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0" name="Freeform 136"/>
          <p:cNvSpPr>
            <a:spLocks/>
          </p:cNvSpPr>
          <p:nvPr/>
        </p:nvSpPr>
        <p:spPr bwMode="auto">
          <a:xfrm>
            <a:off x="3122804" y="3033407"/>
            <a:ext cx="852418" cy="565879"/>
          </a:xfrm>
          <a:custGeom>
            <a:avLst/>
            <a:gdLst>
              <a:gd name="T0" fmla="*/ 42 w 213"/>
              <a:gd name="T1" fmla="*/ 146 h 161"/>
              <a:gd name="T2" fmla="*/ 53 w 213"/>
              <a:gd name="T3" fmla="*/ 146 h 161"/>
              <a:gd name="T4" fmla="*/ 75 w 213"/>
              <a:gd name="T5" fmla="*/ 161 h 161"/>
              <a:gd name="T6" fmla="*/ 92 w 213"/>
              <a:gd name="T7" fmla="*/ 161 h 161"/>
              <a:gd name="T8" fmla="*/ 107 w 213"/>
              <a:gd name="T9" fmla="*/ 150 h 161"/>
              <a:gd name="T10" fmla="*/ 124 w 213"/>
              <a:gd name="T11" fmla="*/ 157 h 161"/>
              <a:gd name="T12" fmla="*/ 156 w 213"/>
              <a:gd name="T13" fmla="*/ 139 h 161"/>
              <a:gd name="T14" fmla="*/ 171 w 213"/>
              <a:gd name="T15" fmla="*/ 139 h 161"/>
              <a:gd name="T16" fmla="*/ 213 w 213"/>
              <a:gd name="T17" fmla="*/ 93 h 161"/>
              <a:gd name="T18" fmla="*/ 199 w 213"/>
              <a:gd name="T19" fmla="*/ 97 h 161"/>
              <a:gd name="T20" fmla="*/ 153 w 213"/>
              <a:gd name="T21" fmla="*/ 82 h 161"/>
              <a:gd name="T22" fmla="*/ 139 w 213"/>
              <a:gd name="T23" fmla="*/ 57 h 161"/>
              <a:gd name="T24" fmla="*/ 139 w 213"/>
              <a:gd name="T25" fmla="*/ 54 h 161"/>
              <a:gd name="T26" fmla="*/ 124 w 213"/>
              <a:gd name="T27" fmla="*/ 54 h 161"/>
              <a:gd name="T28" fmla="*/ 131 w 213"/>
              <a:gd name="T29" fmla="*/ 36 h 161"/>
              <a:gd name="T30" fmla="*/ 99 w 213"/>
              <a:gd name="T31" fmla="*/ 0 h 161"/>
              <a:gd name="T32" fmla="*/ 50 w 213"/>
              <a:gd name="T33" fmla="*/ 4 h 161"/>
              <a:gd name="T34" fmla="*/ 21 w 213"/>
              <a:gd name="T35" fmla="*/ 57 h 161"/>
              <a:gd name="T36" fmla="*/ 21 w 213"/>
              <a:gd name="T37" fmla="*/ 89 h 161"/>
              <a:gd name="T38" fmla="*/ 0 w 213"/>
              <a:gd name="T39" fmla="*/ 86 h 161"/>
              <a:gd name="T40" fmla="*/ 0 w 213"/>
              <a:gd name="T41" fmla="*/ 97 h 161"/>
              <a:gd name="T42" fmla="*/ 42 w 213"/>
              <a:gd name="T43" fmla="*/ 146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3" h="161">
                <a:moveTo>
                  <a:pt x="42" y="146"/>
                </a:moveTo>
                <a:lnTo>
                  <a:pt x="53" y="146"/>
                </a:lnTo>
                <a:lnTo>
                  <a:pt x="75" y="161"/>
                </a:lnTo>
                <a:lnTo>
                  <a:pt x="92" y="161"/>
                </a:lnTo>
                <a:lnTo>
                  <a:pt x="107" y="150"/>
                </a:lnTo>
                <a:lnTo>
                  <a:pt x="124" y="157"/>
                </a:lnTo>
                <a:lnTo>
                  <a:pt x="156" y="139"/>
                </a:lnTo>
                <a:lnTo>
                  <a:pt x="171" y="139"/>
                </a:lnTo>
                <a:lnTo>
                  <a:pt x="213" y="93"/>
                </a:lnTo>
                <a:lnTo>
                  <a:pt x="199" y="97"/>
                </a:lnTo>
                <a:lnTo>
                  <a:pt x="153" y="82"/>
                </a:lnTo>
                <a:lnTo>
                  <a:pt x="139" y="57"/>
                </a:lnTo>
                <a:lnTo>
                  <a:pt x="139" y="54"/>
                </a:lnTo>
                <a:lnTo>
                  <a:pt x="124" y="54"/>
                </a:lnTo>
                <a:lnTo>
                  <a:pt x="131" y="36"/>
                </a:lnTo>
                <a:lnTo>
                  <a:pt x="99" y="0"/>
                </a:lnTo>
                <a:lnTo>
                  <a:pt x="50" y="4"/>
                </a:lnTo>
                <a:lnTo>
                  <a:pt x="21" y="57"/>
                </a:lnTo>
                <a:lnTo>
                  <a:pt x="21" y="89"/>
                </a:lnTo>
                <a:lnTo>
                  <a:pt x="0" y="86"/>
                </a:lnTo>
                <a:lnTo>
                  <a:pt x="0" y="97"/>
                </a:lnTo>
                <a:lnTo>
                  <a:pt x="42" y="146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1" name="Freeform 137"/>
          <p:cNvSpPr>
            <a:spLocks/>
          </p:cNvSpPr>
          <p:nvPr/>
        </p:nvSpPr>
        <p:spPr bwMode="auto">
          <a:xfrm>
            <a:off x="3579027" y="3173996"/>
            <a:ext cx="568278" cy="674838"/>
          </a:xfrm>
          <a:custGeom>
            <a:avLst/>
            <a:gdLst>
              <a:gd name="T0" fmla="*/ 10 w 142"/>
              <a:gd name="T1" fmla="*/ 117 h 192"/>
              <a:gd name="T2" fmla="*/ 10 w 142"/>
              <a:gd name="T3" fmla="*/ 117 h 192"/>
              <a:gd name="T4" fmla="*/ 0 w 142"/>
              <a:gd name="T5" fmla="*/ 131 h 192"/>
              <a:gd name="T6" fmla="*/ 0 w 142"/>
              <a:gd name="T7" fmla="*/ 185 h 192"/>
              <a:gd name="T8" fmla="*/ 7 w 142"/>
              <a:gd name="T9" fmla="*/ 192 h 192"/>
              <a:gd name="T10" fmla="*/ 21 w 142"/>
              <a:gd name="T11" fmla="*/ 178 h 192"/>
              <a:gd name="T12" fmla="*/ 21 w 142"/>
              <a:gd name="T13" fmla="*/ 174 h 192"/>
              <a:gd name="T14" fmla="*/ 25 w 142"/>
              <a:gd name="T15" fmla="*/ 174 h 192"/>
              <a:gd name="T16" fmla="*/ 49 w 142"/>
              <a:gd name="T17" fmla="*/ 149 h 192"/>
              <a:gd name="T18" fmla="*/ 64 w 142"/>
              <a:gd name="T19" fmla="*/ 142 h 192"/>
              <a:gd name="T20" fmla="*/ 74 w 142"/>
              <a:gd name="T21" fmla="*/ 128 h 192"/>
              <a:gd name="T22" fmla="*/ 92 w 142"/>
              <a:gd name="T23" fmla="*/ 113 h 192"/>
              <a:gd name="T24" fmla="*/ 99 w 142"/>
              <a:gd name="T25" fmla="*/ 99 h 192"/>
              <a:gd name="T26" fmla="*/ 110 w 142"/>
              <a:gd name="T27" fmla="*/ 89 h 192"/>
              <a:gd name="T28" fmla="*/ 113 w 142"/>
              <a:gd name="T29" fmla="*/ 81 h 192"/>
              <a:gd name="T30" fmla="*/ 121 w 142"/>
              <a:gd name="T31" fmla="*/ 64 h 192"/>
              <a:gd name="T32" fmla="*/ 121 w 142"/>
              <a:gd name="T33" fmla="*/ 57 h 192"/>
              <a:gd name="T34" fmla="*/ 128 w 142"/>
              <a:gd name="T35" fmla="*/ 53 h 192"/>
              <a:gd name="T36" fmla="*/ 135 w 142"/>
              <a:gd name="T37" fmla="*/ 39 h 192"/>
              <a:gd name="T38" fmla="*/ 138 w 142"/>
              <a:gd name="T39" fmla="*/ 24 h 192"/>
              <a:gd name="T40" fmla="*/ 142 w 142"/>
              <a:gd name="T41" fmla="*/ 21 h 192"/>
              <a:gd name="T42" fmla="*/ 138 w 142"/>
              <a:gd name="T43" fmla="*/ 10 h 192"/>
              <a:gd name="T44" fmla="*/ 142 w 142"/>
              <a:gd name="T45" fmla="*/ 3 h 192"/>
              <a:gd name="T46" fmla="*/ 131 w 142"/>
              <a:gd name="T47" fmla="*/ 0 h 192"/>
              <a:gd name="T48" fmla="*/ 131 w 142"/>
              <a:gd name="T49" fmla="*/ 3 h 192"/>
              <a:gd name="T50" fmla="*/ 103 w 142"/>
              <a:gd name="T51" fmla="*/ 10 h 192"/>
              <a:gd name="T52" fmla="*/ 89 w 142"/>
              <a:gd name="T53" fmla="*/ 10 h 192"/>
              <a:gd name="T54" fmla="*/ 78 w 142"/>
              <a:gd name="T55" fmla="*/ 17 h 192"/>
              <a:gd name="T56" fmla="*/ 64 w 142"/>
              <a:gd name="T57" fmla="*/ 14 h 192"/>
              <a:gd name="T58" fmla="*/ 53 w 142"/>
              <a:gd name="T59" fmla="*/ 24 h 192"/>
              <a:gd name="T60" fmla="*/ 42 w 142"/>
              <a:gd name="T61" fmla="*/ 24 h 192"/>
              <a:gd name="T62" fmla="*/ 32 w 142"/>
              <a:gd name="T63" fmla="*/ 7 h 192"/>
              <a:gd name="T64" fmla="*/ 25 w 142"/>
              <a:gd name="T65" fmla="*/ 17 h 192"/>
              <a:gd name="T66" fmla="*/ 39 w 142"/>
              <a:gd name="T67" fmla="*/ 42 h 192"/>
              <a:gd name="T68" fmla="*/ 85 w 142"/>
              <a:gd name="T69" fmla="*/ 57 h 192"/>
              <a:gd name="T70" fmla="*/ 99 w 142"/>
              <a:gd name="T71" fmla="*/ 53 h 192"/>
              <a:gd name="T72" fmla="*/ 57 w 142"/>
              <a:gd name="T73" fmla="*/ 99 h 192"/>
              <a:gd name="T74" fmla="*/ 42 w 142"/>
              <a:gd name="T75" fmla="*/ 99 h 192"/>
              <a:gd name="T76" fmla="*/ 10 w 142"/>
              <a:gd name="T77" fmla="*/ 117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2" h="192">
                <a:moveTo>
                  <a:pt x="10" y="117"/>
                </a:moveTo>
                <a:lnTo>
                  <a:pt x="10" y="117"/>
                </a:lnTo>
                <a:lnTo>
                  <a:pt x="0" y="131"/>
                </a:lnTo>
                <a:lnTo>
                  <a:pt x="0" y="185"/>
                </a:lnTo>
                <a:lnTo>
                  <a:pt x="7" y="192"/>
                </a:lnTo>
                <a:lnTo>
                  <a:pt x="21" y="178"/>
                </a:lnTo>
                <a:lnTo>
                  <a:pt x="21" y="174"/>
                </a:lnTo>
                <a:lnTo>
                  <a:pt x="25" y="174"/>
                </a:lnTo>
                <a:lnTo>
                  <a:pt x="49" y="149"/>
                </a:lnTo>
                <a:lnTo>
                  <a:pt x="64" y="142"/>
                </a:lnTo>
                <a:lnTo>
                  <a:pt x="74" y="128"/>
                </a:lnTo>
                <a:lnTo>
                  <a:pt x="92" y="113"/>
                </a:lnTo>
                <a:lnTo>
                  <a:pt x="99" y="99"/>
                </a:lnTo>
                <a:lnTo>
                  <a:pt x="110" y="89"/>
                </a:lnTo>
                <a:lnTo>
                  <a:pt x="113" y="81"/>
                </a:lnTo>
                <a:lnTo>
                  <a:pt x="121" y="64"/>
                </a:lnTo>
                <a:lnTo>
                  <a:pt x="121" y="57"/>
                </a:lnTo>
                <a:lnTo>
                  <a:pt x="128" y="53"/>
                </a:lnTo>
                <a:lnTo>
                  <a:pt x="135" y="39"/>
                </a:lnTo>
                <a:lnTo>
                  <a:pt x="138" y="24"/>
                </a:lnTo>
                <a:lnTo>
                  <a:pt x="142" y="21"/>
                </a:lnTo>
                <a:lnTo>
                  <a:pt x="138" y="10"/>
                </a:lnTo>
                <a:lnTo>
                  <a:pt x="142" y="3"/>
                </a:lnTo>
                <a:lnTo>
                  <a:pt x="131" y="0"/>
                </a:lnTo>
                <a:lnTo>
                  <a:pt x="131" y="3"/>
                </a:lnTo>
                <a:lnTo>
                  <a:pt x="103" y="10"/>
                </a:lnTo>
                <a:lnTo>
                  <a:pt x="89" y="10"/>
                </a:lnTo>
                <a:lnTo>
                  <a:pt x="78" y="17"/>
                </a:lnTo>
                <a:lnTo>
                  <a:pt x="64" y="14"/>
                </a:lnTo>
                <a:lnTo>
                  <a:pt x="53" y="24"/>
                </a:lnTo>
                <a:lnTo>
                  <a:pt x="42" y="24"/>
                </a:lnTo>
                <a:lnTo>
                  <a:pt x="32" y="7"/>
                </a:lnTo>
                <a:lnTo>
                  <a:pt x="25" y="17"/>
                </a:lnTo>
                <a:lnTo>
                  <a:pt x="39" y="42"/>
                </a:lnTo>
                <a:lnTo>
                  <a:pt x="85" y="57"/>
                </a:lnTo>
                <a:lnTo>
                  <a:pt x="99" y="53"/>
                </a:lnTo>
                <a:lnTo>
                  <a:pt x="57" y="99"/>
                </a:lnTo>
                <a:lnTo>
                  <a:pt x="42" y="99"/>
                </a:lnTo>
                <a:lnTo>
                  <a:pt x="10" y="117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2" name="Freeform 138"/>
          <p:cNvSpPr>
            <a:spLocks/>
          </p:cNvSpPr>
          <p:nvPr/>
        </p:nvSpPr>
        <p:spPr bwMode="auto">
          <a:xfrm>
            <a:off x="1726125" y="3121278"/>
            <a:ext cx="444219" cy="601029"/>
          </a:xfrm>
          <a:custGeom>
            <a:avLst/>
            <a:gdLst>
              <a:gd name="T0" fmla="*/ 0 w 111"/>
              <a:gd name="T1" fmla="*/ 114 h 171"/>
              <a:gd name="T2" fmla="*/ 4 w 111"/>
              <a:gd name="T3" fmla="*/ 121 h 171"/>
              <a:gd name="T4" fmla="*/ 7 w 111"/>
              <a:gd name="T5" fmla="*/ 121 h 171"/>
              <a:gd name="T6" fmla="*/ 7 w 111"/>
              <a:gd name="T7" fmla="*/ 125 h 171"/>
              <a:gd name="T8" fmla="*/ 15 w 111"/>
              <a:gd name="T9" fmla="*/ 128 h 171"/>
              <a:gd name="T10" fmla="*/ 18 w 111"/>
              <a:gd name="T11" fmla="*/ 128 h 171"/>
              <a:gd name="T12" fmla="*/ 18 w 111"/>
              <a:gd name="T13" fmla="*/ 132 h 171"/>
              <a:gd name="T14" fmla="*/ 22 w 111"/>
              <a:gd name="T15" fmla="*/ 139 h 171"/>
              <a:gd name="T16" fmla="*/ 18 w 111"/>
              <a:gd name="T17" fmla="*/ 157 h 171"/>
              <a:gd name="T18" fmla="*/ 15 w 111"/>
              <a:gd name="T19" fmla="*/ 168 h 171"/>
              <a:gd name="T20" fmla="*/ 18 w 111"/>
              <a:gd name="T21" fmla="*/ 171 h 171"/>
              <a:gd name="T22" fmla="*/ 39 w 111"/>
              <a:gd name="T23" fmla="*/ 171 h 171"/>
              <a:gd name="T24" fmla="*/ 39 w 111"/>
              <a:gd name="T25" fmla="*/ 153 h 171"/>
              <a:gd name="T26" fmla="*/ 64 w 111"/>
              <a:gd name="T27" fmla="*/ 153 h 171"/>
              <a:gd name="T28" fmla="*/ 68 w 111"/>
              <a:gd name="T29" fmla="*/ 153 h 171"/>
              <a:gd name="T30" fmla="*/ 107 w 111"/>
              <a:gd name="T31" fmla="*/ 161 h 171"/>
              <a:gd name="T32" fmla="*/ 111 w 111"/>
              <a:gd name="T33" fmla="*/ 143 h 171"/>
              <a:gd name="T34" fmla="*/ 86 w 111"/>
              <a:gd name="T35" fmla="*/ 114 h 171"/>
              <a:gd name="T36" fmla="*/ 96 w 111"/>
              <a:gd name="T37" fmla="*/ 82 h 171"/>
              <a:gd name="T38" fmla="*/ 96 w 111"/>
              <a:gd name="T39" fmla="*/ 57 h 171"/>
              <a:gd name="T40" fmla="*/ 82 w 111"/>
              <a:gd name="T41" fmla="*/ 50 h 171"/>
              <a:gd name="T42" fmla="*/ 82 w 111"/>
              <a:gd name="T43" fmla="*/ 43 h 171"/>
              <a:gd name="T44" fmla="*/ 100 w 111"/>
              <a:gd name="T45" fmla="*/ 43 h 171"/>
              <a:gd name="T46" fmla="*/ 93 w 111"/>
              <a:gd name="T47" fmla="*/ 29 h 171"/>
              <a:gd name="T48" fmla="*/ 93 w 111"/>
              <a:gd name="T49" fmla="*/ 7 h 171"/>
              <a:gd name="T50" fmla="*/ 89 w 111"/>
              <a:gd name="T51" fmla="*/ 0 h 171"/>
              <a:gd name="T52" fmla="*/ 86 w 111"/>
              <a:gd name="T53" fmla="*/ 0 h 171"/>
              <a:gd name="T54" fmla="*/ 82 w 111"/>
              <a:gd name="T55" fmla="*/ 4 h 171"/>
              <a:gd name="T56" fmla="*/ 86 w 111"/>
              <a:gd name="T57" fmla="*/ 15 h 171"/>
              <a:gd name="T58" fmla="*/ 71 w 111"/>
              <a:gd name="T59" fmla="*/ 25 h 171"/>
              <a:gd name="T60" fmla="*/ 61 w 111"/>
              <a:gd name="T61" fmla="*/ 57 h 171"/>
              <a:gd name="T62" fmla="*/ 57 w 111"/>
              <a:gd name="T63" fmla="*/ 64 h 171"/>
              <a:gd name="T64" fmla="*/ 39 w 111"/>
              <a:gd name="T65" fmla="*/ 93 h 171"/>
              <a:gd name="T66" fmla="*/ 32 w 111"/>
              <a:gd name="T67" fmla="*/ 86 h 171"/>
              <a:gd name="T68" fmla="*/ 11 w 111"/>
              <a:gd name="T69" fmla="*/ 96 h 171"/>
              <a:gd name="T70" fmla="*/ 0 w 111"/>
              <a:gd name="T71" fmla="*/ 114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1" h="171">
                <a:moveTo>
                  <a:pt x="0" y="114"/>
                </a:moveTo>
                <a:lnTo>
                  <a:pt x="4" y="121"/>
                </a:lnTo>
                <a:lnTo>
                  <a:pt x="7" y="121"/>
                </a:lnTo>
                <a:lnTo>
                  <a:pt x="7" y="125"/>
                </a:lnTo>
                <a:lnTo>
                  <a:pt x="15" y="128"/>
                </a:lnTo>
                <a:lnTo>
                  <a:pt x="18" y="128"/>
                </a:lnTo>
                <a:lnTo>
                  <a:pt x="18" y="132"/>
                </a:lnTo>
                <a:lnTo>
                  <a:pt x="22" y="139"/>
                </a:lnTo>
                <a:lnTo>
                  <a:pt x="18" y="157"/>
                </a:lnTo>
                <a:lnTo>
                  <a:pt x="15" y="168"/>
                </a:lnTo>
                <a:lnTo>
                  <a:pt x="18" y="171"/>
                </a:lnTo>
                <a:lnTo>
                  <a:pt x="39" y="171"/>
                </a:lnTo>
                <a:lnTo>
                  <a:pt x="39" y="153"/>
                </a:lnTo>
                <a:lnTo>
                  <a:pt x="64" y="153"/>
                </a:lnTo>
                <a:lnTo>
                  <a:pt x="68" y="153"/>
                </a:lnTo>
                <a:lnTo>
                  <a:pt x="107" y="161"/>
                </a:lnTo>
                <a:lnTo>
                  <a:pt x="111" y="143"/>
                </a:lnTo>
                <a:lnTo>
                  <a:pt x="86" y="114"/>
                </a:lnTo>
                <a:lnTo>
                  <a:pt x="96" y="82"/>
                </a:lnTo>
                <a:lnTo>
                  <a:pt x="96" y="57"/>
                </a:lnTo>
                <a:lnTo>
                  <a:pt x="82" y="50"/>
                </a:lnTo>
                <a:lnTo>
                  <a:pt x="82" y="43"/>
                </a:lnTo>
                <a:lnTo>
                  <a:pt x="100" y="43"/>
                </a:lnTo>
                <a:lnTo>
                  <a:pt x="93" y="29"/>
                </a:lnTo>
                <a:lnTo>
                  <a:pt x="93" y="7"/>
                </a:lnTo>
                <a:lnTo>
                  <a:pt x="89" y="0"/>
                </a:lnTo>
                <a:lnTo>
                  <a:pt x="86" y="0"/>
                </a:lnTo>
                <a:lnTo>
                  <a:pt x="82" y="4"/>
                </a:lnTo>
                <a:lnTo>
                  <a:pt x="86" y="15"/>
                </a:lnTo>
                <a:lnTo>
                  <a:pt x="71" y="25"/>
                </a:lnTo>
                <a:lnTo>
                  <a:pt x="61" y="57"/>
                </a:lnTo>
                <a:lnTo>
                  <a:pt x="57" y="64"/>
                </a:lnTo>
                <a:lnTo>
                  <a:pt x="39" y="93"/>
                </a:lnTo>
                <a:lnTo>
                  <a:pt x="32" y="86"/>
                </a:lnTo>
                <a:lnTo>
                  <a:pt x="11" y="96"/>
                </a:lnTo>
                <a:lnTo>
                  <a:pt x="0" y="114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3" name="Freeform 139"/>
          <p:cNvSpPr>
            <a:spLocks noEditPoints="1"/>
          </p:cNvSpPr>
          <p:nvPr/>
        </p:nvSpPr>
        <p:spPr bwMode="auto">
          <a:xfrm>
            <a:off x="3162825" y="3546562"/>
            <a:ext cx="456223" cy="453406"/>
          </a:xfrm>
          <a:custGeom>
            <a:avLst/>
            <a:gdLst>
              <a:gd name="T0" fmla="*/ 0 w 114"/>
              <a:gd name="T1" fmla="*/ 7 h 129"/>
              <a:gd name="T2" fmla="*/ 4 w 114"/>
              <a:gd name="T3" fmla="*/ 7 h 129"/>
              <a:gd name="T4" fmla="*/ 18 w 114"/>
              <a:gd name="T5" fmla="*/ 36 h 129"/>
              <a:gd name="T6" fmla="*/ 4 w 114"/>
              <a:gd name="T7" fmla="*/ 61 h 129"/>
              <a:gd name="T8" fmla="*/ 4 w 114"/>
              <a:gd name="T9" fmla="*/ 61 h 129"/>
              <a:gd name="T10" fmla="*/ 4 w 114"/>
              <a:gd name="T11" fmla="*/ 68 h 129"/>
              <a:gd name="T12" fmla="*/ 15 w 114"/>
              <a:gd name="T13" fmla="*/ 68 h 129"/>
              <a:gd name="T14" fmla="*/ 4 w 114"/>
              <a:gd name="T15" fmla="*/ 75 h 129"/>
              <a:gd name="T16" fmla="*/ 4 w 114"/>
              <a:gd name="T17" fmla="*/ 75 h 129"/>
              <a:gd name="T18" fmla="*/ 57 w 114"/>
              <a:gd name="T19" fmla="*/ 107 h 129"/>
              <a:gd name="T20" fmla="*/ 57 w 114"/>
              <a:gd name="T21" fmla="*/ 118 h 129"/>
              <a:gd name="T22" fmla="*/ 79 w 114"/>
              <a:gd name="T23" fmla="*/ 129 h 129"/>
              <a:gd name="T24" fmla="*/ 82 w 114"/>
              <a:gd name="T25" fmla="*/ 129 h 129"/>
              <a:gd name="T26" fmla="*/ 89 w 114"/>
              <a:gd name="T27" fmla="*/ 111 h 129"/>
              <a:gd name="T28" fmla="*/ 93 w 114"/>
              <a:gd name="T29" fmla="*/ 104 h 129"/>
              <a:gd name="T30" fmla="*/ 100 w 114"/>
              <a:gd name="T31" fmla="*/ 100 h 129"/>
              <a:gd name="T32" fmla="*/ 104 w 114"/>
              <a:gd name="T33" fmla="*/ 93 h 129"/>
              <a:gd name="T34" fmla="*/ 107 w 114"/>
              <a:gd name="T35" fmla="*/ 93 h 129"/>
              <a:gd name="T36" fmla="*/ 111 w 114"/>
              <a:gd name="T37" fmla="*/ 86 h 129"/>
              <a:gd name="T38" fmla="*/ 104 w 114"/>
              <a:gd name="T39" fmla="*/ 79 h 129"/>
              <a:gd name="T40" fmla="*/ 104 w 114"/>
              <a:gd name="T41" fmla="*/ 25 h 129"/>
              <a:gd name="T42" fmla="*/ 114 w 114"/>
              <a:gd name="T43" fmla="*/ 11 h 129"/>
              <a:gd name="T44" fmla="*/ 97 w 114"/>
              <a:gd name="T45" fmla="*/ 4 h 129"/>
              <a:gd name="T46" fmla="*/ 82 w 114"/>
              <a:gd name="T47" fmla="*/ 15 h 129"/>
              <a:gd name="T48" fmla="*/ 65 w 114"/>
              <a:gd name="T49" fmla="*/ 15 h 129"/>
              <a:gd name="T50" fmla="*/ 43 w 114"/>
              <a:gd name="T51" fmla="*/ 0 h 129"/>
              <a:gd name="T52" fmla="*/ 8 w 114"/>
              <a:gd name="T53" fmla="*/ 0 h 129"/>
              <a:gd name="T54" fmla="*/ 0 w 114"/>
              <a:gd name="T55" fmla="*/ 7 h 129"/>
              <a:gd name="T56" fmla="*/ 0 w 114"/>
              <a:gd name="T57" fmla="*/ 7 h 129"/>
              <a:gd name="T58" fmla="*/ 32 w 114"/>
              <a:gd name="T59" fmla="*/ 0 h 129"/>
              <a:gd name="T60" fmla="*/ 36 w 114"/>
              <a:gd name="T61" fmla="*/ 4 h 129"/>
              <a:gd name="T62" fmla="*/ 36 w 114"/>
              <a:gd name="T63" fmla="*/ 22 h 129"/>
              <a:gd name="T64" fmla="*/ 40 w 114"/>
              <a:gd name="T65" fmla="*/ 32 h 129"/>
              <a:gd name="T66" fmla="*/ 32 w 114"/>
              <a:gd name="T67" fmla="*/ 22 h 129"/>
              <a:gd name="T68" fmla="*/ 29 w 114"/>
              <a:gd name="T69" fmla="*/ 7 h 129"/>
              <a:gd name="T70" fmla="*/ 32 w 114"/>
              <a:gd name="T71" fmla="*/ 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4" h="129">
                <a:moveTo>
                  <a:pt x="0" y="7"/>
                </a:moveTo>
                <a:lnTo>
                  <a:pt x="4" y="7"/>
                </a:lnTo>
                <a:lnTo>
                  <a:pt x="18" y="36"/>
                </a:lnTo>
                <a:lnTo>
                  <a:pt x="4" y="61"/>
                </a:lnTo>
                <a:lnTo>
                  <a:pt x="4" y="61"/>
                </a:lnTo>
                <a:lnTo>
                  <a:pt x="4" y="68"/>
                </a:lnTo>
                <a:lnTo>
                  <a:pt x="15" y="68"/>
                </a:lnTo>
                <a:lnTo>
                  <a:pt x="4" y="75"/>
                </a:lnTo>
                <a:lnTo>
                  <a:pt x="4" y="75"/>
                </a:lnTo>
                <a:lnTo>
                  <a:pt x="57" y="107"/>
                </a:lnTo>
                <a:lnTo>
                  <a:pt x="57" y="118"/>
                </a:lnTo>
                <a:lnTo>
                  <a:pt x="79" y="129"/>
                </a:lnTo>
                <a:lnTo>
                  <a:pt x="82" y="129"/>
                </a:lnTo>
                <a:lnTo>
                  <a:pt x="89" y="111"/>
                </a:lnTo>
                <a:lnTo>
                  <a:pt x="93" y="104"/>
                </a:lnTo>
                <a:lnTo>
                  <a:pt x="100" y="100"/>
                </a:lnTo>
                <a:lnTo>
                  <a:pt x="104" y="93"/>
                </a:lnTo>
                <a:lnTo>
                  <a:pt x="107" y="93"/>
                </a:lnTo>
                <a:lnTo>
                  <a:pt x="111" y="86"/>
                </a:lnTo>
                <a:lnTo>
                  <a:pt x="104" y="79"/>
                </a:lnTo>
                <a:lnTo>
                  <a:pt x="104" y="25"/>
                </a:lnTo>
                <a:lnTo>
                  <a:pt x="114" y="11"/>
                </a:lnTo>
                <a:lnTo>
                  <a:pt x="97" y="4"/>
                </a:lnTo>
                <a:lnTo>
                  <a:pt x="82" y="15"/>
                </a:lnTo>
                <a:lnTo>
                  <a:pt x="65" y="15"/>
                </a:lnTo>
                <a:lnTo>
                  <a:pt x="43" y="0"/>
                </a:lnTo>
                <a:lnTo>
                  <a:pt x="8" y="0"/>
                </a:lnTo>
                <a:lnTo>
                  <a:pt x="0" y="7"/>
                </a:lnTo>
                <a:lnTo>
                  <a:pt x="0" y="7"/>
                </a:lnTo>
                <a:close/>
                <a:moveTo>
                  <a:pt x="32" y="0"/>
                </a:moveTo>
                <a:lnTo>
                  <a:pt x="36" y="4"/>
                </a:lnTo>
                <a:lnTo>
                  <a:pt x="36" y="22"/>
                </a:lnTo>
                <a:lnTo>
                  <a:pt x="40" y="32"/>
                </a:lnTo>
                <a:lnTo>
                  <a:pt x="32" y="22"/>
                </a:lnTo>
                <a:lnTo>
                  <a:pt x="29" y="7"/>
                </a:lnTo>
                <a:lnTo>
                  <a:pt x="32" y="0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4" name="Freeform 140"/>
          <p:cNvSpPr>
            <a:spLocks/>
          </p:cNvSpPr>
          <p:nvPr/>
        </p:nvSpPr>
        <p:spPr bwMode="auto">
          <a:xfrm>
            <a:off x="2906700" y="3571167"/>
            <a:ext cx="328161" cy="288212"/>
          </a:xfrm>
          <a:custGeom>
            <a:avLst/>
            <a:gdLst>
              <a:gd name="T0" fmla="*/ 25 w 82"/>
              <a:gd name="T1" fmla="*/ 4 h 82"/>
              <a:gd name="T2" fmla="*/ 29 w 82"/>
              <a:gd name="T3" fmla="*/ 25 h 82"/>
              <a:gd name="T4" fmla="*/ 29 w 82"/>
              <a:gd name="T5" fmla="*/ 25 h 82"/>
              <a:gd name="T6" fmla="*/ 29 w 82"/>
              <a:gd name="T7" fmla="*/ 33 h 82"/>
              <a:gd name="T8" fmla="*/ 25 w 82"/>
              <a:gd name="T9" fmla="*/ 36 h 82"/>
              <a:gd name="T10" fmla="*/ 18 w 82"/>
              <a:gd name="T11" fmla="*/ 43 h 82"/>
              <a:gd name="T12" fmla="*/ 15 w 82"/>
              <a:gd name="T13" fmla="*/ 43 h 82"/>
              <a:gd name="T14" fmla="*/ 15 w 82"/>
              <a:gd name="T15" fmla="*/ 40 h 82"/>
              <a:gd name="T16" fmla="*/ 4 w 82"/>
              <a:gd name="T17" fmla="*/ 50 h 82"/>
              <a:gd name="T18" fmla="*/ 4 w 82"/>
              <a:gd name="T19" fmla="*/ 57 h 82"/>
              <a:gd name="T20" fmla="*/ 4 w 82"/>
              <a:gd name="T21" fmla="*/ 57 h 82"/>
              <a:gd name="T22" fmla="*/ 8 w 82"/>
              <a:gd name="T23" fmla="*/ 65 h 82"/>
              <a:gd name="T24" fmla="*/ 4 w 82"/>
              <a:gd name="T25" fmla="*/ 65 h 82"/>
              <a:gd name="T26" fmla="*/ 0 w 82"/>
              <a:gd name="T27" fmla="*/ 82 h 82"/>
              <a:gd name="T28" fmla="*/ 0 w 82"/>
              <a:gd name="T29" fmla="*/ 82 h 82"/>
              <a:gd name="T30" fmla="*/ 8 w 82"/>
              <a:gd name="T31" fmla="*/ 72 h 82"/>
              <a:gd name="T32" fmla="*/ 22 w 82"/>
              <a:gd name="T33" fmla="*/ 75 h 82"/>
              <a:gd name="T34" fmla="*/ 36 w 82"/>
              <a:gd name="T35" fmla="*/ 72 h 82"/>
              <a:gd name="T36" fmla="*/ 40 w 82"/>
              <a:gd name="T37" fmla="*/ 61 h 82"/>
              <a:gd name="T38" fmla="*/ 54 w 82"/>
              <a:gd name="T39" fmla="*/ 57 h 82"/>
              <a:gd name="T40" fmla="*/ 57 w 82"/>
              <a:gd name="T41" fmla="*/ 54 h 82"/>
              <a:gd name="T42" fmla="*/ 68 w 82"/>
              <a:gd name="T43" fmla="*/ 54 h 82"/>
              <a:gd name="T44" fmla="*/ 82 w 82"/>
              <a:gd name="T45" fmla="*/ 29 h 82"/>
              <a:gd name="T46" fmla="*/ 68 w 82"/>
              <a:gd name="T47" fmla="*/ 0 h 82"/>
              <a:gd name="T48" fmla="*/ 43 w 82"/>
              <a:gd name="T49" fmla="*/ 8 h 82"/>
              <a:gd name="T50" fmla="*/ 25 w 82"/>
              <a:gd name="T51" fmla="*/ 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2" h="82">
                <a:moveTo>
                  <a:pt x="25" y="4"/>
                </a:moveTo>
                <a:lnTo>
                  <a:pt x="29" y="25"/>
                </a:lnTo>
                <a:lnTo>
                  <a:pt x="29" y="25"/>
                </a:lnTo>
                <a:lnTo>
                  <a:pt x="29" y="33"/>
                </a:lnTo>
                <a:lnTo>
                  <a:pt x="25" y="36"/>
                </a:lnTo>
                <a:lnTo>
                  <a:pt x="18" y="43"/>
                </a:lnTo>
                <a:lnTo>
                  <a:pt x="15" y="43"/>
                </a:lnTo>
                <a:lnTo>
                  <a:pt x="15" y="40"/>
                </a:lnTo>
                <a:lnTo>
                  <a:pt x="4" y="50"/>
                </a:lnTo>
                <a:lnTo>
                  <a:pt x="4" y="57"/>
                </a:lnTo>
                <a:lnTo>
                  <a:pt x="4" y="57"/>
                </a:lnTo>
                <a:lnTo>
                  <a:pt x="8" y="65"/>
                </a:lnTo>
                <a:lnTo>
                  <a:pt x="4" y="65"/>
                </a:lnTo>
                <a:lnTo>
                  <a:pt x="0" y="82"/>
                </a:lnTo>
                <a:lnTo>
                  <a:pt x="0" y="82"/>
                </a:lnTo>
                <a:lnTo>
                  <a:pt x="8" y="72"/>
                </a:lnTo>
                <a:lnTo>
                  <a:pt x="22" y="75"/>
                </a:lnTo>
                <a:lnTo>
                  <a:pt x="36" y="72"/>
                </a:lnTo>
                <a:lnTo>
                  <a:pt x="40" y="61"/>
                </a:lnTo>
                <a:lnTo>
                  <a:pt x="54" y="57"/>
                </a:lnTo>
                <a:lnTo>
                  <a:pt x="57" y="54"/>
                </a:lnTo>
                <a:lnTo>
                  <a:pt x="68" y="54"/>
                </a:lnTo>
                <a:lnTo>
                  <a:pt x="82" y="29"/>
                </a:lnTo>
                <a:lnTo>
                  <a:pt x="68" y="0"/>
                </a:lnTo>
                <a:lnTo>
                  <a:pt x="43" y="8"/>
                </a:lnTo>
                <a:lnTo>
                  <a:pt x="25" y="4"/>
                </a:lnTo>
                <a:close/>
              </a:path>
            </a:pathLst>
          </a:custGeom>
          <a:solidFill>
            <a:srgbClr val="671966"/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5" name="Freeform 141"/>
          <p:cNvSpPr>
            <a:spLocks/>
          </p:cNvSpPr>
          <p:nvPr/>
        </p:nvSpPr>
        <p:spPr bwMode="auto">
          <a:xfrm>
            <a:off x="2894694" y="3824235"/>
            <a:ext cx="112054" cy="87871"/>
          </a:xfrm>
          <a:custGeom>
            <a:avLst/>
            <a:gdLst>
              <a:gd name="T0" fmla="*/ 3 w 28"/>
              <a:gd name="T1" fmla="*/ 10 h 25"/>
              <a:gd name="T2" fmla="*/ 3 w 28"/>
              <a:gd name="T3" fmla="*/ 14 h 25"/>
              <a:gd name="T4" fmla="*/ 0 w 28"/>
              <a:gd name="T5" fmla="*/ 17 h 25"/>
              <a:gd name="T6" fmla="*/ 3 w 28"/>
              <a:gd name="T7" fmla="*/ 21 h 25"/>
              <a:gd name="T8" fmla="*/ 7 w 28"/>
              <a:gd name="T9" fmla="*/ 17 h 25"/>
              <a:gd name="T10" fmla="*/ 11 w 28"/>
              <a:gd name="T11" fmla="*/ 25 h 25"/>
              <a:gd name="T12" fmla="*/ 21 w 28"/>
              <a:gd name="T13" fmla="*/ 17 h 25"/>
              <a:gd name="T14" fmla="*/ 25 w 28"/>
              <a:gd name="T15" fmla="*/ 17 h 25"/>
              <a:gd name="T16" fmla="*/ 28 w 28"/>
              <a:gd name="T17" fmla="*/ 14 h 25"/>
              <a:gd name="T18" fmla="*/ 25 w 28"/>
              <a:gd name="T19" fmla="*/ 3 h 25"/>
              <a:gd name="T20" fmla="*/ 25 w 28"/>
              <a:gd name="T21" fmla="*/ 3 h 25"/>
              <a:gd name="T22" fmla="*/ 11 w 28"/>
              <a:gd name="T23" fmla="*/ 0 h 25"/>
              <a:gd name="T24" fmla="*/ 3 w 28"/>
              <a:gd name="T25" fmla="*/ 1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" h="25">
                <a:moveTo>
                  <a:pt x="3" y="10"/>
                </a:moveTo>
                <a:lnTo>
                  <a:pt x="3" y="14"/>
                </a:lnTo>
                <a:lnTo>
                  <a:pt x="0" y="17"/>
                </a:lnTo>
                <a:lnTo>
                  <a:pt x="3" y="21"/>
                </a:lnTo>
                <a:lnTo>
                  <a:pt x="7" y="17"/>
                </a:lnTo>
                <a:lnTo>
                  <a:pt x="11" y="25"/>
                </a:lnTo>
                <a:lnTo>
                  <a:pt x="21" y="17"/>
                </a:lnTo>
                <a:lnTo>
                  <a:pt x="25" y="17"/>
                </a:lnTo>
                <a:lnTo>
                  <a:pt x="28" y="14"/>
                </a:lnTo>
                <a:lnTo>
                  <a:pt x="25" y="3"/>
                </a:lnTo>
                <a:lnTo>
                  <a:pt x="25" y="3"/>
                </a:lnTo>
                <a:lnTo>
                  <a:pt x="11" y="0"/>
                </a:lnTo>
                <a:lnTo>
                  <a:pt x="3" y="10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6" name="Freeform 142"/>
          <p:cNvSpPr>
            <a:spLocks/>
          </p:cNvSpPr>
          <p:nvPr/>
        </p:nvSpPr>
        <p:spPr bwMode="auto">
          <a:xfrm>
            <a:off x="2906699" y="3883981"/>
            <a:ext cx="88044" cy="115990"/>
          </a:xfrm>
          <a:custGeom>
            <a:avLst/>
            <a:gdLst>
              <a:gd name="T0" fmla="*/ 0 w 22"/>
              <a:gd name="T1" fmla="*/ 4 h 33"/>
              <a:gd name="T2" fmla="*/ 0 w 22"/>
              <a:gd name="T3" fmla="*/ 15 h 33"/>
              <a:gd name="T4" fmla="*/ 4 w 22"/>
              <a:gd name="T5" fmla="*/ 29 h 33"/>
              <a:gd name="T6" fmla="*/ 8 w 22"/>
              <a:gd name="T7" fmla="*/ 33 h 33"/>
              <a:gd name="T8" fmla="*/ 8 w 22"/>
              <a:gd name="T9" fmla="*/ 33 h 33"/>
              <a:gd name="T10" fmla="*/ 15 w 22"/>
              <a:gd name="T11" fmla="*/ 29 h 33"/>
              <a:gd name="T12" fmla="*/ 22 w 22"/>
              <a:gd name="T13" fmla="*/ 11 h 33"/>
              <a:gd name="T14" fmla="*/ 18 w 22"/>
              <a:gd name="T15" fmla="*/ 4 h 33"/>
              <a:gd name="T16" fmla="*/ 22 w 22"/>
              <a:gd name="T17" fmla="*/ 0 h 33"/>
              <a:gd name="T18" fmla="*/ 18 w 22"/>
              <a:gd name="T19" fmla="*/ 0 h 33"/>
              <a:gd name="T20" fmla="*/ 8 w 22"/>
              <a:gd name="T21" fmla="*/ 8 h 33"/>
              <a:gd name="T22" fmla="*/ 4 w 22"/>
              <a:gd name="T23" fmla="*/ 0 h 33"/>
              <a:gd name="T24" fmla="*/ 0 w 22"/>
              <a:gd name="T25" fmla="*/ 4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" h="33">
                <a:moveTo>
                  <a:pt x="0" y="4"/>
                </a:moveTo>
                <a:lnTo>
                  <a:pt x="0" y="15"/>
                </a:lnTo>
                <a:lnTo>
                  <a:pt x="4" y="29"/>
                </a:lnTo>
                <a:lnTo>
                  <a:pt x="8" y="33"/>
                </a:lnTo>
                <a:lnTo>
                  <a:pt x="8" y="33"/>
                </a:lnTo>
                <a:lnTo>
                  <a:pt x="15" y="29"/>
                </a:lnTo>
                <a:lnTo>
                  <a:pt x="22" y="11"/>
                </a:lnTo>
                <a:lnTo>
                  <a:pt x="18" y="4"/>
                </a:lnTo>
                <a:lnTo>
                  <a:pt x="22" y="0"/>
                </a:lnTo>
                <a:lnTo>
                  <a:pt x="18" y="0"/>
                </a:lnTo>
                <a:lnTo>
                  <a:pt x="8" y="8"/>
                </a:lnTo>
                <a:lnTo>
                  <a:pt x="4" y="0"/>
                </a:lnTo>
                <a:lnTo>
                  <a:pt x="0" y="4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7" name="Freeform 143"/>
          <p:cNvSpPr>
            <a:spLocks/>
          </p:cNvSpPr>
          <p:nvPr/>
        </p:nvSpPr>
        <p:spPr bwMode="auto">
          <a:xfrm>
            <a:off x="1742133" y="3659035"/>
            <a:ext cx="328161" cy="302272"/>
          </a:xfrm>
          <a:custGeom>
            <a:avLst/>
            <a:gdLst>
              <a:gd name="T0" fmla="*/ 14 w 82"/>
              <a:gd name="T1" fmla="*/ 18 h 86"/>
              <a:gd name="T2" fmla="*/ 14 w 82"/>
              <a:gd name="T3" fmla="*/ 18 h 86"/>
              <a:gd name="T4" fmla="*/ 11 w 82"/>
              <a:gd name="T5" fmla="*/ 25 h 86"/>
              <a:gd name="T6" fmla="*/ 7 w 82"/>
              <a:gd name="T7" fmla="*/ 29 h 86"/>
              <a:gd name="T8" fmla="*/ 7 w 82"/>
              <a:gd name="T9" fmla="*/ 36 h 86"/>
              <a:gd name="T10" fmla="*/ 0 w 82"/>
              <a:gd name="T11" fmla="*/ 43 h 86"/>
              <a:gd name="T12" fmla="*/ 11 w 82"/>
              <a:gd name="T13" fmla="*/ 57 h 86"/>
              <a:gd name="T14" fmla="*/ 18 w 82"/>
              <a:gd name="T15" fmla="*/ 72 h 86"/>
              <a:gd name="T16" fmla="*/ 32 w 82"/>
              <a:gd name="T17" fmla="*/ 82 h 86"/>
              <a:gd name="T18" fmla="*/ 32 w 82"/>
              <a:gd name="T19" fmla="*/ 86 h 86"/>
              <a:gd name="T20" fmla="*/ 43 w 82"/>
              <a:gd name="T21" fmla="*/ 79 h 86"/>
              <a:gd name="T22" fmla="*/ 39 w 82"/>
              <a:gd name="T23" fmla="*/ 68 h 86"/>
              <a:gd name="T24" fmla="*/ 60 w 82"/>
              <a:gd name="T25" fmla="*/ 57 h 86"/>
              <a:gd name="T26" fmla="*/ 75 w 82"/>
              <a:gd name="T27" fmla="*/ 68 h 86"/>
              <a:gd name="T28" fmla="*/ 82 w 82"/>
              <a:gd name="T29" fmla="*/ 15 h 86"/>
              <a:gd name="T30" fmla="*/ 71 w 82"/>
              <a:gd name="T31" fmla="*/ 8 h 86"/>
              <a:gd name="T32" fmla="*/ 64 w 82"/>
              <a:gd name="T33" fmla="*/ 18 h 86"/>
              <a:gd name="T34" fmla="*/ 60 w 82"/>
              <a:gd name="T35" fmla="*/ 0 h 86"/>
              <a:gd name="T36" fmla="*/ 64 w 82"/>
              <a:gd name="T37" fmla="*/ 0 h 86"/>
              <a:gd name="T38" fmla="*/ 60 w 82"/>
              <a:gd name="T39" fmla="*/ 0 h 86"/>
              <a:gd name="T40" fmla="*/ 35 w 82"/>
              <a:gd name="T41" fmla="*/ 0 h 86"/>
              <a:gd name="T42" fmla="*/ 35 w 82"/>
              <a:gd name="T43" fmla="*/ 18 h 86"/>
              <a:gd name="T44" fmla="*/ 14 w 82"/>
              <a:gd name="T45" fmla="*/ 18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2" h="86">
                <a:moveTo>
                  <a:pt x="14" y="18"/>
                </a:moveTo>
                <a:lnTo>
                  <a:pt x="14" y="18"/>
                </a:lnTo>
                <a:lnTo>
                  <a:pt x="11" y="25"/>
                </a:lnTo>
                <a:lnTo>
                  <a:pt x="7" y="29"/>
                </a:lnTo>
                <a:lnTo>
                  <a:pt x="7" y="36"/>
                </a:lnTo>
                <a:lnTo>
                  <a:pt x="0" y="43"/>
                </a:lnTo>
                <a:lnTo>
                  <a:pt x="11" y="57"/>
                </a:lnTo>
                <a:lnTo>
                  <a:pt x="18" y="72"/>
                </a:lnTo>
                <a:lnTo>
                  <a:pt x="32" y="82"/>
                </a:lnTo>
                <a:lnTo>
                  <a:pt x="32" y="86"/>
                </a:lnTo>
                <a:lnTo>
                  <a:pt x="43" y="79"/>
                </a:lnTo>
                <a:lnTo>
                  <a:pt x="39" y="68"/>
                </a:lnTo>
                <a:lnTo>
                  <a:pt x="60" y="57"/>
                </a:lnTo>
                <a:lnTo>
                  <a:pt x="75" y="68"/>
                </a:lnTo>
                <a:lnTo>
                  <a:pt x="82" y="15"/>
                </a:lnTo>
                <a:lnTo>
                  <a:pt x="71" y="8"/>
                </a:lnTo>
                <a:lnTo>
                  <a:pt x="64" y="18"/>
                </a:lnTo>
                <a:lnTo>
                  <a:pt x="60" y="0"/>
                </a:lnTo>
                <a:lnTo>
                  <a:pt x="64" y="0"/>
                </a:lnTo>
                <a:lnTo>
                  <a:pt x="60" y="0"/>
                </a:lnTo>
                <a:lnTo>
                  <a:pt x="35" y="0"/>
                </a:lnTo>
                <a:lnTo>
                  <a:pt x="35" y="18"/>
                </a:lnTo>
                <a:lnTo>
                  <a:pt x="14" y="18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8" name="Freeform 144"/>
          <p:cNvSpPr>
            <a:spLocks/>
          </p:cNvSpPr>
          <p:nvPr/>
        </p:nvSpPr>
        <p:spPr bwMode="auto">
          <a:xfrm>
            <a:off x="1870195" y="3585229"/>
            <a:ext cx="456223" cy="439349"/>
          </a:xfrm>
          <a:custGeom>
            <a:avLst/>
            <a:gdLst>
              <a:gd name="T0" fmla="*/ 0 w 114"/>
              <a:gd name="T1" fmla="*/ 107 h 125"/>
              <a:gd name="T2" fmla="*/ 0 w 114"/>
              <a:gd name="T3" fmla="*/ 110 h 125"/>
              <a:gd name="T4" fmla="*/ 14 w 114"/>
              <a:gd name="T5" fmla="*/ 118 h 125"/>
              <a:gd name="T6" fmla="*/ 14 w 114"/>
              <a:gd name="T7" fmla="*/ 125 h 125"/>
              <a:gd name="T8" fmla="*/ 28 w 114"/>
              <a:gd name="T9" fmla="*/ 114 h 125"/>
              <a:gd name="T10" fmla="*/ 35 w 114"/>
              <a:gd name="T11" fmla="*/ 125 h 125"/>
              <a:gd name="T12" fmla="*/ 46 w 114"/>
              <a:gd name="T13" fmla="*/ 114 h 125"/>
              <a:gd name="T14" fmla="*/ 53 w 114"/>
              <a:gd name="T15" fmla="*/ 121 h 125"/>
              <a:gd name="T16" fmla="*/ 75 w 114"/>
              <a:gd name="T17" fmla="*/ 100 h 125"/>
              <a:gd name="T18" fmla="*/ 82 w 114"/>
              <a:gd name="T19" fmla="*/ 71 h 125"/>
              <a:gd name="T20" fmla="*/ 96 w 114"/>
              <a:gd name="T21" fmla="*/ 64 h 125"/>
              <a:gd name="T22" fmla="*/ 114 w 114"/>
              <a:gd name="T23" fmla="*/ 0 h 125"/>
              <a:gd name="T24" fmla="*/ 103 w 114"/>
              <a:gd name="T25" fmla="*/ 7 h 125"/>
              <a:gd name="T26" fmla="*/ 89 w 114"/>
              <a:gd name="T27" fmla="*/ 0 h 125"/>
              <a:gd name="T28" fmla="*/ 75 w 114"/>
              <a:gd name="T29" fmla="*/ 11 h 125"/>
              <a:gd name="T30" fmla="*/ 71 w 114"/>
              <a:gd name="T31" fmla="*/ 29 h 125"/>
              <a:gd name="T32" fmla="*/ 28 w 114"/>
              <a:gd name="T33" fmla="*/ 21 h 125"/>
              <a:gd name="T34" fmla="*/ 32 w 114"/>
              <a:gd name="T35" fmla="*/ 39 h 125"/>
              <a:gd name="T36" fmla="*/ 39 w 114"/>
              <a:gd name="T37" fmla="*/ 29 h 125"/>
              <a:gd name="T38" fmla="*/ 50 w 114"/>
              <a:gd name="T39" fmla="*/ 36 h 125"/>
              <a:gd name="T40" fmla="*/ 43 w 114"/>
              <a:gd name="T41" fmla="*/ 89 h 125"/>
              <a:gd name="T42" fmla="*/ 28 w 114"/>
              <a:gd name="T43" fmla="*/ 78 h 125"/>
              <a:gd name="T44" fmla="*/ 7 w 114"/>
              <a:gd name="T45" fmla="*/ 89 h 125"/>
              <a:gd name="T46" fmla="*/ 11 w 114"/>
              <a:gd name="T47" fmla="*/ 100 h 125"/>
              <a:gd name="T48" fmla="*/ 0 w 114"/>
              <a:gd name="T49" fmla="*/ 107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25">
                <a:moveTo>
                  <a:pt x="0" y="107"/>
                </a:moveTo>
                <a:lnTo>
                  <a:pt x="0" y="110"/>
                </a:lnTo>
                <a:lnTo>
                  <a:pt x="14" y="118"/>
                </a:lnTo>
                <a:lnTo>
                  <a:pt x="14" y="125"/>
                </a:lnTo>
                <a:lnTo>
                  <a:pt x="28" y="114"/>
                </a:lnTo>
                <a:lnTo>
                  <a:pt x="35" y="125"/>
                </a:lnTo>
                <a:lnTo>
                  <a:pt x="46" y="114"/>
                </a:lnTo>
                <a:lnTo>
                  <a:pt x="53" y="121"/>
                </a:lnTo>
                <a:lnTo>
                  <a:pt x="75" y="100"/>
                </a:lnTo>
                <a:lnTo>
                  <a:pt x="82" y="71"/>
                </a:lnTo>
                <a:lnTo>
                  <a:pt x="96" y="64"/>
                </a:lnTo>
                <a:lnTo>
                  <a:pt x="114" y="0"/>
                </a:lnTo>
                <a:lnTo>
                  <a:pt x="103" y="7"/>
                </a:lnTo>
                <a:lnTo>
                  <a:pt x="89" y="0"/>
                </a:lnTo>
                <a:lnTo>
                  <a:pt x="75" y="11"/>
                </a:lnTo>
                <a:lnTo>
                  <a:pt x="71" y="29"/>
                </a:lnTo>
                <a:lnTo>
                  <a:pt x="28" y="21"/>
                </a:lnTo>
                <a:lnTo>
                  <a:pt x="32" y="39"/>
                </a:lnTo>
                <a:lnTo>
                  <a:pt x="39" y="29"/>
                </a:lnTo>
                <a:lnTo>
                  <a:pt x="50" y="36"/>
                </a:lnTo>
                <a:lnTo>
                  <a:pt x="43" y="89"/>
                </a:lnTo>
                <a:lnTo>
                  <a:pt x="28" y="78"/>
                </a:lnTo>
                <a:lnTo>
                  <a:pt x="7" y="89"/>
                </a:lnTo>
                <a:lnTo>
                  <a:pt x="11" y="100"/>
                </a:lnTo>
                <a:lnTo>
                  <a:pt x="0" y="107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9" name="Freeform 145"/>
          <p:cNvSpPr>
            <a:spLocks noEditPoints="1"/>
          </p:cNvSpPr>
          <p:nvPr/>
        </p:nvSpPr>
        <p:spPr bwMode="auto">
          <a:xfrm>
            <a:off x="2938716" y="3810172"/>
            <a:ext cx="612301" cy="551822"/>
          </a:xfrm>
          <a:custGeom>
            <a:avLst/>
            <a:gdLst>
              <a:gd name="T0" fmla="*/ 0 w 153"/>
              <a:gd name="T1" fmla="*/ 54 h 157"/>
              <a:gd name="T2" fmla="*/ 3 w 153"/>
              <a:gd name="T3" fmla="*/ 75 h 157"/>
              <a:gd name="T4" fmla="*/ 0 w 153"/>
              <a:gd name="T5" fmla="*/ 78 h 157"/>
              <a:gd name="T6" fmla="*/ 14 w 153"/>
              <a:gd name="T7" fmla="*/ 89 h 157"/>
              <a:gd name="T8" fmla="*/ 10 w 153"/>
              <a:gd name="T9" fmla="*/ 96 h 157"/>
              <a:gd name="T10" fmla="*/ 17 w 153"/>
              <a:gd name="T11" fmla="*/ 107 h 157"/>
              <a:gd name="T12" fmla="*/ 42 w 153"/>
              <a:gd name="T13" fmla="*/ 125 h 157"/>
              <a:gd name="T14" fmla="*/ 56 w 153"/>
              <a:gd name="T15" fmla="*/ 125 h 157"/>
              <a:gd name="T16" fmla="*/ 56 w 153"/>
              <a:gd name="T17" fmla="*/ 125 h 157"/>
              <a:gd name="T18" fmla="*/ 64 w 153"/>
              <a:gd name="T19" fmla="*/ 132 h 157"/>
              <a:gd name="T20" fmla="*/ 67 w 153"/>
              <a:gd name="T21" fmla="*/ 146 h 157"/>
              <a:gd name="T22" fmla="*/ 74 w 153"/>
              <a:gd name="T23" fmla="*/ 153 h 157"/>
              <a:gd name="T24" fmla="*/ 71 w 153"/>
              <a:gd name="T25" fmla="*/ 157 h 157"/>
              <a:gd name="T26" fmla="*/ 124 w 153"/>
              <a:gd name="T27" fmla="*/ 153 h 157"/>
              <a:gd name="T28" fmla="*/ 153 w 153"/>
              <a:gd name="T29" fmla="*/ 139 h 157"/>
              <a:gd name="T30" fmla="*/ 142 w 153"/>
              <a:gd name="T31" fmla="*/ 132 h 157"/>
              <a:gd name="T32" fmla="*/ 135 w 153"/>
              <a:gd name="T33" fmla="*/ 107 h 157"/>
              <a:gd name="T34" fmla="*/ 135 w 153"/>
              <a:gd name="T35" fmla="*/ 103 h 157"/>
              <a:gd name="T36" fmla="*/ 138 w 153"/>
              <a:gd name="T37" fmla="*/ 89 h 157"/>
              <a:gd name="T38" fmla="*/ 128 w 153"/>
              <a:gd name="T39" fmla="*/ 78 h 157"/>
              <a:gd name="T40" fmla="*/ 135 w 153"/>
              <a:gd name="T41" fmla="*/ 61 h 157"/>
              <a:gd name="T42" fmla="*/ 135 w 153"/>
              <a:gd name="T43" fmla="*/ 54 h 157"/>
              <a:gd name="T44" fmla="*/ 135 w 153"/>
              <a:gd name="T45" fmla="*/ 54 h 157"/>
              <a:gd name="T46" fmla="*/ 113 w 153"/>
              <a:gd name="T47" fmla="*/ 43 h 157"/>
              <a:gd name="T48" fmla="*/ 113 w 153"/>
              <a:gd name="T49" fmla="*/ 32 h 157"/>
              <a:gd name="T50" fmla="*/ 60 w 153"/>
              <a:gd name="T51" fmla="*/ 0 h 157"/>
              <a:gd name="T52" fmla="*/ 49 w 153"/>
              <a:gd name="T53" fmla="*/ 18 h 157"/>
              <a:gd name="T54" fmla="*/ 56 w 153"/>
              <a:gd name="T55" fmla="*/ 21 h 157"/>
              <a:gd name="T56" fmla="*/ 42 w 153"/>
              <a:gd name="T57" fmla="*/ 29 h 157"/>
              <a:gd name="T58" fmla="*/ 42 w 153"/>
              <a:gd name="T59" fmla="*/ 25 h 157"/>
              <a:gd name="T60" fmla="*/ 35 w 153"/>
              <a:gd name="T61" fmla="*/ 21 h 157"/>
              <a:gd name="T62" fmla="*/ 28 w 153"/>
              <a:gd name="T63" fmla="*/ 29 h 157"/>
              <a:gd name="T64" fmla="*/ 24 w 153"/>
              <a:gd name="T65" fmla="*/ 18 h 157"/>
              <a:gd name="T66" fmla="*/ 28 w 153"/>
              <a:gd name="T67" fmla="*/ 4 h 157"/>
              <a:gd name="T68" fmla="*/ 14 w 153"/>
              <a:gd name="T69" fmla="*/ 7 h 157"/>
              <a:gd name="T70" fmla="*/ 17 w 153"/>
              <a:gd name="T71" fmla="*/ 18 h 157"/>
              <a:gd name="T72" fmla="*/ 10 w 153"/>
              <a:gd name="T73" fmla="*/ 25 h 157"/>
              <a:gd name="T74" fmla="*/ 14 w 153"/>
              <a:gd name="T75" fmla="*/ 32 h 157"/>
              <a:gd name="T76" fmla="*/ 7 w 153"/>
              <a:gd name="T77" fmla="*/ 50 h 157"/>
              <a:gd name="T78" fmla="*/ 0 w 153"/>
              <a:gd name="T79" fmla="*/ 54 h 157"/>
              <a:gd name="T80" fmla="*/ 0 w 153"/>
              <a:gd name="T81" fmla="*/ 54 h 157"/>
              <a:gd name="T82" fmla="*/ 60 w 153"/>
              <a:gd name="T83" fmla="*/ 135 h 157"/>
              <a:gd name="T84" fmla="*/ 60 w 153"/>
              <a:gd name="T85" fmla="*/ 135 h 157"/>
              <a:gd name="T86" fmla="*/ 60 w 153"/>
              <a:gd name="T87" fmla="*/ 135 h 157"/>
              <a:gd name="T88" fmla="*/ 60 w 153"/>
              <a:gd name="T89" fmla="*/ 13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53" h="157">
                <a:moveTo>
                  <a:pt x="0" y="54"/>
                </a:moveTo>
                <a:lnTo>
                  <a:pt x="3" y="75"/>
                </a:lnTo>
                <a:lnTo>
                  <a:pt x="0" y="78"/>
                </a:lnTo>
                <a:lnTo>
                  <a:pt x="14" y="89"/>
                </a:lnTo>
                <a:lnTo>
                  <a:pt x="10" y="96"/>
                </a:lnTo>
                <a:lnTo>
                  <a:pt x="17" y="107"/>
                </a:lnTo>
                <a:lnTo>
                  <a:pt x="42" y="125"/>
                </a:lnTo>
                <a:lnTo>
                  <a:pt x="56" y="125"/>
                </a:lnTo>
                <a:lnTo>
                  <a:pt x="56" y="125"/>
                </a:lnTo>
                <a:lnTo>
                  <a:pt x="64" y="132"/>
                </a:lnTo>
                <a:lnTo>
                  <a:pt x="67" y="146"/>
                </a:lnTo>
                <a:lnTo>
                  <a:pt x="74" y="153"/>
                </a:lnTo>
                <a:lnTo>
                  <a:pt x="71" y="157"/>
                </a:lnTo>
                <a:lnTo>
                  <a:pt x="124" y="153"/>
                </a:lnTo>
                <a:lnTo>
                  <a:pt x="153" y="139"/>
                </a:lnTo>
                <a:lnTo>
                  <a:pt x="142" y="132"/>
                </a:lnTo>
                <a:lnTo>
                  <a:pt x="135" y="107"/>
                </a:lnTo>
                <a:lnTo>
                  <a:pt x="135" y="103"/>
                </a:lnTo>
                <a:lnTo>
                  <a:pt x="138" y="89"/>
                </a:lnTo>
                <a:lnTo>
                  <a:pt x="128" y="78"/>
                </a:lnTo>
                <a:lnTo>
                  <a:pt x="135" y="61"/>
                </a:lnTo>
                <a:lnTo>
                  <a:pt x="135" y="54"/>
                </a:lnTo>
                <a:lnTo>
                  <a:pt x="135" y="54"/>
                </a:lnTo>
                <a:lnTo>
                  <a:pt x="113" y="43"/>
                </a:lnTo>
                <a:lnTo>
                  <a:pt x="113" y="32"/>
                </a:lnTo>
                <a:lnTo>
                  <a:pt x="60" y="0"/>
                </a:lnTo>
                <a:lnTo>
                  <a:pt x="49" y="18"/>
                </a:lnTo>
                <a:lnTo>
                  <a:pt x="56" y="21"/>
                </a:lnTo>
                <a:lnTo>
                  <a:pt x="42" y="29"/>
                </a:lnTo>
                <a:lnTo>
                  <a:pt x="42" y="25"/>
                </a:lnTo>
                <a:lnTo>
                  <a:pt x="35" y="21"/>
                </a:lnTo>
                <a:lnTo>
                  <a:pt x="28" y="29"/>
                </a:lnTo>
                <a:lnTo>
                  <a:pt x="24" y="18"/>
                </a:lnTo>
                <a:lnTo>
                  <a:pt x="28" y="4"/>
                </a:lnTo>
                <a:lnTo>
                  <a:pt x="14" y="7"/>
                </a:lnTo>
                <a:lnTo>
                  <a:pt x="17" y="18"/>
                </a:lnTo>
                <a:lnTo>
                  <a:pt x="10" y="25"/>
                </a:lnTo>
                <a:lnTo>
                  <a:pt x="14" y="32"/>
                </a:lnTo>
                <a:lnTo>
                  <a:pt x="7" y="50"/>
                </a:lnTo>
                <a:lnTo>
                  <a:pt x="0" y="54"/>
                </a:lnTo>
                <a:lnTo>
                  <a:pt x="0" y="54"/>
                </a:lnTo>
                <a:close/>
                <a:moveTo>
                  <a:pt x="60" y="135"/>
                </a:moveTo>
                <a:lnTo>
                  <a:pt x="60" y="135"/>
                </a:lnTo>
                <a:lnTo>
                  <a:pt x="60" y="135"/>
                </a:lnTo>
                <a:lnTo>
                  <a:pt x="60" y="135"/>
                </a:lnTo>
                <a:close/>
              </a:path>
            </a:pathLst>
          </a:custGeom>
          <a:solidFill>
            <a:srgbClr val="671966"/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20" name="Freeform 146"/>
          <p:cNvSpPr>
            <a:spLocks/>
          </p:cNvSpPr>
          <p:nvPr/>
        </p:nvSpPr>
        <p:spPr bwMode="auto">
          <a:xfrm>
            <a:off x="3094793" y="4249519"/>
            <a:ext cx="184090" cy="386626"/>
          </a:xfrm>
          <a:custGeom>
            <a:avLst/>
            <a:gdLst>
              <a:gd name="T0" fmla="*/ 3 w 46"/>
              <a:gd name="T1" fmla="*/ 0 h 110"/>
              <a:gd name="T2" fmla="*/ 10 w 46"/>
              <a:gd name="T3" fmla="*/ 3 h 110"/>
              <a:gd name="T4" fmla="*/ 14 w 46"/>
              <a:gd name="T5" fmla="*/ 18 h 110"/>
              <a:gd name="T6" fmla="*/ 0 w 46"/>
              <a:gd name="T7" fmla="*/ 60 h 110"/>
              <a:gd name="T8" fmla="*/ 3 w 46"/>
              <a:gd name="T9" fmla="*/ 64 h 110"/>
              <a:gd name="T10" fmla="*/ 7 w 46"/>
              <a:gd name="T11" fmla="*/ 64 h 110"/>
              <a:gd name="T12" fmla="*/ 14 w 46"/>
              <a:gd name="T13" fmla="*/ 75 h 110"/>
              <a:gd name="T14" fmla="*/ 25 w 46"/>
              <a:gd name="T15" fmla="*/ 71 h 110"/>
              <a:gd name="T16" fmla="*/ 28 w 46"/>
              <a:gd name="T17" fmla="*/ 82 h 110"/>
              <a:gd name="T18" fmla="*/ 25 w 46"/>
              <a:gd name="T19" fmla="*/ 96 h 110"/>
              <a:gd name="T20" fmla="*/ 39 w 46"/>
              <a:gd name="T21" fmla="*/ 110 h 110"/>
              <a:gd name="T22" fmla="*/ 46 w 46"/>
              <a:gd name="T23" fmla="*/ 92 h 110"/>
              <a:gd name="T24" fmla="*/ 46 w 46"/>
              <a:gd name="T25" fmla="*/ 75 h 110"/>
              <a:gd name="T26" fmla="*/ 32 w 46"/>
              <a:gd name="T27" fmla="*/ 60 h 110"/>
              <a:gd name="T28" fmla="*/ 32 w 46"/>
              <a:gd name="T29" fmla="*/ 60 h 110"/>
              <a:gd name="T30" fmla="*/ 35 w 46"/>
              <a:gd name="T31" fmla="*/ 67 h 110"/>
              <a:gd name="T32" fmla="*/ 35 w 46"/>
              <a:gd name="T33" fmla="*/ 71 h 110"/>
              <a:gd name="T34" fmla="*/ 32 w 46"/>
              <a:gd name="T35" fmla="*/ 67 h 110"/>
              <a:gd name="T36" fmla="*/ 28 w 46"/>
              <a:gd name="T37" fmla="*/ 67 h 110"/>
              <a:gd name="T38" fmla="*/ 21 w 46"/>
              <a:gd name="T39" fmla="*/ 42 h 110"/>
              <a:gd name="T40" fmla="*/ 17 w 46"/>
              <a:gd name="T41" fmla="*/ 39 h 110"/>
              <a:gd name="T42" fmla="*/ 21 w 46"/>
              <a:gd name="T43" fmla="*/ 32 h 110"/>
              <a:gd name="T44" fmla="*/ 21 w 46"/>
              <a:gd name="T45" fmla="*/ 10 h 110"/>
              <a:gd name="T46" fmla="*/ 21 w 46"/>
              <a:gd name="T47" fmla="*/ 10 h 110"/>
              <a:gd name="T48" fmla="*/ 17 w 46"/>
              <a:gd name="T49" fmla="*/ 7 h 110"/>
              <a:gd name="T50" fmla="*/ 17 w 46"/>
              <a:gd name="T51" fmla="*/ 0 h 110"/>
              <a:gd name="T52" fmla="*/ 3 w 46"/>
              <a:gd name="T53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6" h="110">
                <a:moveTo>
                  <a:pt x="3" y="0"/>
                </a:moveTo>
                <a:lnTo>
                  <a:pt x="10" y="3"/>
                </a:lnTo>
                <a:lnTo>
                  <a:pt x="14" y="18"/>
                </a:lnTo>
                <a:lnTo>
                  <a:pt x="0" y="60"/>
                </a:lnTo>
                <a:lnTo>
                  <a:pt x="3" y="64"/>
                </a:lnTo>
                <a:lnTo>
                  <a:pt x="7" y="64"/>
                </a:lnTo>
                <a:lnTo>
                  <a:pt x="14" y="75"/>
                </a:lnTo>
                <a:lnTo>
                  <a:pt x="25" y="71"/>
                </a:lnTo>
                <a:lnTo>
                  <a:pt x="28" y="82"/>
                </a:lnTo>
                <a:lnTo>
                  <a:pt x="25" y="96"/>
                </a:lnTo>
                <a:lnTo>
                  <a:pt x="39" y="110"/>
                </a:lnTo>
                <a:lnTo>
                  <a:pt x="46" y="92"/>
                </a:lnTo>
                <a:lnTo>
                  <a:pt x="46" y="75"/>
                </a:lnTo>
                <a:lnTo>
                  <a:pt x="32" y="60"/>
                </a:lnTo>
                <a:lnTo>
                  <a:pt x="32" y="60"/>
                </a:lnTo>
                <a:lnTo>
                  <a:pt x="35" y="67"/>
                </a:lnTo>
                <a:lnTo>
                  <a:pt x="35" y="71"/>
                </a:lnTo>
                <a:lnTo>
                  <a:pt x="32" y="67"/>
                </a:lnTo>
                <a:lnTo>
                  <a:pt x="28" y="67"/>
                </a:lnTo>
                <a:lnTo>
                  <a:pt x="21" y="42"/>
                </a:lnTo>
                <a:lnTo>
                  <a:pt x="17" y="39"/>
                </a:lnTo>
                <a:lnTo>
                  <a:pt x="21" y="32"/>
                </a:lnTo>
                <a:lnTo>
                  <a:pt x="21" y="10"/>
                </a:lnTo>
                <a:lnTo>
                  <a:pt x="21" y="10"/>
                </a:lnTo>
                <a:lnTo>
                  <a:pt x="17" y="7"/>
                </a:lnTo>
                <a:lnTo>
                  <a:pt x="17" y="0"/>
                </a:lnTo>
                <a:lnTo>
                  <a:pt x="3" y="0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21" name="Freeform 147"/>
          <p:cNvSpPr>
            <a:spLocks/>
          </p:cNvSpPr>
          <p:nvPr/>
        </p:nvSpPr>
        <p:spPr bwMode="auto">
          <a:xfrm>
            <a:off x="1926222" y="3511418"/>
            <a:ext cx="1096536" cy="938445"/>
          </a:xfrm>
          <a:custGeom>
            <a:avLst/>
            <a:gdLst>
              <a:gd name="T0" fmla="*/ 0 w 274"/>
              <a:gd name="T1" fmla="*/ 146 h 267"/>
              <a:gd name="T2" fmla="*/ 4 w 274"/>
              <a:gd name="T3" fmla="*/ 156 h 267"/>
              <a:gd name="T4" fmla="*/ 7 w 274"/>
              <a:gd name="T5" fmla="*/ 163 h 267"/>
              <a:gd name="T6" fmla="*/ 64 w 274"/>
              <a:gd name="T7" fmla="*/ 156 h 267"/>
              <a:gd name="T8" fmla="*/ 103 w 274"/>
              <a:gd name="T9" fmla="*/ 188 h 267"/>
              <a:gd name="T10" fmla="*/ 139 w 274"/>
              <a:gd name="T11" fmla="*/ 178 h 267"/>
              <a:gd name="T12" fmla="*/ 174 w 274"/>
              <a:gd name="T13" fmla="*/ 231 h 267"/>
              <a:gd name="T14" fmla="*/ 210 w 274"/>
              <a:gd name="T15" fmla="*/ 245 h 267"/>
              <a:gd name="T16" fmla="*/ 256 w 274"/>
              <a:gd name="T17" fmla="*/ 267 h 267"/>
              <a:gd name="T18" fmla="*/ 235 w 274"/>
              <a:gd name="T19" fmla="*/ 245 h 267"/>
              <a:gd name="T20" fmla="*/ 238 w 274"/>
              <a:gd name="T21" fmla="*/ 206 h 267"/>
              <a:gd name="T22" fmla="*/ 238 w 274"/>
              <a:gd name="T23" fmla="*/ 199 h 267"/>
              <a:gd name="T24" fmla="*/ 242 w 274"/>
              <a:gd name="T25" fmla="*/ 196 h 267"/>
              <a:gd name="T26" fmla="*/ 263 w 274"/>
              <a:gd name="T27" fmla="*/ 192 h 267"/>
              <a:gd name="T28" fmla="*/ 253 w 274"/>
              <a:gd name="T29" fmla="*/ 174 h 267"/>
              <a:gd name="T30" fmla="*/ 245 w 274"/>
              <a:gd name="T31" fmla="*/ 153 h 267"/>
              <a:gd name="T32" fmla="*/ 245 w 274"/>
              <a:gd name="T33" fmla="*/ 142 h 267"/>
              <a:gd name="T34" fmla="*/ 242 w 274"/>
              <a:gd name="T35" fmla="*/ 135 h 267"/>
              <a:gd name="T36" fmla="*/ 245 w 274"/>
              <a:gd name="T37" fmla="*/ 121 h 267"/>
              <a:gd name="T38" fmla="*/ 238 w 274"/>
              <a:gd name="T39" fmla="*/ 110 h 267"/>
              <a:gd name="T40" fmla="*/ 242 w 274"/>
              <a:gd name="T41" fmla="*/ 96 h 267"/>
              <a:gd name="T42" fmla="*/ 249 w 274"/>
              <a:gd name="T43" fmla="*/ 82 h 267"/>
              <a:gd name="T44" fmla="*/ 249 w 274"/>
              <a:gd name="T45" fmla="*/ 74 h 267"/>
              <a:gd name="T46" fmla="*/ 260 w 274"/>
              <a:gd name="T47" fmla="*/ 57 h 267"/>
              <a:gd name="T48" fmla="*/ 274 w 274"/>
              <a:gd name="T49" fmla="*/ 42 h 267"/>
              <a:gd name="T50" fmla="*/ 253 w 274"/>
              <a:gd name="T51" fmla="*/ 7 h 267"/>
              <a:gd name="T52" fmla="*/ 221 w 274"/>
              <a:gd name="T53" fmla="*/ 0 h 267"/>
              <a:gd name="T54" fmla="*/ 103 w 274"/>
              <a:gd name="T55" fmla="*/ 0 h 267"/>
              <a:gd name="T56" fmla="*/ 68 w 274"/>
              <a:gd name="T57" fmla="*/ 92 h 267"/>
              <a:gd name="T58" fmla="*/ 39 w 274"/>
              <a:gd name="T59" fmla="*/ 142 h 267"/>
              <a:gd name="T60" fmla="*/ 21 w 274"/>
              <a:gd name="T61" fmla="*/ 146 h 267"/>
              <a:gd name="T62" fmla="*/ 0 w 274"/>
              <a:gd name="T63" fmla="*/ 146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4" h="267">
                <a:moveTo>
                  <a:pt x="0" y="146"/>
                </a:moveTo>
                <a:lnTo>
                  <a:pt x="0" y="146"/>
                </a:lnTo>
                <a:lnTo>
                  <a:pt x="4" y="149"/>
                </a:lnTo>
                <a:lnTo>
                  <a:pt x="4" y="156"/>
                </a:lnTo>
                <a:lnTo>
                  <a:pt x="7" y="156"/>
                </a:lnTo>
                <a:lnTo>
                  <a:pt x="7" y="163"/>
                </a:lnTo>
                <a:lnTo>
                  <a:pt x="25" y="156"/>
                </a:lnTo>
                <a:lnTo>
                  <a:pt x="64" y="156"/>
                </a:lnTo>
                <a:lnTo>
                  <a:pt x="82" y="192"/>
                </a:lnTo>
                <a:lnTo>
                  <a:pt x="103" y="188"/>
                </a:lnTo>
                <a:lnTo>
                  <a:pt x="107" y="174"/>
                </a:lnTo>
                <a:lnTo>
                  <a:pt x="139" y="178"/>
                </a:lnTo>
                <a:lnTo>
                  <a:pt x="146" y="235"/>
                </a:lnTo>
                <a:lnTo>
                  <a:pt x="174" y="231"/>
                </a:lnTo>
                <a:lnTo>
                  <a:pt x="174" y="228"/>
                </a:lnTo>
                <a:lnTo>
                  <a:pt x="210" y="245"/>
                </a:lnTo>
                <a:lnTo>
                  <a:pt x="231" y="249"/>
                </a:lnTo>
                <a:lnTo>
                  <a:pt x="256" y="267"/>
                </a:lnTo>
                <a:lnTo>
                  <a:pt x="249" y="249"/>
                </a:lnTo>
                <a:lnTo>
                  <a:pt x="235" y="245"/>
                </a:lnTo>
                <a:lnTo>
                  <a:pt x="238" y="206"/>
                </a:lnTo>
                <a:lnTo>
                  <a:pt x="238" y="206"/>
                </a:lnTo>
                <a:lnTo>
                  <a:pt x="238" y="203"/>
                </a:lnTo>
                <a:lnTo>
                  <a:pt x="238" y="199"/>
                </a:lnTo>
                <a:lnTo>
                  <a:pt x="242" y="199"/>
                </a:lnTo>
                <a:lnTo>
                  <a:pt x="242" y="196"/>
                </a:lnTo>
                <a:lnTo>
                  <a:pt x="242" y="196"/>
                </a:lnTo>
                <a:lnTo>
                  <a:pt x="263" y="192"/>
                </a:lnTo>
                <a:lnTo>
                  <a:pt x="260" y="178"/>
                </a:lnTo>
                <a:lnTo>
                  <a:pt x="253" y="174"/>
                </a:lnTo>
                <a:lnTo>
                  <a:pt x="245" y="160"/>
                </a:lnTo>
                <a:lnTo>
                  <a:pt x="245" y="153"/>
                </a:lnTo>
                <a:lnTo>
                  <a:pt x="242" y="146"/>
                </a:lnTo>
                <a:lnTo>
                  <a:pt x="245" y="142"/>
                </a:lnTo>
                <a:lnTo>
                  <a:pt x="245" y="135"/>
                </a:lnTo>
                <a:lnTo>
                  <a:pt x="242" y="135"/>
                </a:lnTo>
                <a:lnTo>
                  <a:pt x="245" y="117"/>
                </a:lnTo>
                <a:lnTo>
                  <a:pt x="245" y="121"/>
                </a:lnTo>
                <a:lnTo>
                  <a:pt x="242" y="106"/>
                </a:lnTo>
                <a:lnTo>
                  <a:pt x="238" y="110"/>
                </a:lnTo>
                <a:lnTo>
                  <a:pt x="238" y="103"/>
                </a:lnTo>
                <a:lnTo>
                  <a:pt x="242" y="96"/>
                </a:lnTo>
                <a:lnTo>
                  <a:pt x="245" y="99"/>
                </a:lnTo>
                <a:lnTo>
                  <a:pt x="249" y="82"/>
                </a:lnTo>
                <a:lnTo>
                  <a:pt x="245" y="82"/>
                </a:lnTo>
                <a:lnTo>
                  <a:pt x="249" y="74"/>
                </a:lnTo>
                <a:lnTo>
                  <a:pt x="249" y="67"/>
                </a:lnTo>
                <a:lnTo>
                  <a:pt x="260" y="57"/>
                </a:lnTo>
                <a:lnTo>
                  <a:pt x="263" y="53"/>
                </a:lnTo>
                <a:lnTo>
                  <a:pt x="274" y="42"/>
                </a:lnTo>
                <a:lnTo>
                  <a:pt x="267" y="21"/>
                </a:lnTo>
                <a:lnTo>
                  <a:pt x="253" y="7"/>
                </a:lnTo>
                <a:lnTo>
                  <a:pt x="235" y="10"/>
                </a:lnTo>
                <a:lnTo>
                  <a:pt x="221" y="0"/>
                </a:lnTo>
                <a:lnTo>
                  <a:pt x="153" y="14"/>
                </a:lnTo>
                <a:lnTo>
                  <a:pt x="103" y="0"/>
                </a:lnTo>
                <a:lnTo>
                  <a:pt x="82" y="85"/>
                </a:lnTo>
                <a:lnTo>
                  <a:pt x="68" y="92"/>
                </a:lnTo>
                <a:lnTo>
                  <a:pt x="61" y="121"/>
                </a:lnTo>
                <a:lnTo>
                  <a:pt x="39" y="142"/>
                </a:lnTo>
                <a:lnTo>
                  <a:pt x="32" y="135"/>
                </a:lnTo>
                <a:lnTo>
                  <a:pt x="21" y="146"/>
                </a:lnTo>
                <a:lnTo>
                  <a:pt x="14" y="135"/>
                </a:lnTo>
                <a:lnTo>
                  <a:pt x="0" y="146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22" name="Freeform 148"/>
          <p:cNvSpPr>
            <a:spLocks/>
          </p:cNvSpPr>
          <p:nvPr/>
        </p:nvSpPr>
        <p:spPr bwMode="auto">
          <a:xfrm>
            <a:off x="2994743" y="5100097"/>
            <a:ext cx="72035" cy="73811"/>
          </a:xfrm>
          <a:custGeom>
            <a:avLst/>
            <a:gdLst>
              <a:gd name="T0" fmla="*/ 18 w 18"/>
              <a:gd name="T1" fmla="*/ 0 h 21"/>
              <a:gd name="T2" fmla="*/ 18 w 18"/>
              <a:gd name="T3" fmla="*/ 3 h 21"/>
              <a:gd name="T4" fmla="*/ 7 w 18"/>
              <a:gd name="T5" fmla="*/ 0 h 21"/>
              <a:gd name="T6" fmla="*/ 0 w 18"/>
              <a:gd name="T7" fmla="*/ 3 h 21"/>
              <a:gd name="T8" fmla="*/ 0 w 18"/>
              <a:gd name="T9" fmla="*/ 18 h 21"/>
              <a:gd name="T10" fmla="*/ 10 w 18"/>
              <a:gd name="T11" fmla="*/ 21 h 21"/>
              <a:gd name="T12" fmla="*/ 18 w 18"/>
              <a:gd name="T13" fmla="*/ 14 h 21"/>
              <a:gd name="T14" fmla="*/ 18 w 18"/>
              <a:gd name="T15" fmla="*/ 14 h 21"/>
              <a:gd name="T16" fmla="*/ 18 w 18"/>
              <a:gd name="T17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21">
                <a:moveTo>
                  <a:pt x="18" y="0"/>
                </a:moveTo>
                <a:lnTo>
                  <a:pt x="18" y="3"/>
                </a:lnTo>
                <a:lnTo>
                  <a:pt x="7" y="0"/>
                </a:lnTo>
                <a:lnTo>
                  <a:pt x="0" y="3"/>
                </a:lnTo>
                <a:lnTo>
                  <a:pt x="0" y="18"/>
                </a:lnTo>
                <a:lnTo>
                  <a:pt x="10" y="21"/>
                </a:lnTo>
                <a:lnTo>
                  <a:pt x="18" y="14"/>
                </a:lnTo>
                <a:lnTo>
                  <a:pt x="18" y="14"/>
                </a:lnTo>
                <a:lnTo>
                  <a:pt x="18" y="0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23" name="Freeform 149"/>
          <p:cNvSpPr>
            <a:spLocks/>
          </p:cNvSpPr>
          <p:nvPr/>
        </p:nvSpPr>
        <p:spPr bwMode="auto">
          <a:xfrm>
            <a:off x="1914216" y="4059723"/>
            <a:ext cx="708347" cy="625631"/>
          </a:xfrm>
          <a:custGeom>
            <a:avLst/>
            <a:gdLst>
              <a:gd name="T0" fmla="*/ 10 w 177"/>
              <a:gd name="T1" fmla="*/ 7 h 178"/>
              <a:gd name="T2" fmla="*/ 10 w 177"/>
              <a:gd name="T3" fmla="*/ 7 h 178"/>
              <a:gd name="T4" fmla="*/ 14 w 177"/>
              <a:gd name="T5" fmla="*/ 18 h 178"/>
              <a:gd name="T6" fmla="*/ 21 w 177"/>
              <a:gd name="T7" fmla="*/ 40 h 178"/>
              <a:gd name="T8" fmla="*/ 17 w 177"/>
              <a:gd name="T9" fmla="*/ 47 h 178"/>
              <a:gd name="T10" fmla="*/ 21 w 177"/>
              <a:gd name="T11" fmla="*/ 61 h 178"/>
              <a:gd name="T12" fmla="*/ 24 w 177"/>
              <a:gd name="T13" fmla="*/ 68 h 178"/>
              <a:gd name="T14" fmla="*/ 28 w 177"/>
              <a:gd name="T15" fmla="*/ 68 h 178"/>
              <a:gd name="T16" fmla="*/ 32 w 177"/>
              <a:gd name="T17" fmla="*/ 72 h 178"/>
              <a:gd name="T18" fmla="*/ 28 w 177"/>
              <a:gd name="T19" fmla="*/ 75 h 178"/>
              <a:gd name="T20" fmla="*/ 28 w 177"/>
              <a:gd name="T21" fmla="*/ 89 h 178"/>
              <a:gd name="T22" fmla="*/ 21 w 177"/>
              <a:gd name="T23" fmla="*/ 100 h 178"/>
              <a:gd name="T24" fmla="*/ 17 w 177"/>
              <a:gd name="T25" fmla="*/ 100 h 178"/>
              <a:gd name="T26" fmla="*/ 17 w 177"/>
              <a:gd name="T27" fmla="*/ 104 h 178"/>
              <a:gd name="T28" fmla="*/ 10 w 177"/>
              <a:gd name="T29" fmla="*/ 111 h 178"/>
              <a:gd name="T30" fmla="*/ 3 w 177"/>
              <a:gd name="T31" fmla="*/ 143 h 178"/>
              <a:gd name="T32" fmla="*/ 0 w 177"/>
              <a:gd name="T33" fmla="*/ 150 h 178"/>
              <a:gd name="T34" fmla="*/ 0 w 177"/>
              <a:gd name="T35" fmla="*/ 168 h 178"/>
              <a:gd name="T36" fmla="*/ 3 w 177"/>
              <a:gd name="T37" fmla="*/ 164 h 178"/>
              <a:gd name="T38" fmla="*/ 7 w 177"/>
              <a:gd name="T39" fmla="*/ 164 h 178"/>
              <a:gd name="T40" fmla="*/ 17 w 177"/>
              <a:gd name="T41" fmla="*/ 157 h 178"/>
              <a:gd name="T42" fmla="*/ 28 w 177"/>
              <a:gd name="T43" fmla="*/ 168 h 178"/>
              <a:gd name="T44" fmla="*/ 92 w 177"/>
              <a:gd name="T45" fmla="*/ 168 h 178"/>
              <a:gd name="T46" fmla="*/ 99 w 177"/>
              <a:gd name="T47" fmla="*/ 175 h 178"/>
              <a:gd name="T48" fmla="*/ 138 w 177"/>
              <a:gd name="T49" fmla="*/ 178 h 178"/>
              <a:gd name="T50" fmla="*/ 163 w 177"/>
              <a:gd name="T51" fmla="*/ 171 h 178"/>
              <a:gd name="T52" fmla="*/ 145 w 177"/>
              <a:gd name="T53" fmla="*/ 157 h 178"/>
              <a:gd name="T54" fmla="*/ 145 w 177"/>
              <a:gd name="T55" fmla="*/ 104 h 178"/>
              <a:gd name="T56" fmla="*/ 174 w 177"/>
              <a:gd name="T57" fmla="*/ 104 h 178"/>
              <a:gd name="T58" fmla="*/ 177 w 177"/>
              <a:gd name="T59" fmla="*/ 75 h 178"/>
              <a:gd name="T60" fmla="*/ 149 w 177"/>
              <a:gd name="T61" fmla="*/ 79 h 178"/>
              <a:gd name="T62" fmla="*/ 142 w 177"/>
              <a:gd name="T63" fmla="*/ 22 h 178"/>
              <a:gd name="T64" fmla="*/ 110 w 177"/>
              <a:gd name="T65" fmla="*/ 18 h 178"/>
              <a:gd name="T66" fmla="*/ 106 w 177"/>
              <a:gd name="T67" fmla="*/ 32 h 178"/>
              <a:gd name="T68" fmla="*/ 85 w 177"/>
              <a:gd name="T69" fmla="*/ 36 h 178"/>
              <a:gd name="T70" fmla="*/ 67 w 177"/>
              <a:gd name="T71" fmla="*/ 0 h 178"/>
              <a:gd name="T72" fmla="*/ 28 w 177"/>
              <a:gd name="T73" fmla="*/ 0 h 178"/>
              <a:gd name="T74" fmla="*/ 10 w 177"/>
              <a:gd name="T75" fmla="*/ 7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7" h="178">
                <a:moveTo>
                  <a:pt x="10" y="7"/>
                </a:moveTo>
                <a:lnTo>
                  <a:pt x="10" y="7"/>
                </a:lnTo>
                <a:lnTo>
                  <a:pt x="14" y="18"/>
                </a:lnTo>
                <a:lnTo>
                  <a:pt x="21" y="40"/>
                </a:lnTo>
                <a:lnTo>
                  <a:pt x="17" y="47"/>
                </a:lnTo>
                <a:lnTo>
                  <a:pt x="21" y="61"/>
                </a:lnTo>
                <a:lnTo>
                  <a:pt x="24" y="68"/>
                </a:lnTo>
                <a:lnTo>
                  <a:pt x="28" y="68"/>
                </a:lnTo>
                <a:lnTo>
                  <a:pt x="32" y="72"/>
                </a:lnTo>
                <a:lnTo>
                  <a:pt x="28" y="75"/>
                </a:lnTo>
                <a:lnTo>
                  <a:pt x="28" y="89"/>
                </a:lnTo>
                <a:lnTo>
                  <a:pt x="21" y="100"/>
                </a:lnTo>
                <a:lnTo>
                  <a:pt x="17" y="100"/>
                </a:lnTo>
                <a:lnTo>
                  <a:pt x="17" y="104"/>
                </a:lnTo>
                <a:lnTo>
                  <a:pt x="10" y="111"/>
                </a:lnTo>
                <a:lnTo>
                  <a:pt x="3" y="143"/>
                </a:lnTo>
                <a:lnTo>
                  <a:pt x="0" y="150"/>
                </a:lnTo>
                <a:lnTo>
                  <a:pt x="0" y="168"/>
                </a:lnTo>
                <a:lnTo>
                  <a:pt x="3" y="164"/>
                </a:lnTo>
                <a:lnTo>
                  <a:pt x="7" y="164"/>
                </a:lnTo>
                <a:lnTo>
                  <a:pt x="17" y="157"/>
                </a:lnTo>
                <a:lnTo>
                  <a:pt x="28" y="168"/>
                </a:lnTo>
                <a:lnTo>
                  <a:pt x="92" y="168"/>
                </a:lnTo>
                <a:lnTo>
                  <a:pt x="99" y="175"/>
                </a:lnTo>
                <a:lnTo>
                  <a:pt x="138" y="178"/>
                </a:lnTo>
                <a:lnTo>
                  <a:pt x="163" y="171"/>
                </a:lnTo>
                <a:lnTo>
                  <a:pt x="145" y="157"/>
                </a:lnTo>
                <a:lnTo>
                  <a:pt x="145" y="104"/>
                </a:lnTo>
                <a:lnTo>
                  <a:pt x="174" y="104"/>
                </a:lnTo>
                <a:lnTo>
                  <a:pt x="177" y="75"/>
                </a:lnTo>
                <a:lnTo>
                  <a:pt x="149" y="79"/>
                </a:lnTo>
                <a:lnTo>
                  <a:pt x="142" y="22"/>
                </a:lnTo>
                <a:lnTo>
                  <a:pt x="110" y="18"/>
                </a:lnTo>
                <a:lnTo>
                  <a:pt x="106" y="32"/>
                </a:lnTo>
                <a:lnTo>
                  <a:pt x="85" y="36"/>
                </a:lnTo>
                <a:lnTo>
                  <a:pt x="67" y="0"/>
                </a:lnTo>
                <a:lnTo>
                  <a:pt x="28" y="0"/>
                </a:lnTo>
                <a:lnTo>
                  <a:pt x="10" y="7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24" name="Freeform 150"/>
          <p:cNvSpPr>
            <a:spLocks noEditPoints="1"/>
          </p:cNvSpPr>
          <p:nvPr/>
        </p:nvSpPr>
        <p:spPr bwMode="auto">
          <a:xfrm>
            <a:off x="2494501" y="4186256"/>
            <a:ext cx="656321" cy="499099"/>
          </a:xfrm>
          <a:custGeom>
            <a:avLst/>
            <a:gdLst>
              <a:gd name="T0" fmla="*/ 18 w 164"/>
              <a:gd name="T1" fmla="*/ 135 h 142"/>
              <a:gd name="T2" fmla="*/ 29 w 164"/>
              <a:gd name="T3" fmla="*/ 132 h 142"/>
              <a:gd name="T4" fmla="*/ 47 w 164"/>
              <a:gd name="T5" fmla="*/ 135 h 142"/>
              <a:gd name="T6" fmla="*/ 43 w 164"/>
              <a:gd name="T7" fmla="*/ 135 h 142"/>
              <a:gd name="T8" fmla="*/ 47 w 164"/>
              <a:gd name="T9" fmla="*/ 135 h 142"/>
              <a:gd name="T10" fmla="*/ 47 w 164"/>
              <a:gd name="T11" fmla="*/ 139 h 142"/>
              <a:gd name="T12" fmla="*/ 68 w 164"/>
              <a:gd name="T13" fmla="*/ 142 h 142"/>
              <a:gd name="T14" fmla="*/ 68 w 164"/>
              <a:gd name="T15" fmla="*/ 142 h 142"/>
              <a:gd name="T16" fmla="*/ 79 w 164"/>
              <a:gd name="T17" fmla="*/ 125 h 142"/>
              <a:gd name="T18" fmla="*/ 82 w 164"/>
              <a:gd name="T19" fmla="*/ 125 h 142"/>
              <a:gd name="T20" fmla="*/ 86 w 164"/>
              <a:gd name="T21" fmla="*/ 121 h 142"/>
              <a:gd name="T22" fmla="*/ 93 w 164"/>
              <a:gd name="T23" fmla="*/ 121 h 142"/>
              <a:gd name="T24" fmla="*/ 96 w 164"/>
              <a:gd name="T25" fmla="*/ 110 h 142"/>
              <a:gd name="T26" fmla="*/ 118 w 164"/>
              <a:gd name="T27" fmla="*/ 107 h 142"/>
              <a:gd name="T28" fmla="*/ 114 w 164"/>
              <a:gd name="T29" fmla="*/ 96 h 142"/>
              <a:gd name="T30" fmla="*/ 153 w 164"/>
              <a:gd name="T31" fmla="*/ 82 h 142"/>
              <a:gd name="T32" fmla="*/ 150 w 164"/>
              <a:gd name="T33" fmla="*/ 78 h 142"/>
              <a:gd name="T34" fmla="*/ 164 w 164"/>
              <a:gd name="T35" fmla="*/ 36 h 142"/>
              <a:gd name="T36" fmla="*/ 160 w 164"/>
              <a:gd name="T37" fmla="*/ 21 h 142"/>
              <a:gd name="T38" fmla="*/ 128 w 164"/>
              <a:gd name="T39" fmla="*/ 0 h 142"/>
              <a:gd name="T40" fmla="*/ 128 w 164"/>
              <a:gd name="T41" fmla="*/ 4 h 142"/>
              <a:gd name="T42" fmla="*/ 128 w 164"/>
              <a:gd name="T43" fmla="*/ 7 h 142"/>
              <a:gd name="T44" fmla="*/ 121 w 164"/>
              <a:gd name="T45" fmla="*/ 4 h 142"/>
              <a:gd name="T46" fmla="*/ 121 w 164"/>
              <a:gd name="T47" fmla="*/ 0 h 142"/>
              <a:gd name="T48" fmla="*/ 100 w 164"/>
              <a:gd name="T49" fmla="*/ 4 h 142"/>
              <a:gd name="T50" fmla="*/ 103 w 164"/>
              <a:gd name="T51" fmla="*/ 7 h 142"/>
              <a:gd name="T52" fmla="*/ 100 w 164"/>
              <a:gd name="T53" fmla="*/ 14 h 142"/>
              <a:gd name="T54" fmla="*/ 96 w 164"/>
              <a:gd name="T55" fmla="*/ 14 h 142"/>
              <a:gd name="T56" fmla="*/ 93 w 164"/>
              <a:gd name="T57" fmla="*/ 53 h 142"/>
              <a:gd name="T58" fmla="*/ 107 w 164"/>
              <a:gd name="T59" fmla="*/ 57 h 142"/>
              <a:gd name="T60" fmla="*/ 114 w 164"/>
              <a:gd name="T61" fmla="*/ 75 h 142"/>
              <a:gd name="T62" fmla="*/ 89 w 164"/>
              <a:gd name="T63" fmla="*/ 57 h 142"/>
              <a:gd name="T64" fmla="*/ 68 w 164"/>
              <a:gd name="T65" fmla="*/ 53 h 142"/>
              <a:gd name="T66" fmla="*/ 32 w 164"/>
              <a:gd name="T67" fmla="*/ 36 h 142"/>
              <a:gd name="T68" fmla="*/ 29 w 164"/>
              <a:gd name="T69" fmla="*/ 68 h 142"/>
              <a:gd name="T70" fmla="*/ 0 w 164"/>
              <a:gd name="T71" fmla="*/ 68 h 142"/>
              <a:gd name="T72" fmla="*/ 0 w 164"/>
              <a:gd name="T73" fmla="*/ 121 h 142"/>
              <a:gd name="T74" fmla="*/ 18 w 164"/>
              <a:gd name="T75" fmla="*/ 135 h 142"/>
              <a:gd name="T76" fmla="*/ 18 w 164"/>
              <a:gd name="T77" fmla="*/ 135 h 142"/>
              <a:gd name="T78" fmla="*/ 96 w 164"/>
              <a:gd name="T79" fmla="*/ 11 h 142"/>
              <a:gd name="T80" fmla="*/ 96 w 164"/>
              <a:gd name="T81" fmla="*/ 7 h 142"/>
              <a:gd name="T82" fmla="*/ 100 w 164"/>
              <a:gd name="T83" fmla="*/ 7 h 142"/>
              <a:gd name="T84" fmla="*/ 96 w 164"/>
              <a:gd name="T85" fmla="*/ 11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4" h="142">
                <a:moveTo>
                  <a:pt x="18" y="135"/>
                </a:moveTo>
                <a:lnTo>
                  <a:pt x="29" y="132"/>
                </a:lnTo>
                <a:lnTo>
                  <a:pt x="47" y="135"/>
                </a:lnTo>
                <a:lnTo>
                  <a:pt x="43" y="135"/>
                </a:lnTo>
                <a:lnTo>
                  <a:pt x="47" y="135"/>
                </a:lnTo>
                <a:lnTo>
                  <a:pt x="47" y="139"/>
                </a:lnTo>
                <a:lnTo>
                  <a:pt x="68" y="142"/>
                </a:lnTo>
                <a:lnTo>
                  <a:pt x="68" y="142"/>
                </a:lnTo>
                <a:lnTo>
                  <a:pt x="79" y="125"/>
                </a:lnTo>
                <a:lnTo>
                  <a:pt x="82" y="125"/>
                </a:lnTo>
                <a:lnTo>
                  <a:pt x="86" y="121"/>
                </a:lnTo>
                <a:lnTo>
                  <a:pt x="93" y="121"/>
                </a:lnTo>
                <a:lnTo>
                  <a:pt x="96" y="110"/>
                </a:lnTo>
                <a:lnTo>
                  <a:pt x="118" y="107"/>
                </a:lnTo>
                <a:lnTo>
                  <a:pt x="114" y="96"/>
                </a:lnTo>
                <a:lnTo>
                  <a:pt x="153" y="82"/>
                </a:lnTo>
                <a:lnTo>
                  <a:pt x="150" y="78"/>
                </a:lnTo>
                <a:lnTo>
                  <a:pt x="164" y="36"/>
                </a:lnTo>
                <a:lnTo>
                  <a:pt x="160" y="21"/>
                </a:lnTo>
                <a:lnTo>
                  <a:pt x="128" y="0"/>
                </a:lnTo>
                <a:lnTo>
                  <a:pt x="128" y="4"/>
                </a:lnTo>
                <a:lnTo>
                  <a:pt x="128" y="7"/>
                </a:lnTo>
                <a:lnTo>
                  <a:pt x="121" y="4"/>
                </a:lnTo>
                <a:lnTo>
                  <a:pt x="121" y="0"/>
                </a:lnTo>
                <a:lnTo>
                  <a:pt x="100" y="4"/>
                </a:lnTo>
                <a:lnTo>
                  <a:pt x="103" y="7"/>
                </a:lnTo>
                <a:lnTo>
                  <a:pt x="100" y="14"/>
                </a:lnTo>
                <a:lnTo>
                  <a:pt x="96" y="14"/>
                </a:lnTo>
                <a:lnTo>
                  <a:pt x="93" y="53"/>
                </a:lnTo>
                <a:lnTo>
                  <a:pt x="107" y="57"/>
                </a:lnTo>
                <a:lnTo>
                  <a:pt x="114" y="75"/>
                </a:lnTo>
                <a:lnTo>
                  <a:pt x="89" y="57"/>
                </a:lnTo>
                <a:lnTo>
                  <a:pt x="68" y="53"/>
                </a:lnTo>
                <a:lnTo>
                  <a:pt x="32" y="36"/>
                </a:lnTo>
                <a:lnTo>
                  <a:pt x="29" y="68"/>
                </a:lnTo>
                <a:lnTo>
                  <a:pt x="0" y="68"/>
                </a:lnTo>
                <a:lnTo>
                  <a:pt x="0" y="121"/>
                </a:lnTo>
                <a:lnTo>
                  <a:pt x="18" y="135"/>
                </a:lnTo>
                <a:lnTo>
                  <a:pt x="18" y="135"/>
                </a:lnTo>
                <a:close/>
                <a:moveTo>
                  <a:pt x="96" y="11"/>
                </a:moveTo>
                <a:lnTo>
                  <a:pt x="96" y="7"/>
                </a:lnTo>
                <a:lnTo>
                  <a:pt x="100" y="7"/>
                </a:lnTo>
                <a:lnTo>
                  <a:pt x="96" y="11"/>
                </a:lnTo>
                <a:close/>
              </a:path>
            </a:pathLst>
          </a:custGeom>
          <a:solidFill>
            <a:srgbClr val="671966"/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25" name="Freeform 151"/>
          <p:cNvSpPr>
            <a:spLocks noEditPoints="1"/>
          </p:cNvSpPr>
          <p:nvPr/>
        </p:nvSpPr>
        <p:spPr bwMode="auto">
          <a:xfrm>
            <a:off x="2950722" y="4298726"/>
            <a:ext cx="600295" cy="864634"/>
          </a:xfrm>
          <a:custGeom>
            <a:avLst/>
            <a:gdLst>
              <a:gd name="T0" fmla="*/ 4 w 150"/>
              <a:gd name="T1" fmla="*/ 75 h 246"/>
              <a:gd name="T2" fmla="*/ 39 w 150"/>
              <a:gd name="T3" fmla="*/ 89 h 246"/>
              <a:gd name="T4" fmla="*/ 43 w 150"/>
              <a:gd name="T5" fmla="*/ 139 h 246"/>
              <a:gd name="T6" fmla="*/ 21 w 150"/>
              <a:gd name="T7" fmla="*/ 167 h 246"/>
              <a:gd name="T8" fmla="*/ 21 w 150"/>
              <a:gd name="T9" fmla="*/ 182 h 246"/>
              <a:gd name="T10" fmla="*/ 25 w 150"/>
              <a:gd name="T11" fmla="*/ 207 h 246"/>
              <a:gd name="T12" fmla="*/ 29 w 150"/>
              <a:gd name="T13" fmla="*/ 242 h 246"/>
              <a:gd name="T14" fmla="*/ 39 w 150"/>
              <a:gd name="T15" fmla="*/ 235 h 246"/>
              <a:gd name="T16" fmla="*/ 32 w 150"/>
              <a:gd name="T17" fmla="*/ 231 h 246"/>
              <a:gd name="T18" fmla="*/ 39 w 150"/>
              <a:gd name="T19" fmla="*/ 224 h 246"/>
              <a:gd name="T20" fmla="*/ 64 w 150"/>
              <a:gd name="T21" fmla="*/ 217 h 246"/>
              <a:gd name="T22" fmla="*/ 75 w 150"/>
              <a:gd name="T23" fmla="*/ 199 h 246"/>
              <a:gd name="T24" fmla="*/ 75 w 150"/>
              <a:gd name="T25" fmla="*/ 189 h 246"/>
              <a:gd name="T26" fmla="*/ 71 w 150"/>
              <a:gd name="T27" fmla="*/ 174 h 246"/>
              <a:gd name="T28" fmla="*/ 68 w 150"/>
              <a:gd name="T29" fmla="*/ 153 h 246"/>
              <a:gd name="T30" fmla="*/ 64 w 150"/>
              <a:gd name="T31" fmla="*/ 139 h 246"/>
              <a:gd name="T32" fmla="*/ 85 w 150"/>
              <a:gd name="T33" fmla="*/ 121 h 246"/>
              <a:gd name="T34" fmla="*/ 93 w 150"/>
              <a:gd name="T35" fmla="*/ 117 h 246"/>
              <a:gd name="T36" fmla="*/ 96 w 150"/>
              <a:gd name="T37" fmla="*/ 114 h 246"/>
              <a:gd name="T38" fmla="*/ 114 w 150"/>
              <a:gd name="T39" fmla="*/ 96 h 246"/>
              <a:gd name="T40" fmla="*/ 128 w 150"/>
              <a:gd name="T41" fmla="*/ 93 h 246"/>
              <a:gd name="T42" fmla="*/ 135 w 150"/>
              <a:gd name="T43" fmla="*/ 85 h 246"/>
              <a:gd name="T44" fmla="*/ 146 w 150"/>
              <a:gd name="T45" fmla="*/ 71 h 246"/>
              <a:gd name="T46" fmla="*/ 150 w 150"/>
              <a:gd name="T47" fmla="*/ 61 h 246"/>
              <a:gd name="T48" fmla="*/ 150 w 150"/>
              <a:gd name="T49" fmla="*/ 57 h 246"/>
              <a:gd name="T50" fmla="*/ 146 w 150"/>
              <a:gd name="T51" fmla="*/ 39 h 246"/>
              <a:gd name="T52" fmla="*/ 146 w 150"/>
              <a:gd name="T53" fmla="*/ 32 h 246"/>
              <a:gd name="T54" fmla="*/ 150 w 150"/>
              <a:gd name="T55" fmla="*/ 7 h 246"/>
              <a:gd name="T56" fmla="*/ 150 w 150"/>
              <a:gd name="T57" fmla="*/ 0 h 246"/>
              <a:gd name="T58" fmla="*/ 68 w 150"/>
              <a:gd name="T59" fmla="*/ 18 h 246"/>
              <a:gd name="T60" fmla="*/ 68 w 150"/>
              <a:gd name="T61" fmla="*/ 46 h 246"/>
              <a:gd name="T62" fmla="*/ 82 w 150"/>
              <a:gd name="T63" fmla="*/ 78 h 246"/>
              <a:gd name="T64" fmla="*/ 61 w 150"/>
              <a:gd name="T65" fmla="*/ 82 h 246"/>
              <a:gd name="T66" fmla="*/ 61 w 150"/>
              <a:gd name="T67" fmla="*/ 57 h 246"/>
              <a:gd name="T68" fmla="*/ 43 w 150"/>
              <a:gd name="T69" fmla="*/ 50 h 246"/>
              <a:gd name="T70" fmla="*/ 4 w 150"/>
              <a:gd name="T71" fmla="*/ 75 h 246"/>
              <a:gd name="T72" fmla="*/ 11 w 150"/>
              <a:gd name="T73" fmla="*/ 75 h 246"/>
              <a:gd name="T74" fmla="*/ 18 w 150"/>
              <a:gd name="T75" fmla="*/ 75 h 246"/>
              <a:gd name="T76" fmla="*/ 18 w 150"/>
              <a:gd name="T77" fmla="*/ 78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0" h="246">
                <a:moveTo>
                  <a:pt x="4" y="75"/>
                </a:moveTo>
                <a:lnTo>
                  <a:pt x="4" y="75"/>
                </a:lnTo>
                <a:lnTo>
                  <a:pt x="7" y="82"/>
                </a:lnTo>
                <a:lnTo>
                  <a:pt x="39" y="89"/>
                </a:lnTo>
                <a:lnTo>
                  <a:pt x="36" y="128"/>
                </a:lnTo>
                <a:lnTo>
                  <a:pt x="43" y="139"/>
                </a:lnTo>
                <a:lnTo>
                  <a:pt x="25" y="167"/>
                </a:lnTo>
                <a:lnTo>
                  <a:pt x="21" y="167"/>
                </a:lnTo>
                <a:lnTo>
                  <a:pt x="21" y="182"/>
                </a:lnTo>
                <a:lnTo>
                  <a:pt x="21" y="182"/>
                </a:lnTo>
                <a:lnTo>
                  <a:pt x="21" y="196"/>
                </a:lnTo>
                <a:lnTo>
                  <a:pt x="25" y="207"/>
                </a:lnTo>
                <a:lnTo>
                  <a:pt x="29" y="228"/>
                </a:lnTo>
                <a:lnTo>
                  <a:pt x="29" y="242"/>
                </a:lnTo>
                <a:lnTo>
                  <a:pt x="39" y="246"/>
                </a:lnTo>
                <a:lnTo>
                  <a:pt x="39" y="235"/>
                </a:lnTo>
                <a:lnTo>
                  <a:pt x="36" y="239"/>
                </a:lnTo>
                <a:lnTo>
                  <a:pt x="32" y="231"/>
                </a:lnTo>
                <a:lnTo>
                  <a:pt x="39" y="224"/>
                </a:lnTo>
                <a:lnTo>
                  <a:pt x="39" y="224"/>
                </a:lnTo>
                <a:lnTo>
                  <a:pt x="50" y="221"/>
                </a:lnTo>
                <a:lnTo>
                  <a:pt x="64" y="217"/>
                </a:lnTo>
                <a:lnTo>
                  <a:pt x="75" y="207"/>
                </a:lnTo>
                <a:lnTo>
                  <a:pt x="75" y="199"/>
                </a:lnTo>
                <a:lnTo>
                  <a:pt x="71" y="203"/>
                </a:lnTo>
                <a:lnTo>
                  <a:pt x="75" y="189"/>
                </a:lnTo>
                <a:lnTo>
                  <a:pt x="75" y="174"/>
                </a:lnTo>
                <a:lnTo>
                  <a:pt x="71" y="174"/>
                </a:lnTo>
                <a:lnTo>
                  <a:pt x="71" y="167"/>
                </a:lnTo>
                <a:lnTo>
                  <a:pt x="68" y="153"/>
                </a:lnTo>
                <a:lnTo>
                  <a:pt x="64" y="150"/>
                </a:lnTo>
                <a:lnTo>
                  <a:pt x="64" y="139"/>
                </a:lnTo>
                <a:lnTo>
                  <a:pt x="71" y="135"/>
                </a:lnTo>
                <a:lnTo>
                  <a:pt x="85" y="121"/>
                </a:lnTo>
                <a:lnTo>
                  <a:pt x="85" y="125"/>
                </a:lnTo>
                <a:lnTo>
                  <a:pt x="93" y="117"/>
                </a:lnTo>
                <a:lnTo>
                  <a:pt x="89" y="114"/>
                </a:lnTo>
                <a:lnTo>
                  <a:pt x="96" y="114"/>
                </a:lnTo>
                <a:lnTo>
                  <a:pt x="100" y="107"/>
                </a:lnTo>
                <a:lnTo>
                  <a:pt x="114" y="96"/>
                </a:lnTo>
                <a:lnTo>
                  <a:pt x="121" y="100"/>
                </a:lnTo>
                <a:lnTo>
                  <a:pt x="128" y="93"/>
                </a:lnTo>
                <a:lnTo>
                  <a:pt x="135" y="89"/>
                </a:lnTo>
                <a:lnTo>
                  <a:pt x="135" y="85"/>
                </a:lnTo>
                <a:lnTo>
                  <a:pt x="139" y="82"/>
                </a:lnTo>
                <a:lnTo>
                  <a:pt x="146" y="71"/>
                </a:lnTo>
                <a:lnTo>
                  <a:pt x="146" y="68"/>
                </a:lnTo>
                <a:lnTo>
                  <a:pt x="150" y="61"/>
                </a:lnTo>
                <a:lnTo>
                  <a:pt x="146" y="57"/>
                </a:lnTo>
                <a:lnTo>
                  <a:pt x="150" y="57"/>
                </a:lnTo>
                <a:lnTo>
                  <a:pt x="146" y="53"/>
                </a:lnTo>
                <a:lnTo>
                  <a:pt x="146" y="39"/>
                </a:lnTo>
                <a:lnTo>
                  <a:pt x="142" y="36"/>
                </a:lnTo>
                <a:lnTo>
                  <a:pt x="146" y="32"/>
                </a:lnTo>
                <a:lnTo>
                  <a:pt x="146" y="18"/>
                </a:lnTo>
                <a:lnTo>
                  <a:pt x="150" y="7"/>
                </a:lnTo>
                <a:lnTo>
                  <a:pt x="150" y="4"/>
                </a:lnTo>
                <a:lnTo>
                  <a:pt x="150" y="0"/>
                </a:lnTo>
                <a:lnTo>
                  <a:pt x="121" y="14"/>
                </a:lnTo>
                <a:lnTo>
                  <a:pt x="68" y="18"/>
                </a:lnTo>
                <a:lnTo>
                  <a:pt x="64" y="28"/>
                </a:lnTo>
                <a:lnTo>
                  <a:pt x="68" y="46"/>
                </a:lnTo>
                <a:lnTo>
                  <a:pt x="82" y="61"/>
                </a:lnTo>
                <a:lnTo>
                  <a:pt x="82" y="78"/>
                </a:lnTo>
                <a:lnTo>
                  <a:pt x="75" y="96"/>
                </a:lnTo>
                <a:lnTo>
                  <a:pt x="61" y="82"/>
                </a:lnTo>
                <a:lnTo>
                  <a:pt x="64" y="68"/>
                </a:lnTo>
                <a:lnTo>
                  <a:pt x="61" y="57"/>
                </a:lnTo>
                <a:lnTo>
                  <a:pt x="50" y="61"/>
                </a:lnTo>
                <a:lnTo>
                  <a:pt x="43" y="50"/>
                </a:lnTo>
                <a:lnTo>
                  <a:pt x="0" y="64"/>
                </a:lnTo>
                <a:lnTo>
                  <a:pt x="4" y="75"/>
                </a:lnTo>
                <a:lnTo>
                  <a:pt x="4" y="75"/>
                </a:lnTo>
                <a:close/>
                <a:moveTo>
                  <a:pt x="11" y="75"/>
                </a:moveTo>
                <a:lnTo>
                  <a:pt x="11" y="75"/>
                </a:lnTo>
                <a:lnTo>
                  <a:pt x="18" y="75"/>
                </a:lnTo>
                <a:lnTo>
                  <a:pt x="29" y="75"/>
                </a:lnTo>
                <a:lnTo>
                  <a:pt x="18" y="78"/>
                </a:lnTo>
                <a:lnTo>
                  <a:pt x="11" y="75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26" name="Freeform 152"/>
          <p:cNvSpPr>
            <a:spLocks/>
          </p:cNvSpPr>
          <p:nvPr/>
        </p:nvSpPr>
        <p:spPr bwMode="auto">
          <a:xfrm>
            <a:off x="2682590" y="4562336"/>
            <a:ext cx="440215" cy="376083"/>
          </a:xfrm>
          <a:custGeom>
            <a:avLst/>
            <a:gdLst>
              <a:gd name="T0" fmla="*/ 0 w 110"/>
              <a:gd name="T1" fmla="*/ 32 h 107"/>
              <a:gd name="T2" fmla="*/ 7 w 110"/>
              <a:gd name="T3" fmla="*/ 50 h 107"/>
              <a:gd name="T4" fmla="*/ 32 w 110"/>
              <a:gd name="T5" fmla="*/ 71 h 107"/>
              <a:gd name="T6" fmla="*/ 39 w 110"/>
              <a:gd name="T7" fmla="*/ 92 h 107"/>
              <a:gd name="T8" fmla="*/ 56 w 110"/>
              <a:gd name="T9" fmla="*/ 99 h 107"/>
              <a:gd name="T10" fmla="*/ 60 w 110"/>
              <a:gd name="T11" fmla="*/ 96 h 107"/>
              <a:gd name="T12" fmla="*/ 71 w 110"/>
              <a:gd name="T13" fmla="*/ 103 h 107"/>
              <a:gd name="T14" fmla="*/ 78 w 110"/>
              <a:gd name="T15" fmla="*/ 99 h 107"/>
              <a:gd name="T16" fmla="*/ 88 w 110"/>
              <a:gd name="T17" fmla="*/ 107 h 107"/>
              <a:gd name="T18" fmla="*/ 88 w 110"/>
              <a:gd name="T19" fmla="*/ 92 h 107"/>
              <a:gd name="T20" fmla="*/ 92 w 110"/>
              <a:gd name="T21" fmla="*/ 92 h 107"/>
              <a:gd name="T22" fmla="*/ 110 w 110"/>
              <a:gd name="T23" fmla="*/ 64 h 107"/>
              <a:gd name="T24" fmla="*/ 103 w 110"/>
              <a:gd name="T25" fmla="*/ 53 h 107"/>
              <a:gd name="T26" fmla="*/ 106 w 110"/>
              <a:gd name="T27" fmla="*/ 14 h 107"/>
              <a:gd name="T28" fmla="*/ 74 w 110"/>
              <a:gd name="T29" fmla="*/ 7 h 107"/>
              <a:gd name="T30" fmla="*/ 71 w 110"/>
              <a:gd name="T31" fmla="*/ 0 h 107"/>
              <a:gd name="T32" fmla="*/ 49 w 110"/>
              <a:gd name="T33" fmla="*/ 3 h 107"/>
              <a:gd name="T34" fmla="*/ 46 w 110"/>
              <a:gd name="T35" fmla="*/ 14 h 107"/>
              <a:gd name="T36" fmla="*/ 49 w 110"/>
              <a:gd name="T37" fmla="*/ 18 h 107"/>
              <a:gd name="T38" fmla="*/ 39 w 110"/>
              <a:gd name="T39" fmla="*/ 18 h 107"/>
              <a:gd name="T40" fmla="*/ 35 w 110"/>
              <a:gd name="T41" fmla="*/ 21 h 107"/>
              <a:gd name="T42" fmla="*/ 35 w 110"/>
              <a:gd name="T43" fmla="*/ 21 h 107"/>
              <a:gd name="T44" fmla="*/ 24 w 110"/>
              <a:gd name="T45" fmla="*/ 32 h 107"/>
              <a:gd name="T46" fmla="*/ 21 w 110"/>
              <a:gd name="T47" fmla="*/ 35 h 107"/>
              <a:gd name="T48" fmla="*/ 21 w 110"/>
              <a:gd name="T49" fmla="*/ 35 h 107"/>
              <a:gd name="T50" fmla="*/ 21 w 110"/>
              <a:gd name="T51" fmla="*/ 35 h 107"/>
              <a:gd name="T52" fmla="*/ 0 w 110"/>
              <a:gd name="T53" fmla="*/ 32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0" h="107">
                <a:moveTo>
                  <a:pt x="0" y="32"/>
                </a:moveTo>
                <a:lnTo>
                  <a:pt x="7" y="50"/>
                </a:lnTo>
                <a:lnTo>
                  <a:pt x="32" y="71"/>
                </a:lnTo>
                <a:lnTo>
                  <a:pt x="39" y="92"/>
                </a:lnTo>
                <a:lnTo>
                  <a:pt x="56" y="99"/>
                </a:lnTo>
                <a:lnTo>
                  <a:pt x="60" y="96"/>
                </a:lnTo>
                <a:lnTo>
                  <a:pt x="71" y="103"/>
                </a:lnTo>
                <a:lnTo>
                  <a:pt x="78" y="99"/>
                </a:lnTo>
                <a:lnTo>
                  <a:pt x="88" y="107"/>
                </a:lnTo>
                <a:lnTo>
                  <a:pt x="88" y="92"/>
                </a:lnTo>
                <a:lnTo>
                  <a:pt x="92" y="92"/>
                </a:lnTo>
                <a:lnTo>
                  <a:pt x="110" y="64"/>
                </a:lnTo>
                <a:lnTo>
                  <a:pt x="103" y="53"/>
                </a:lnTo>
                <a:lnTo>
                  <a:pt x="106" y="14"/>
                </a:lnTo>
                <a:lnTo>
                  <a:pt x="74" y="7"/>
                </a:lnTo>
                <a:lnTo>
                  <a:pt x="71" y="0"/>
                </a:lnTo>
                <a:lnTo>
                  <a:pt x="49" y="3"/>
                </a:lnTo>
                <a:lnTo>
                  <a:pt x="46" y="14"/>
                </a:lnTo>
                <a:lnTo>
                  <a:pt x="49" y="18"/>
                </a:lnTo>
                <a:lnTo>
                  <a:pt x="39" y="18"/>
                </a:lnTo>
                <a:lnTo>
                  <a:pt x="35" y="21"/>
                </a:lnTo>
                <a:lnTo>
                  <a:pt x="35" y="21"/>
                </a:lnTo>
                <a:lnTo>
                  <a:pt x="24" y="32"/>
                </a:lnTo>
                <a:lnTo>
                  <a:pt x="21" y="35"/>
                </a:lnTo>
                <a:lnTo>
                  <a:pt x="21" y="35"/>
                </a:lnTo>
                <a:lnTo>
                  <a:pt x="21" y="35"/>
                </a:lnTo>
                <a:lnTo>
                  <a:pt x="0" y="32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27" name="Freeform 153"/>
          <p:cNvSpPr>
            <a:spLocks noEditPoints="1"/>
          </p:cNvSpPr>
          <p:nvPr/>
        </p:nvSpPr>
        <p:spPr bwMode="auto">
          <a:xfrm>
            <a:off x="2366438" y="4660750"/>
            <a:ext cx="540265" cy="502615"/>
          </a:xfrm>
          <a:custGeom>
            <a:avLst/>
            <a:gdLst>
              <a:gd name="T0" fmla="*/ 75 w 135"/>
              <a:gd name="T1" fmla="*/ 0 h 143"/>
              <a:gd name="T2" fmla="*/ 54 w 135"/>
              <a:gd name="T3" fmla="*/ 18 h 143"/>
              <a:gd name="T4" fmla="*/ 47 w 135"/>
              <a:gd name="T5" fmla="*/ 7 h 143"/>
              <a:gd name="T6" fmla="*/ 15 w 135"/>
              <a:gd name="T7" fmla="*/ 11 h 143"/>
              <a:gd name="T8" fmla="*/ 15 w 135"/>
              <a:gd name="T9" fmla="*/ 64 h 143"/>
              <a:gd name="T10" fmla="*/ 4 w 135"/>
              <a:gd name="T11" fmla="*/ 68 h 143"/>
              <a:gd name="T12" fmla="*/ 0 w 135"/>
              <a:gd name="T13" fmla="*/ 107 h 143"/>
              <a:gd name="T14" fmla="*/ 0 w 135"/>
              <a:gd name="T15" fmla="*/ 107 h 143"/>
              <a:gd name="T16" fmla="*/ 0 w 135"/>
              <a:gd name="T17" fmla="*/ 107 h 143"/>
              <a:gd name="T18" fmla="*/ 15 w 135"/>
              <a:gd name="T19" fmla="*/ 125 h 143"/>
              <a:gd name="T20" fmla="*/ 15 w 135"/>
              <a:gd name="T21" fmla="*/ 132 h 143"/>
              <a:gd name="T22" fmla="*/ 11 w 135"/>
              <a:gd name="T23" fmla="*/ 139 h 143"/>
              <a:gd name="T24" fmla="*/ 22 w 135"/>
              <a:gd name="T25" fmla="*/ 143 h 143"/>
              <a:gd name="T26" fmla="*/ 36 w 135"/>
              <a:gd name="T27" fmla="*/ 139 h 143"/>
              <a:gd name="T28" fmla="*/ 54 w 135"/>
              <a:gd name="T29" fmla="*/ 118 h 143"/>
              <a:gd name="T30" fmla="*/ 71 w 135"/>
              <a:gd name="T31" fmla="*/ 125 h 143"/>
              <a:gd name="T32" fmla="*/ 82 w 135"/>
              <a:gd name="T33" fmla="*/ 121 h 143"/>
              <a:gd name="T34" fmla="*/ 89 w 135"/>
              <a:gd name="T35" fmla="*/ 107 h 143"/>
              <a:gd name="T36" fmla="*/ 121 w 135"/>
              <a:gd name="T37" fmla="*/ 75 h 143"/>
              <a:gd name="T38" fmla="*/ 135 w 135"/>
              <a:gd name="T39" fmla="*/ 71 h 143"/>
              <a:gd name="T40" fmla="*/ 118 w 135"/>
              <a:gd name="T41" fmla="*/ 64 h 143"/>
              <a:gd name="T42" fmla="*/ 111 w 135"/>
              <a:gd name="T43" fmla="*/ 43 h 143"/>
              <a:gd name="T44" fmla="*/ 86 w 135"/>
              <a:gd name="T45" fmla="*/ 22 h 143"/>
              <a:gd name="T46" fmla="*/ 79 w 135"/>
              <a:gd name="T47" fmla="*/ 0 h 143"/>
              <a:gd name="T48" fmla="*/ 75 w 135"/>
              <a:gd name="T49" fmla="*/ 0 h 143"/>
              <a:gd name="T50" fmla="*/ 75 w 135"/>
              <a:gd name="T51" fmla="*/ 0 h 143"/>
              <a:gd name="T52" fmla="*/ 71 w 135"/>
              <a:gd name="T53" fmla="*/ 50 h 143"/>
              <a:gd name="T54" fmla="*/ 71 w 135"/>
              <a:gd name="T55" fmla="*/ 43 h 143"/>
              <a:gd name="T56" fmla="*/ 79 w 135"/>
              <a:gd name="T57" fmla="*/ 43 h 143"/>
              <a:gd name="T58" fmla="*/ 86 w 135"/>
              <a:gd name="T59" fmla="*/ 36 h 143"/>
              <a:gd name="T60" fmla="*/ 82 w 135"/>
              <a:gd name="T61" fmla="*/ 43 h 143"/>
              <a:gd name="T62" fmla="*/ 86 w 135"/>
              <a:gd name="T63" fmla="*/ 50 h 143"/>
              <a:gd name="T64" fmla="*/ 89 w 135"/>
              <a:gd name="T65" fmla="*/ 39 h 143"/>
              <a:gd name="T66" fmla="*/ 89 w 135"/>
              <a:gd name="T67" fmla="*/ 50 h 143"/>
              <a:gd name="T68" fmla="*/ 93 w 135"/>
              <a:gd name="T69" fmla="*/ 54 h 143"/>
              <a:gd name="T70" fmla="*/ 89 w 135"/>
              <a:gd name="T71" fmla="*/ 54 h 143"/>
              <a:gd name="T72" fmla="*/ 82 w 135"/>
              <a:gd name="T73" fmla="*/ 54 h 143"/>
              <a:gd name="T74" fmla="*/ 71 w 135"/>
              <a:gd name="T75" fmla="*/ 5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5" h="143">
                <a:moveTo>
                  <a:pt x="75" y="0"/>
                </a:moveTo>
                <a:lnTo>
                  <a:pt x="54" y="18"/>
                </a:lnTo>
                <a:lnTo>
                  <a:pt x="47" y="7"/>
                </a:lnTo>
                <a:lnTo>
                  <a:pt x="15" y="11"/>
                </a:lnTo>
                <a:lnTo>
                  <a:pt x="15" y="64"/>
                </a:lnTo>
                <a:lnTo>
                  <a:pt x="4" y="68"/>
                </a:lnTo>
                <a:lnTo>
                  <a:pt x="0" y="107"/>
                </a:lnTo>
                <a:lnTo>
                  <a:pt x="0" y="107"/>
                </a:lnTo>
                <a:lnTo>
                  <a:pt x="0" y="107"/>
                </a:lnTo>
                <a:lnTo>
                  <a:pt x="15" y="125"/>
                </a:lnTo>
                <a:lnTo>
                  <a:pt x="15" y="132"/>
                </a:lnTo>
                <a:lnTo>
                  <a:pt x="11" y="139"/>
                </a:lnTo>
                <a:lnTo>
                  <a:pt x="22" y="143"/>
                </a:lnTo>
                <a:lnTo>
                  <a:pt x="36" y="139"/>
                </a:lnTo>
                <a:lnTo>
                  <a:pt x="54" y="118"/>
                </a:lnTo>
                <a:lnTo>
                  <a:pt x="71" y="125"/>
                </a:lnTo>
                <a:lnTo>
                  <a:pt x="82" y="121"/>
                </a:lnTo>
                <a:lnTo>
                  <a:pt x="89" y="107"/>
                </a:lnTo>
                <a:lnTo>
                  <a:pt x="121" y="75"/>
                </a:lnTo>
                <a:lnTo>
                  <a:pt x="135" y="71"/>
                </a:lnTo>
                <a:lnTo>
                  <a:pt x="118" y="64"/>
                </a:lnTo>
                <a:lnTo>
                  <a:pt x="111" y="43"/>
                </a:lnTo>
                <a:lnTo>
                  <a:pt x="86" y="22"/>
                </a:lnTo>
                <a:lnTo>
                  <a:pt x="79" y="0"/>
                </a:lnTo>
                <a:lnTo>
                  <a:pt x="75" y="0"/>
                </a:lnTo>
                <a:lnTo>
                  <a:pt x="75" y="0"/>
                </a:lnTo>
                <a:close/>
                <a:moveTo>
                  <a:pt x="71" y="50"/>
                </a:moveTo>
                <a:lnTo>
                  <a:pt x="71" y="43"/>
                </a:lnTo>
                <a:lnTo>
                  <a:pt x="79" y="43"/>
                </a:lnTo>
                <a:lnTo>
                  <a:pt x="86" y="36"/>
                </a:lnTo>
                <a:lnTo>
                  <a:pt x="82" y="43"/>
                </a:lnTo>
                <a:lnTo>
                  <a:pt x="86" y="50"/>
                </a:lnTo>
                <a:lnTo>
                  <a:pt x="89" y="39"/>
                </a:lnTo>
                <a:lnTo>
                  <a:pt x="89" y="50"/>
                </a:lnTo>
                <a:lnTo>
                  <a:pt x="93" y="54"/>
                </a:lnTo>
                <a:lnTo>
                  <a:pt x="89" y="54"/>
                </a:lnTo>
                <a:lnTo>
                  <a:pt x="82" y="54"/>
                </a:lnTo>
                <a:lnTo>
                  <a:pt x="71" y="50"/>
                </a:lnTo>
                <a:close/>
              </a:path>
            </a:pathLst>
          </a:custGeom>
          <a:solidFill>
            <a:srgbClr val="671966"/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28" name="Freeform 154"/>
          <p:cNvSpPr>
            <a:spLocks noEditPoints="1"/>
          </p:cNvSpPr>
          <p:nvPr/>
        </p:nvSpPr>
        <p:spPr bwMode="auto">
          <a:xfrm>
            <a:off x="1914216" y="4611540"/>
            <a:ext cx="768375" cy="674838"/>
          </a:xfrm>
          <a:custGeom>
            <a:avLst/>
            <a:gdLst>
              <a:gd name="T0" fmla="*/ 0 w 192"/>
              <a:gd name="T1" fmla="*/ 11 h 192"/>
              <a:gd name="T2" fmla="*/ 0 w 192"/>
              <a:gd name="T3" fmla="*/ 18 h 192"/>
              <a:gd name="T4" fmla="*/ 0 w 192"/>
              <a:gd name="T5" fmla="*/ 25 h 192"/>
              <a:gd name="T6" fmla="*/ 7 w 192"/>
              <a:gd name="T7" fmla="*/ 32 h 192"/>
              <a:gd name="T8" fmla="*/ 28 w 192"/>
              <a:gd name="T9" fmla="*/ 78 h 192"/>
              <a:gd name="T10" fmla="*/ 39 w 192"/>
              <a:gd name="T11" fmla="*/ 89 h 192"/>
              <a:gd name="T12" fmla="*/ 39 w 192"/>
              <a:gd name="T13" fmla="*/ 114 h 192"/>
              <a:gd name="T14" fmla="*/ 42 w 192"/>
              <a:gd name="T15" fmla="*/ 128 h 192"/>
              <a:gd name="T16" fmla="*/ 42 w 192"/>
              <a:gd name="T17" fmla="*/ 135 h 192"/>
              <a:gd name="T18" fmla="*/ 49 w 192"/>
              <a:gd name="T19" fmla="*/ 164 h 192"/>
              <a:gd name="T20" fmla="*/ 53 w 192"/>
              <a:gd name="T21" fmla="*/ 171 h 192"/>
              <a:gd name="T22" fmla="*/ 56 w 192"/>
              <a:gd name="T23" fmla="*/ 178 h 192"/>
              <a:gd name="T24" fmla="*/ 64 w 192"/>
              <a:gd name="T25" fmla="*/ 185 h 192"/>
              <a:gd name="T26" fmla="*/ 67 w 192"/>
              <a:gd name="T27" fmla="*/ 185 h 192"/>
              <a:gd name="T28" fmla="*/ 74 w 192"/>
              <a:gd name="T29" fmla="*/ 182 h 192"/>
              <a:gd name="T30" fmla="*/ 85 w 192"/>
              <a:gd name="T31" fmla="*/ 192 h 192"/>
              <a:gd name="T32" fmla="*/ 103 w 192"/>
              <a:gd name="T33" fmla="*/ 192 h 192"/>
              <a:gd name="T34" fmla="*/ 117 w 192"/>
              <a:gd name="T35" fmla="*/ 182 h 192"/>
              <a:gd name="T36" fmla="*/ 113 w 192"/>
              <a:gd name="T37" fmla="*/ 121 h 192"/>
              <a:gd name="T38" fmla="*/ 113 w 192"/>
              <a:gd name="T39" fmla="*/ 121 h 192"/>
              <a:gd name="T40" fmla="*/ 117 w 192"/>
              <a:gd name="T41" fmla="*/ 82 h 192"/>
              <a:gd name="T42" fmla="*/ 128 w 192"/>
              <a:gd name="T43" fmla="*/ 78 h 192"/>
              <a:gd name="T44" fmla="*/ 128 w 192"/>
              <a:gd name="T45" fmla="*/ 25 h 192"/>
              <a:gd name="T46" fmla="*/ 160 w 192"/>
              <a:gd name="T47" fmla="*/ 21 h 192"/>
              <a:gd name="T48" fmla="*/ 167 w 192"/>
              <a:gd name="T49" fmla="*/ 32 h 192"/>
              <a:gd name="T50" fmla="*/ 192 w 192"/>
              <a:gd name="T51" fmla="*/ 14 h 192"/>
              <a:gd name="T52" fmla="*/ 174 w 192"/>
              <a:gd name="T53" fmla="*/ 11 h 192"/>
              <a:gd name="T54" fmla="*/ 138 w 192"/>
              <a:gd name="T55" fmla="*/ 21 h 192"/>
              <a:gd name="T56" fmla="*/ 99 w 192"/>
              <a:gd name="T57" fmla="*/ 18 h 192"/>
              <a:gd name="T58" fmla="*/ 92 w 192"/>
              <a:gd name="T59" fmla="*/ 11 h 192"/>
              <a:gd name="T60" fmla="*/ 28 w 192"/>
              <a:gd name="T61" fmla="*/ 11 h 192"/>
              <a:gd name="T62" fmla="*/ 17 w 192"/>
              <a:gd name="T63" fmla="*/ 0 h 192"/>
              <a:gd name="T64" fmla="*/ 7 w 192"/>
              <a:gd name="T65" fmla="*/ 7 h 192"/>
              <a:gd name="T66" fmla="*/ 3 w 192"/>
              <a:gd name="T67" fmla="*/ 7 h 192"/>
              <a:gd name="T68" fmla="*/ 0 w 192"/>
              <a:gd name="T69" fmla="*/ 11 h 192"/>
              <a:gd name="T70" fmla="*/ 0 w 192"/>
              <a:gd name="T71" fmla="*/ 11 h 192"/>
              <a:gd name="T72" fmla="*/ 60 w 192"/>
              <a:gd name="T73" fmla="*/ 28 h 192"/>
              <a:gd name="T74" fmla="*/ 64 w 192"/>
              <a:gd name="T75" fmla="*/ 32 h 192"/>
              <a:gd name="T76" fmla="*/ 67 w 192"/>
              <a:gd name="T77" fmla="*/ 28 h 192"/>
              <a:gd name="T78" fmla="*/ 74 w 192"/>
              <a:gd name="T79" fmla="*/ 32 h 192"/>
              <a:gd name="T80" fmla="*/ 64 w 192"/>
              <a:gd name="T81" fmla="*/ 36 h 192"/>
              <a:gd name="T82" fmla="*/ 60 w 192"/>
              <a:gd name="T83" fmla="*/ 39 h 192"/>
              <a:gd name="T84" fmla="*/ 56 w 192"/>
              <a:gd name="T85" fmla="*/ 36 h 192"/>
              <a:gd name="T86" fmla="*/ 60 w 192"/>
              <a:gd name="T87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2" h="192">
                <a:moveTo>
                  <a:pt x="0" y="11"/>
                </a:moveTo>
                <a:lnTo>
                  <a:pt x="0" y="18"/>
                </a:lnTo>
                <a:lnTo>
                  <a:pt x="0" y="25"/>
                </a:lnTo>
                <a:lnTo>
                  <a:pt x="7" y="32"/>
                </a:lnTo>
                <a:lnTo>
                  <a:pt x="28" y="78"/>
                </a:lnTo>
                <a:lnTo>
                  <a:pt x="39" y="89"/>
                </a:lnTo>
                <a:lnTo>
                  <a:pt x="39" y="114"/>
                </a:lnTo>
                <a:lnTo>
                  <a:pt x="42" y="128"/>
                </a:lnTo>
                <a:lnTo>
                  <a:pt x="42" y="135"/>
                </a:lnTo>
                <a:lnTo>
                  <a:pt x="49" y="164"/>
                </a:lnTo>
                <a:lnTo>
                  <a:pt x="53" y="171"/>
                </a:lnTo>
                <a:lnTo>
                  <a:pt x="56" y="178"/>
                </a:lnTo>
                <a:lnTo>
                  <a:pt x="64" y="185"/>
                </a:lnTo>
                <a:lnTo>
                  <a:pt x="67" y="185"/>
                </a:lnTo>
                <a:lnTo>
                  <a:pt x="74" y="182"/>
                </a:lnTo>
                <a:lnTo>
                  <a:pt x="85" y="192"/>
                </a:lnTo>
                <a:lnTo>
                  <a:pt x="103" y="192"/>
                </a:lnTo>
                <a:lnTo>
                  <a:pt x="117" y="182"/>
                </a:lnTo>
                <a:lnTo>
                  <a:pt x="113" y="121"/>
                </a:lnTo>
                <a:lnTo>
                  <a:pt x="113" y="121"/>
                </a:lnTo>
                <a:lnTo>
                  <a:pt x="117" y="82"/>
                </a:lnTo>
                <a:lnTo>
                  <a:pt x="128" y="78"/>
                </a:lnTo>
                <a:lnTo>
                  <a:pt x="128" y="25"/>
                </a:lnTo>
                <a:lnTo>
                  <a:pt x="160" y="21"/>
                </a:lnTo>
                <a:lnTo>
                  <a:pt x="167" y="32"/>
                </a:lnTo>
                <a:lnTo>
                  <a:pt x="192" y="14"/>
                </a:lnTo>
                <a:lnTo>
                  <a:pt x="174" y="11"/>
                </a:lnTo>
                <a:lnTo>
                  <a:pt x="138" y="21"/>
                </a:lnTo>
                <a:lnTo>
                  <a:pt x="99" y="18"/>
                </a:lnTo>
                <a:lnTo>
                  <a:pt x="92" y="11"/>
                </a:lnTo>
                <a:lnTo>
                  <a:pt x="28" y="11"/>
                </a:lnTo>
                <a:lnTo>
                  <a:pt x="17" y="0"/>
                </a:lnTo>
                <a:lnTo>
                  <a:pt x="7" y="7"/>
                </a:lnTo>
                <a:lnTo>
                  <a:pt x="3" y="7"/>
                </a:lnTo>
                <a:lnTo>
                  <a:pt x="0" y="11"/>
                </a:lnTo>
                <a:lnTo>
                  <a:pt x="0" y="11"/>
                </a:lnTo>
                <a:close/>
                <a:moveTo>
                  <a:pt x="60" y="28"/>
                </a:moveTo>
                <a:lnTo>
                  <a:pt x="64" y="32"/>
                </a:lnTo>
                <a:lnTo>
                  <a:pt x="67" y="28"/>
                </a:lnTo>
                <a:lnTo>
                  <a:pt x="74" y="32"/>
                </a:lnTo>
                <a:lnTo>
                  <a:pt x="64" y="36"/>
                </a:lnTo>
                <a:lnTo>
                  <a:pt x="60" y="39"/>
                </a:lnTo>
                <a:lnTo>
                  <a:pt x="56" y="36"/>
                </a:lnTo>
                <a:lnTo>
                  <a:pt x="60" y="28"/>
                </a:lnTo>
                <a:close/>
              </a:path>
            </a:pathLst>
          </a:custGeom>
          <a:solidFill>
            <a:srgbClr val="671966"/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29" name="Freeform 156"/>
          <p:cNvSpPr>
            <a:spLocks/>
          </p:cNvSpPr>
          <p:nvPr/>
        </p:nvSpPr>
        <p:spPr bwMode="auto">
          <a:xfrm>
            <a:off x="2778638" y="5261776"/>
            <a:ext cx="128063" cy="112473"/>
          </a:xfrm>
          <a:custGeom>
            <a:avLst/>
            <a:gdLst>
              <a:gd name="T0" fmla="*/ 0 w 32"/>
              <a:gd name="T1" fmla="*/ 18 h 32"/>
              <a:gd name="T2" fmla="*/ 15 w 32"/>
              <a:gd name="T3" fmla="*/ 32 h 32"/>
              <a:gd name="T4" fmla="*/ 32 w 32"/>
              <a:gd name="T5" fmla="*/ 14 h 32"/>
              <a:gd name="T6" fmla="*/ 29 w 32"/>
              <a:gd name="T7" fmla="*/ 0 h 32"/>
              <a:gd name="T8" fmla="*/ 11 w 32"/>
              <a:gd name="T9" fmla="*/ 0 h 32"/>
              <a:gd name="T10" fmla="*/ 8 w 32"/>
              <a:gd name="T11" fmla="*/ 11 h 32"/>
              <a:gd name="T12" fmla="*/ 0 w 32"/>
              <a:gd name="T13" fmla="*/ 1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2">
                <a:moveTo>
                  <a:pt x="0" y="18"/>
                </a:moveTo>
                <a:lnTo>
                  <a:pt x="15" y="32"/>
                </a:lnTo>
                <a:lnTo>
                  <a:pt x="32" y="14"/>
                </a:lnTo>
                <a:lnTo>
                  <a:pt x="29" y="0"/>
                </a:lnTo>
                <a:lnTo>
                  <a:pt x="11" y="0"/>
                </a:lnTo>
                <a:lnTo>
                  <a:pt x="8" y="11"/>
                </a:lnTo>
                <a:lnTo>
                  <a:pt x="0" y="18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30" name="Freeform 155"/>
          <p:cNvSpPr>
            <a:spLocks noEditPoints="1"/>
          </p:cNvSpPr>
          <p:nvPr/>
        </p:nvSpPr>
        <p:spPr bwMode="auto">
          <a:xfrm>
            <a:off x="2182349" y="4899755"/>
            <a:ext cx="924453" cy="724045"/>
          </a:xfrm>
          <a:custGeom>
            <a:avLst/>
            <a:gdLst>
              <a:gd name="T0" fmla="*/ 0 w 231"/>
              <a:gd name="T1" fmla="*/ 103 h 206"/>
              <a:gd name="T2" fmla="*/ 4 w 231"/>
              <a:gd name="T3" fmla="*/ 110 h 206"/>
              <a:gd name="T4" fmla="*/ 25 w 231"/>
              <a:gd name="T5" fmla="*/ 157 h 206"/>
              <a:gd name="T6" fmla="*/ 21 w 231"/>
              <a:gd name="T7" fmla="*/ 174 h 206"/>
              <a:gd name="T8" fmla="*/ 18 w 231"/>
              <a:gd name="T9" fmla="*/ 178 h 206"/>
              <a:gd name="T10" fmla="*/ 21 w 231"/>
              <a:gd name="T11" fmla="*/ 181 h 206"/>
              <a:gd name="T12" fmla="*/ 25 w 231"/>
              <a:gd name="T13" fmla="*/ 196 h 206"/>
              <a:gd name="T14" fmla="*/ 29 w 231"/>
              <a:gd name="T15" fmla="*/ 196 h 206"/>
              <a:gd name="T16" fmla="*/ 32 w 231"/>
              <a:gd name="T17" fmla="*/ 199 h 206"/>
              <a:gd name="T18" fmla="*/ 39 w 231"/>
              <a:gd name="T19" fmla="*/ 206 h 206"/>
              <a:gd name="T20" fmla="*/ 53 w 231"/>
              <a:gd name="T21" fmla="*/ 203 h 206"/>
              <a:gd name="T22" fmla="*/ 68 w 231"/>
              <a:gd name="T23" fmla="*/ 203 h 206"/>
              <a:gd name="T24" fmla="*/ 75 w 231"/>
              <a:gd name="T25" fmla="*/ 199 h 206"/>
              <a:gd name="T26" fmla="*/ 89 w 231"/>
              <a:gd name="T27" fmla="*/ 196 h 206"/>
              <a:gd name="T28" fmla="*/ 100 w 231"/>
              <a:gd name="T29" fmla="*/ 192 h 206"/>
              <a:gd name="T30" fmla="*/ 121 w 231"/>
              <a:gd name="T31" fmla="*/ 192 h 206"/>
              <a:gd name="T32" fmla="*/ 128 w 231"/>
              <a:gd name="T33" fmla="*/ 189 h 206"/>
              <a:gd name="T34" fmla="*/ 174 w 231"/>
              <a:gd name="T35" fmla="*/ 164 h 206"/>
              <a:gd name="T36" fmla="*/ 192 w 231"/>
              <a:gd name="T37" fmla="*/ 146 h 206"/>
              <a:gd name="T38" fmla="*/ 210 w 231"/>
              <a:gd name="T39" fmla="*/ 110 h 206"/>
              <a:gd name="T40" fmla="*/ 231 w 231"/>
              <a:gd name="T41" fmla="*/ 75 h 206"/>
              <a:gd name="T42" fmla="*/ 221 w 231"/>
              <a:gd name="T43" fmla="*/ 71 h 206"/>
              <a:gd name="T44" fmla="*/ 203 w 231"/>
              <a:gd name="T45" fmla="*/ 75 h 206"/>
              <a:gd name="T46" fmla="*/ 210 w 231"/>
              <a:gd name="T47" fmla="*/ 57 h 206"/>
              <a:gd name="T48" fmla="*/ 217 w 231"/>
              <a:gd name="T49" fmla="*/ 36 h 206"/>
              <a:gd name="T50" fmla="*/ 213 w 231"/>
              <a:gd name="T51" fmla="*/ 11 h 206"/>
              <a:gd name="T52" fmla="*/ 196 w 231"/>
              <a:gd name="T53" fmla="*/ 7 h 206"/>
              <a:gd name="T54" fmla="*/ 167 w 231"/>
              <a:gd name="T55" fmla="*/ 7 h 206"/>
              <a:gd name="T56" fmla="*/ 128 w 231"/>
              <a:gd name="T57" fmla="*/ 53 h 206"/>
              <a:gd name="T58" fmla="*/ 100 w 231"/>
              <a:gd name="T59" fmla="*/ 50 h 206"/>
              <a:gd name="T60" fmla="*/ 68 w 231"/>
              <a:gd name="T61" fmla="*/ 75 h 206"/>
              <a:gd name="T62" fmla="*/ 61 w 231"/>
              <a:gd name="T63" fmla="*/ 64 h 206"/>
              <a:gd name="T64" fmla="*/ 46 w 231"/>
              <a:gd name="T65" fmla="*/ 39 h 206"/>
              <a:gd name="T66" fmla="*/ 36 w 231"/>
              <a:gd name="T67" fmla="*/ 110 h 206"/>
              <a:gd name="T68" fmla="*/ 7 w 231"/>
              <a:gd name="T69" fmla="*/ 100 h 206"/>
              <a:gd name="T70" fmla="*/ 0 w 231"/>
              <a:gd name="T71" fmla="*/ 103 h 206"/>
              <a:gd name="T72" fmla="*/ 157 w 231"/>
              <a:gd name="T73" fmla="*/ 114 h 206"/>
              <a:gd name="T74" fmla="*/ 178 w 231"/>
              <a:gd name="T75" fmla="*/ 103 h 206"/>
              <a:gd name="T76" fmla="*/ 164 w 231"/>
              <a:gd name="T77" fmla="*/ 135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31" h="206">
                <a:moveTo>
                  <a:pt x="0" y="103"/>
                </a:moveTo>
                <a:lnTo>
                  <a:pt x="0" y="103"/>
                </a:lnTo>
                <a:lnTo>
                  <a:pt x="0" y="107"/>
                </a:lnTo>
                <a:lnTo>
                  <a:pt x="4" y="110"/>
                </a:lnTo>
                <a:lnTo>
                  <a:pt x="14" y="146"/>
                </a:lnTo>
                <a:lnTo>
                  <a:pt x="25" y="157"/>
                </a:lnTo>
                <a:lnTo>
                  <a:pt x="25" y="167"/>
                </a:lnTo>
                <a:lnTo>
                  <a:pt x="21" y="174"/>
                </a:lnTo>
                <a:lnTo>
                  <a:pt x="18" y="171"/>
                </a:lnTo>
                <a:lnTo>
                  <a:pt x="18" y="178"/>
                </a:lnTo>
                <a:lnTo>
                  <a:pt x="21" y="178"/>
                </a:lnTo>
                <a:lnTo>
                  <a:pt x="21" y="181"/>
                </a:lnTo>
                <a:lnTo>
                  <a:pt x="25" y="189"/>
                </a:lnTo>
                <a:lnTo>
                  <a:pt x="25" y="196"/>
                </a:lnTo>
                <a:lnTo>
                  <a:pt x="29" y="199"/>
                </a:lnTo>
                <a:lnTo>
                  <a:pt x="29" y="196"/>
                </a:lnTo>
                <a:lnTo>
                  <a:pt x="32" y="196"/>
                </a:lnTo>
                <a:lnTo>
                  <a:pt x="32" y="199"/>
                </a:lnTo>
                <a:lnTo>
                  <a:pt x="39" y="199"/>
                </a:lnTo>
                <a:lnTo>
                  <a:pt x="39" y="206"/>
                </a:lnTo>
                <a:lnTo>
                  <a:pt x="50" y="206"/>
                </a:lnTo>
                <a:lnTo>
                  <a:pt x="53" y="203"/>
                </a:lnTo>
                <a:lnTo>
                  <a:pt x="61" y="199"/>
                </a:lnTo>
                <a:lnTo>
                  <a:pt x="68" y="203"/>
                </a:lnTo>
                <a:lnTo>
                  <a:pt x="68" y="199"/>
                </a:lnTo>
                <a:lnTo>
                  <a:pt x="75" y="199"/>
                </a:lnTo>
                <a:lnTo>
                  <a:pt x="78" y="196"/>
                </a:lnTo>
                <a:lnTo>
                  <a:pt x="89" y="196"/>
                </a:lnTo>
                <a:lnTo>
                  <a:pt x="93" y="196"/>
                </a:lnTo>
                <a:lnTo>
                  <a:pt x="100" y="192"/>
                </a:lnTo>
                <a:lnTo>
                  <a:pt x="117" y="199"/>
                </a:lnTo>
                <a:lnTo>
                  <a:pt x="121" y="192"/>
                </a:lnTo>
                <a:lnTo>
                  <a:pt x="128" y="196"/>
                </a:lnTo>
                <a:lnTo>
                  <a:pt x="128" y="189"/>
                </a:lnTo>
                <a:lnTo>
                  <a:pt x="146" y="189"/>
                </a:lnTo>
                <a:lnTo>
                  <a:pt x="174" y="164"/>
                </a:lnTo>
                <a:lnTo>
                  <a:pt x="181" y="153"/>
                </a:lnTo>
                <a:lnTo>
                  <a:pt x="192" y="146"/>
                </a:lnTo>
                <a:lnTo>
                  <a:pt x="203" y="125"/>
                </a:lnTo>
                <a:lnTo>
                  <a:pt x="210" y="110"/>
                </a:lnTo>
                <a:lnTo>
                  <a:pt x="221" y="103"/>
                </a:lnTo>
                <a:lnTo>
                  <a:pt x="231" y="75"/>
                </a:lnTo>
                <a:lnTo>
                  <a:pt x="231" y="75"/>
                </a:lnTo>
                <a:lnTo>
                  <a:pt x="221" y="71"/>
                </a:lnTo>
                <a:lnTo>
                  <a:pt x="213" y="78"/>
                </a:lnTo>
                <a:lnTo>
                  <a:pt x="203" y="75"/>
                </a:lnTo>
                <a:lnTo>
                  <a:pt x="203" y="60"/>
                </a:lnTo>
                <a:lnTo>
                  <a:pt x="210" y="57"/>
                </a:lnTo>
                <a:lnTo>
                  <a:pt x="221" y="60"/>
                </a:lnTo>
                <a:lnTo>
                  <a:pt x="217" y="36"/>
                </a:lnTo>
                <a:lnTo>
                  <a:pt x="213" y="25"/>
                </a:lnTo>
                <a:lnTo>
                  <a:pt x="213" y="11"/>
                </a:lnTo>
                <a:lnTo>
                  <a:pt x="203" y="3"/>
                </a:lnTo>
                <a:lnTo>
                  <a:pt x="196" y="7"/>
                </a:lnTo>
                <a:lnTo>
                  <a:pt x="185" y="0"/>
                </a:lnTo>
                <a:lnTo>
                  <a:pt x="167" y="7"/>
                </a:lnTo>
                <a:lnTo>
                  <a:pt x="135" y="39"/>
                </a:lnTo>
                <a:lnTo>
                  <a:pt x="128" y="53"/>
                </a:lnTo>
                <a:lnTo>
                  <a:pt x="117" y="57"/>
                </a:lnTo>
                <a:lnTo>
                  <a:pt x="100" y="50"/>
                </a:lnTo>
                <a:lnTo>
                  <a:pt x="82" y="71"/>
                </a:lnTo>
                <a:lnTo>
                  <a:pt x="68" y="75"/>
                </a:lnTo>
                <a:lnTo>
                  <a:pt x="57" y="71"/>
                </a:lnTo>
                <a:lnTo>
                  <a:pt x="61" y="64"/>
                </a:lnTo>
                <a:lnTo>
                  <a:pt x="61" y="57"/>
                </a:lnTo>
                <a:lnTo>
                  <a:pt x="46" y="39"/>
                </a:lnTo>
                <a:lnTo>
                  <a:pt x="50" y="100"/>
                </a:lnTo>
                <a:lnTo>
                  <a:pt x="36" y="110"/>
                </a:lnTo>
                <a:lnTo>
                  <a:pt x="18" y="110"/>
                </a:lnTo>
                <a:lnTo>
                  <a:pt x="7" y="100"/>
                </a:lnTo>
                <a:lnTo>
                  <a:pt x="0" y="103"/>
                </a:lnTo>
                <a:lnTo>
                  <a:pt x="0" y="103"/>
                </a:lnTo>
                <a:close/>
                <a:moveTo>
                  <a:pt x="149" y="121"/>
                </a:moveTo>
                <a:lnTo>
                  <a:pt x="157" y="114"/>
                </a:lnTo>
                <a:lnTo>
                  <a:pt x="160" y="103"/>
                </a:lnTo>
                <a:lnTo>
                  <a:pt x="178" y="103"/>
                </a:lnTo>
                <a:lnTo>
                  <a:pt x="181" y="117"/>
                </a:lnTo>
                <a:lnTo>
                  <a:pt x="164" y="135"/>
                </a:lnTo>
                <a:lnTo>
                  <a:pt x="149" y="121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 w="63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609" y="1621537"/>
            <a:ext cx="702149" cy="46724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608" y="2364261"/>
            <a:ext cx="702232" cy="431729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608" y="5065570"/>
            <a:ext cx="662124" cy="440613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608" y="3071465"/>
            <a:ext cx="662124" cy="440613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608" y="3787552"/>
            <a:ext cx="658350" cy="438102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609" y="5682881"/>
            <a:ext cx="656675" cy="436987"/>
          </a:xfrm>
          <a:prstGeom prst="rect">
            <a:avLst/>
          </a:prstGeom>
        </p:spPr>
      </p:pic>
      <p:cxnSp>
        <p:nvCxnSpPr>
          <p:cNvPr id="137" name="Straight Connector 136"/>
          <p:cNvCxnSpPr>
            <a:stCxn id="99" idx="10"/>
            <a:endCxn id="131" idx="1"/>
          </p:cNvCxnSpPr>
          <p:nvPr/>
        </p:nvCxnSpPr>
        <p:spPr>
          <a:xfrm flipV="1">
            <a:off x="1229884" y="1855161"/>
            <a:ext cx="3265724" cy="1353982"/>
          </a:xfrm>
          <a:prstGeom prst="line">
            <a:avLst/>
          </a:prstGeom>
          <a:ln w="6350">
            <a:solidFill>
              <a:srgbClr val="671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103" idx="24"/>
            <a:endCxn id="132" idx="1"/>
          </p:cNvCxnSpPr>
          <p:nvPr/>
        </p:nvCxnSpPr>
        <p:spPr>
          <a:xfrm flipV="1">
            <a:off x="2010262" y="2580126"/>
            <a:ext cx="2485346" cy="530609"/>
          </a:xfrm>
          <a:prstGeom prst="line">
            <a:avLst/>
          </a:prstGeom>
          <a:ln w="6350">
            <a:solidFill>
              <a:srgbClr val="671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14" idx="24"/>
            <a:endCxn id="134" idx="1"/>
          </p:cNvCxnSpPr>
          <p:nvPr/>
        </p:nvCxnSpPr>
        <p:spPr>
          <a:xfrm flipV="1">
            <a:off x="3078784" y="3291771"/>
            <a:ext cx="1416825" cy="307514"/>
          </a:xfrm>
          <a:prstGeom prst="line">
            <a:avLst/>
          </a:prstGeom>
          <a:ln w="6350">
            <a:solidFill>
              <a:srgbClr val="671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19" idx="18"/>
            <a:endCxn id="135" idx="1"/>
          </p:cNvCxnSpPr>
          <p:nvPr/>
        </p:nvCxnSpPr>
        <p:spPr>
          <a:xfrm flipV="1">
            <a:off x="3490986" y="4006604"/>
            <a:ext cx="1004622" cy="116385"/>
          </a:xfrm>
          <a:prstGeom prst="line">
            <a:avLst/>
          </a:prstGeom>
          <a:ln w="6350">
            <a:solidFill>
              <a:srgbClr val="671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27" idx="20"/>
            <a:endCxn id="133" idx="1"/>
          </p:cNvCxnSpPr>
          <p:nvPr/>
        </p:nvCxnSpPr>
        <p:spPr>
          <a:xfrm>
            <a:off x="2838670" y="4885696"/>
            <a:ext cx="1656939" cy="400180"/>
          </a:xfrm>
          <a:prstGeom prst="line">
            <a:avLst/>
          </a:prstGeom>
          <a:ln w="6350">
            <a:solidFill>
              <a:srgbClr val="671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28" idx="15"/>
            <a:endCxn id="136" idx="1"/>
          </p:cNvCxnSpPr>
          <p:nvPr/>
        </p:nvCxnSpPr>
        <p:spPr>
          <a:xfrm>
            <a:off x="2254382" y="5286378"/>
            <a:ext cx="2241227" cy="614996"/>
          </a:xfrm>
          <a:prstGeom prst="line">
            <a:avLst/>
          </a:prstGeom>
          <a:ln w="6350">
            <a:solidFill>
              <a:srgbClr val="671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5272051" y="1617132"/>
            <a:ext cx="2438400" cy="444500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indent="-182563"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</a:pPr>
            <a:r>
              <a:rPr lang="en-US" sz="2200" b="1">
                <a:solidFill>
                  <a:srgbClr val="7030A0"/>
                </a:solidFill>
                <a:latin typeface="Century Gothic"/>
                <a:ea typeface="Verdana" pitchFamily="34" charset="0"/>
                <a:cs typeface="Century Gothic"/>
              </a:rPr>
              <a:t>Ghana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5272051" y="2300580"/>
            <a:ext cx="2438400" cy="444500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indent="-182563"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</a:pPr>
            <a:r>
              <a:rPr lang="en-US" sz="2200" b="1">
                <a:solidFill>
                  <a:srgbClr val="7030A0"/>
                </a:solidFill>
                <a:latin typeface="Century Gothic"/>
                <a:ea typeface="Verdana" pitchFamily="34" charset="0"/>
                <a:cs typeface="Century Gothic"/>
              </a:rPr>
              <a:t>Nigeria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5272051" y="2984028"/>
            <a:ext cx="2438400" cy="444500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indent="-182563"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</a:pPr>
            <a:r>
              <a:rPr lang="en-US" sz="2200" b="1">
                <a:solidFill>
                  <a:srgbClr val="7030A0"/>
                </a:solidFill>
                <a:latin typeface="Century Gothic"/>
                <a:ea typeface="Verdana" pitchFamily="34" charset="0"/>
                <a:cs typeface="Century Gothic"/>
              </a:rPr>
              <a:t>Uganda 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5272051" y="3667476"/>
            <a:ext cx="2438400" cy="444500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indent="-182563"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</a:pPr>
            <a:r>
              <a:rPr lang="en-US" sz="2200" b="1">
                <a:solidFill>
                  <a:srgbClr val="7030A0"/>
                </a:solidFill>
                <a:latin typeface="Century Gothic"/>
                <a:ea typeface="Verdana" pitchFamily="34" charset="0"/>
                <a:cs typeface="Century Gothic"/>
              </a:rPr>
              <a:t>Tanzania 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5272051" y="5034372"/>
            <a:ext cx="2438400" cy="444500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indent="-182563"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</a:pPr>
            <a:r>
              <a:rPr lang="en-US" sz="2200" b="1">
                <a:solidFill>
                  <a:srgbClr val="7030A0"/>
                </a:solidFill>
                <a:latin typeface="Century Gothic"/>
                <a:ea typeface="Verdana" pitchFamily="34" charset="0"/>
                <a:cs typeface="Century Gothic"/>
              </a:rPr>
              <a:t>Botswana 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272051" y="5717818"/>
            <a:ext cx="2438400" cy="444500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indent="-182563"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</a:pPr>
            <a:r>
              <a:rPr lang="en-US" sz="2200" b="1">
                <a:solidFill>
                  <a:srgbClr val="7030A0"/>
                </a:solidFill>
                <a:latin typeface="Century Gothic"/>
                <a:ea typeface="Verdana" pitchFamily="34" charset="0"/>
                <a:cs typeface="Century Gothic"/>
              </a:rPr>
              <a:t>Namibia  </a:t>
            </a: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7318222" y="1698130"/>
            <a:ext cx="189036" cy="4512082"/>
          </a:xfrm>
          <a:prstGeom prst="rect">
            <a:avLst/>
          </a:prstGeom>
        </p:spPr>
      </p:pic>
      <p:sp>
        <p:nvSpPr>
          <p:cNvPr id="160" name="Round Single Corner Rectangle 159"/>
          <p:cNvSpPr/>
          <p:nvPr/>
        </p:nvSpPr>
        <p:spPr>
          <a:xfrm>
            <a:off x="143934" y="1091779"/>
            <a:ext cx="7266202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ts val="1800"/>
              </a:spcBef>
              <a:spcAft>
                <a:spcPct val="0"/>
              </a:spcAft>
            </a:pPr>
            <a:r>
              <a:rPr lang="en-GB" sz="1200" b="1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Sub-Saharan Africa Country Scope </a:t>
            </a:r>
            <a:endParaRPr lang="en-US" sz="1200" b="1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1987265" y="1624776"/>
            <a:ext cx="189036" cy="4512082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3773" y="4395995"/>
            <a:ext cx="648520" cy="431561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5272051" y="4350924"/>
            <a:ext cx="2438400" cy="444500"/>
          </a:xfrm>
          <a:prstGeom prst="rect">
            <a:avLst/>
          </a:prstGeom>
        </p:spPr>
        <p:txBody>
          <a:bodyPr vert="horz" wrap="none" lIns="72000" tIns="72000" rIns="72000" bIns="72000" rtlCol="0">
            <a:noAutofit/>
          </a:bodyPr>
          <a:lstStyle/>
          <a:p>
            <a:pPr marL="182563" indent="-182563">
              <a:spcBef>
                <a:spcPts val="1200"/>
              </a:spcBef>
              <a:spcAft>
                <a:spcPts val="600"/>
              </a:spcAft>
              <a:buClr>
                <a:srgbClr val="17375E"/>
              </a:buClr>
              <a:buSzPct val="120000"/>
            </a:pPr>
            <a:r>
              <a:rPr lang="en-US" sz="2200" b="1">
                <a:solidFill>
                  <a:srgbClr val="7030A0"/>
                </a:solidFill>
                <a:latin typeface="Century Gothic"/>
                <a:ea typeface="Verdana" pitchFamily="34" charset="0"/>
                <a:cs typeface="Century Gothic"/>
              </a:rPr>
              <a:t>Zambia </a:t>
            </a:r>
          </a:p>
        </p:txBody>
      </p:sp>
      <p:cxnSp>
        <p:nvCxnSpPr>
          <p:cNvPr id="178" name="Straight Connector 177"/>
          <p:cNvCxnSpPr>
            <a:stCxn id="124" idx="16"/>
            <a:endCxn id="176" idx="1"/>
          </p:cNvCxnSpPr>
          <p:nvPr/>
        </p:nvCxnSpPr>
        <p:spPr>
          <a:xfrm>
            <a:off x="3094795" y="4460409"/>
            <a:ext cx="1408979" cy="151367"/>
          </a:xfrm>
          <a:prstGeom prst="line">
            <a:avLst/>
          </a:prstGeom>
          <a:ln w="6350">
            <a:solidFill>
              <a:srgbClr val="671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A3E9223-348C-485A-BC80-14F3410623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19" y="169067"/>
            <a:ext cx="2366438" cy="6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03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 on Ghana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24595-F541-4368-88CB-FF2E87FDE53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1750552" y="1348760"/>
            <a:ext cx="189036" cy="2016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5998771" y="4041160"/>
            <a:ext cx="200417" cy="2016741"/>
          </a:xfrm>
          <a:prstGeom prst="rect">
            <a:avLst/>
          </a:prstGeom>
        </p:spPr>
      </p:pic>
      <p:sp>
        <p:nvSpPr>
          <p:cNvPr id="58" name="Round Single Corner Rectangle 57"/>
          <p:cNvSpPr/>
          <p:nvPr/>
        </p:nvSpPr>
        <p:spPr>
          <a:xfrm>
            <a:off x="6211889" y="10071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Country Headlines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3" name="Round Single Corner Rectangle 62"/>
          <p:cNvSpPr/>
          <p:nvPr/>
        </p:nvSpPr>
        <p:spPr>
          <a:xfrm>
            <a:off x="484189" y="36233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Operators 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2089" y="1475189"/>
            <a:ext cx="6092825" cy="20015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Population: 						27.000,000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GDP: 							$132 Billion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Inflation rate (CPI): 					16.6%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Interest rate: 						22.5%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latin typeface="Century Gothic"/>
                <a:cs typeface="Century Gothic"/>
              </a:rPr>
              <a:t>Corporate tax rate: 					25%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Real estate inflation: 					5-7%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Salary and Wage Inflation: 				5-7%</a:t>
            </a:r>
            <a:endParaRPr lang="en-GB" sz="120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Business language:					English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Other Languages:					n/a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79" y="1466404"/>
            <a:ext cx="583768" cy="388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684" y="1477217"/>
            <a:ext cx="1956945" cy="19505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57612" y="1522066"/>
            <a:ext cx="23460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671966"/>
                </a:solidFill>
              </a:rPr>
              <a:t>“Ghana was ranked as Africa’s most peaceful country by the Global Peace Index.”</a:t>
            </a: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784" y="4183205"/>
            <a:ext cx="952307" cy="95230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97" y="4159255"/>
            <a:ext cx="1471722" cy="9635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000653" y="1356857"/>
            <a:ext cx="189036" cy="2016741"/>
          </a:xfrm>
          <a:prstGeom prst="rect">
            <a:avLst/>
          </a:prstGeom>
        </p:spPr>
      </p:pic>
      <p:sp>
        <p:nvSpPr>
          <p:cNvPr id="21" name="Round Single Corner Rectangle 20"/>
          <p:cNvSpPr/>
          <p:nvPr/>
        </p:nvSpPr>
        <p:spPr>
          <a:xfrm>
            <a:off x="461990" y="1015210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Ghana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2" name="Picture 21" descr="PCCI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1" y="4212152"/>
            <a:ext cx="746086" cy="723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6351" y="4112636"/>
            <a:ext cx="2077964" cy="1038982"/>
          </a:xfrm>
          <a:prstGeom prst="rect">
            <a:avLst/>
          </a:prstGeom>
        </p:spPr>
      </p:pic>
      <p:pic>
        <p:nvPicPr>
          <p:cNvPr id="9" name="Picture 8" descr="Tech Mahindr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2" y="5267060"/>
            <a:ext cx="1166946" cy="412321"/>
          </a:xfrm>
          <a:prstGeom prst="rect">
            <a:avLst/>
          </a:prstGeom>
        </p:spPr>
      </p:pic>
      <p:pic>
        <p:nvPicPr>
          <p:cNvPr id="10" name="Picture 9" descr="e Services Ghana logo.jpe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16"/>
          <a:stretch/>
        </p:blipFill>
        <p:spPr>
          <a:xfrm>
            <a:off x="1906487" y="5324782"/>
            <a:ext cx="1935002" cy="457292"/>
          </a:xfrm>
          <a:prstGeom prst="rect">
            <a:avLst/>
          </a:prstGeom>
        </p:spPr>
      </p:pic>
      <p:pic>
        <p:nvPicPr>
          <p:cNvPr id="12" name="Picture 11" descr="rancard 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40" y="5228402"/>
            <a:ext cx="1097671" cy="731780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8B019C4A-5E44-4F41-A004-57A893D7B1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19" y="169067"/>
            <a:ext cx="2366438" cy="6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41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 on Nigeria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24595-F541-4368-88CB-FF2E87FDE53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1750552" y="1348760"/>
            <a:ext cx="189036" cy="2016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5998771" y="4041160"/>
            <a:ext cx="200417" cy="20167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1750552" y="3977660"/>
            <a:ext cx="201736" cy="2016741"/>
          </a:xfrm>
          <a:prstGeom prst="rect">
            <a:avLst/>
          </a:prstGeom>
        </p:spPr>
      </p:pic>
      <p:sp>
        <p:nvSpPr>
          <p:cNvPr id="58" name="Round Single Corner Rectangle 57"/>
          <p:cNvSpPr/>
          <p:nvPr/>
        </p:nvSpPr>
        <p:spPr>
          <a:xfrm>
            <a:off x="6211889" y="10071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Country Headlines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3" name="Round Single Corner Rectangle 62"/>
          <p:cNvSpPr/>
          <p:nvPr/>
        </p:nvSpPr>
        <p:spPr>
          <a:xfrm>
            <a:off x="484189" y="36233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Operators 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2089" y="1475189"/>
            <a:ext cx="6092825" cy="20015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Population: 						188.000,000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GDP: 							$1.11 Trillion 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Inflation rate:	 					</a:t>
            </a: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17.24%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Interest rate: 						14%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Corporate tax rate: 					30%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latin typeface="Century Gothic"/>
                <a:cs typeface="Century Gothic"/>
              </a:rPr>
              <a:t>Real estate inflation: 					5-7%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Salary and Wage Inflation: 				5-7%</a:t>
            </a:r>
            <a:endParaRPr lang="en-GB" sz="120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Business language:					English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Other Languages:					n/a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7612" y="1522066"/>
            <a:ext cx="23460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671966"/>
                </a:solidFill>
              </a:rPr>
              <a:t>“Nigeria is the most populated country in Africa and the 8</a:t>
            </a:r>
            <a:r>
              <a:rPr lang="en-US" baseline="30000">
                <a:solidFill>
                  <a:srgbClr val="671966"/>
                </a:solidFill>
              </a:rPr>
              <a:t>th</a:t>
            </a:r>
            <a:r>
              <a:rPr lang="en-US">
                <a:solidFill>
                  <a:srgbClr val="671966"/>
                </a:solidFill>
              </a:rPr>
              <a:t> in the world”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99" y="1459957"/>
            <a:ext cx="702232" cy="3511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799" y="1506587"/>
            <a:ext cx="1956081" cy="1949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937" y="5140217"/>
            <a:ext cx="1186965" cy="765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5986222" y="1356857"/>
            <a:ext cx="189036" cy="2016741"/>
          </a:xfrm>
          <a:prstGeom prst="rect">
            <a:avLst/>
          </a:prstGeom>
        </p:spPr>
      </p:pic>
      <p:sp>
        <p:nvSpPr>
          <p:cNvPr id="22" name="Round Single Corner Rectangle 21"/>
          <p:cNvSpPr/>
          <p:nvPr/>
        </p:nvSpPr>
        <p:spPr>
          <a:xfrm>
            <a:off x="447559" y="1015210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Nigeria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 descr="Interra-Networks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65" y="4273300"/>
            <a:ext cx="761213" cy="719584"/>
          </a:xfrm>
          <a:prstGeom prst="rect">
            <a:avLst/>
          </a:prstGeom>
        </p:spPr>
      </p:pic>
      <p:pic>
        <p:nvPicPr>
          <p:cNvPr id="24" name="Picture 23" descr="Tech Mahindr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6" y="5194908"/>
            <a:ext cx="1534511" cy="5421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784" y="4183205"/>
            <a:ext cx="952307" cy="952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297" y="4159255"/>
            <a:ext cx="1471722" cy="963501"/>
          </a:xfrm>
          <a:prstGeom prst="rect">
            <a:avLst/>
          </a:prstGeom>
        </p:spPr>
      </p:pic>
      <p:pic>
        <p:nvPicPr>
          <p:cNvPr id="33" name="Picture 32" descr="PCCI.jpe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1" y="4212152"/>
            <a:ext cx="746086" cy="7230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44F76C6-F608-4578-9A1B-69AB9B84BE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97" y="5217596"/>
            <a:ext cx="1077253" cy="646352"/>
          </a:xfrm>
          <a:prstGeom prst="rect">
            <a:avLst/>
          </a:prstGeom>
        </p:spPr>
      </p:pic>
      <p:pic>
        <p:nvPicPr>
          <p:cNvPr id="8" name="Picture 7" descr="spanco india logo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5" y="5381811"/>
            <a:ext cx="1041678" cy="440146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E1F7DE2B-AA0A-448F-90BA-A61B6E2D99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19" y="169067"/>
            <a:ext cx="2366438" cy="6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41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 on Uganda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24595-F541-4368-88CB-FF2E87FDE53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1750552" y="1348760"/>
            <a:ext cx="189036" cy="2016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5998771" y="4041160"/>
            <a:ext cx="200417" cy="2016741"/>
          </a:xfrm>
          <a:prstGeom prst="rect">
            <a:avLst/>
          </a:prstGeom>
        </p:spPr>
      </p:pic>
      <p:sp>
        <p:nvSpPr>
          <p:cNvPr id="58" name="Round Single Corner Rectangle 57"/>
          <p:cNvSpPr/>
          <p:nvPr/>
        </p:nvSpPr>
        <p:spPr>
          <a:xfrm>
            <a:off x="6211889" y="10071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Country Headlines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3" name="Round Single Corner Rectangle 62"/>
          <p:cNvSpPr/>
          <p:nvPr/>
        </p:nvSpPr>
        <p:spPr>
          <a:xfrm>
            <a:off x="484189" y="36233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Operators 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2089" y="1475189"/>
            <a:ext cx="6092825" cy="20015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Population: 						37.900,000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GDP: 							$91.6 Billion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Inflation rate (CPI): 					6.8%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Interest rate: 						12%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Corporate tax rate: 					30%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Real estate inflation: 					2-4%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Salary and Wage Inflation: 				5-7%</a:t>
            </a:r>
            <a:endParaRPr lang="en-GB" sz="120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Business language:					English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Other Languages:					n/a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7612" y="1522067"/>
            <a:ext cx="234601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671966"/>
                </a:solidFill>
              </a:rPr>
              <a:t>“The total land area of Uganda is 241,139 square </a:t>
            </a:r>
            <a:r>
              <a:rPr lang="en-US" err="1">
                <a:solidFill>
                  <a:srgbClr val="671966"/>
                </a:solidFill>
              </a:rPr>
              <a:t>kilometres</a:t>
            </a:r>
            <a:r>
              <a:rPr lang="en-US">
                <a:solidFill>
                  <a:srgbClr val="671966"/>
                </a:solidFill>
              </a:rPr>
              <a:t>…that</a:t>
            </a:r>
            <a:r>
              <a:rPr lang="fr-FR">
                <a:solidFill>
                  <a:srgbClr val="671966"/>
                </a:solidFill>
              </a:rPr>
              <a:t>’</a:t>
            </a:r>
            <a:r>
              <a:rPr lang="en-US">
                <a:solidFill>
                  <a:srgbClr val="671966"/>
                </a:solidFill>
              </a:rPr>
              <a:t>s roughly the size of the UK”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60" y="1470377"/>
            <a:ext cx="662124" cy="4406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195" y="1521017"/>
            <a:ext cx="1941139" cy="19348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89" y="5021486"/>
            <a:ext cx="1326843" cy="5240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8446" y="4129545"/>
            <a:ext cx="1091683" cy="8177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5986222" y="1356857"/>
            <a:ext cx="189036" cy="2016741"/>
          </a:xfrm>
          <a:prstGeom prst="rect">
            <a:avLst/>
          </a:prstGeom>
        </p:spPr>
      </p:pic>
      <p:sp>
        <p:nvSpPr>
          <p:cNvPr id="22" name="Round Single Corner Rectangle 21"/>
          <p:cNvSpPr/>
          <p:nvPr/>
        </p:nvSpPr>
        <p:spPr>
          <a:xfrm>
            <a:off x="447559" y="1015210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Uganda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4" name="Picture 23" descr="Tech Mahindr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72" y="5043012"/>
            <a:ext cx="1340230" cy="4735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t="18186" b="15215"/>
          <a:stretch/>
        </p:blipFill>
        <p:spPr>
          <a:xfrm>
            <a:off x="2063906" y="4129545"/>
            <a:ext cx="912317" cy="6075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t="31782" b="26756"/>
          <a:stretch/>
        </p:blipFill>
        <p:spPr>
          <a:xfrm>
            <a:off x="433144" y="4233070"/>
            <a:ext cx="1471722" cy="399495"/>
          </a:xfrm>
          <a:prstGeom prst="rect">
            <a:avLst/>
          </a:prstGeom>
        </p:spPr>
      </p:pic>
      <p:pic>
        <p:nvPicPr>
          <p:cNvPr id="29" name="Picture 28" descr="PCCI.jpe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62" y="4150833"/>
            <a:ext cx="666083" cy="6454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704" y="4099817"/>
            <a:ext cx="777275" cy="777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109842-9917-4B65-8B51-DC06E4AD51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76" y="5026963"/>
            <a:ext cx="656422" cy="631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6DFCD-7FC9-44EE-82EF-FA6BA3E56A9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r="19866" b="11817"/>
          <a:stretch/>
        </p:blipFill>
        <p:spPr>
          <a:xfrm>
            <a:off x="4633038" y="5049530"/>
            <a:ext cx="597499" cy="88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DBE987-ED83-4F0D-83C8-0273B2FB246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36"/>
          <a:stretch/>
        </p:blipFill>
        <p:spPr>
          <a:xfrm>
            <a:off x="1885124" y="5688833"/>
            <a:ext cx="1562471" cy="515776"/>
          </a:xfrm>
          <a:prstGeom prst="rect">
            <a:avLst/>
          </a:prstGeom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636DC469-D30C-4FED-A7A9-6AEB1F3069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19" y="169067"/>
            <a:ext cx="2366438" cy="6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7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 on Tanzania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24595-F541-4368-88CB-FF2E87FDE53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1750552" y="1348760"/>
            <a:ext cx="189036" cy="2016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5998771" y="4041160"/>
            <a:ext cx="200417" cy="2016741"/>
          </a:xfrm>
          <a:prstGeom prst="rect">
            <a:avLst/>
          </a:prstGeom>
        </p:spPr>
      </p:pic>
      <p:sp>
        <p:nvSpPr>
          <p:cNvPr id="58" name="Round Single Corner Rectangle 57"/>
          <p:cNvSpPr/>
          <p:nvPr/>
        </p:nvSpPr>
        <p:spPr>
          <a:xfrm>
            <a:off x="6211889" y="10071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Country Headlines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3" name="Round Single Corner Rectangle 62"/>
          <p:cNvSpPr/>
          <p:nvPr/>
        </p:nvSpPr>
        <p:spPr>
          <a:xfrm>
            <a:off x="484189" y="36233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Operators 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2089" y="1475189"/>
            <a:ext cx="6092825" cy="20015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Population: 						51.800,000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GDP: 							$163 Billion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Inflation rate (CPI): 					5.6%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Interest rate: 						12%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Corporate tax rate: 					30%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Real estate inflation: 					5-7%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Salary and Wage Inflation: 				5-7%</a:t>
            </a:r>
            <a:endParaRPr lang="en-GB" sz="120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Business language:					English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Other Languages:					n/a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7612" y="1522067"/>
            <a:ext cx="2346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671966"/>
                </a:solidFill>
              </a:rPr>
              <a:t>“The highest free standing mountain in the world, </a:t>
            </a:r>
            <a:br>
              <a:rPr lang="en-US">
                <a:solidFill>
                  <a:srgbClr val="671966"/>
                </a:solidFill>
              </a:rPr>
            </a:br>
            <a:r>
              <a:rPr lang="en-US">
                <a:solidFill>
                  <a:srgbClr val="671966"/>
                </a:solidFill>
              </a:rPr>
              <a:t>Mt. Kilimanjaro”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53" y="1517507"/>
            <a:ext cx="658350" cy="438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349" y="1537645"/>
            <a:ext cx="1850177" cy="1844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043946" y="1356857"/>
            <a:ext cx="189036" cy="2016741"/>
          </a:xfrm>
          <a:prstGeom prst="rect">
            <a:avLst/>
          </a:prstGeom>
        </p:spPr>
      </p:pic>
      <p:sp>
        <p:nvSpPr>
          <p:cNvPr id="21" name="Round Single Corner Rectangle 20"/>
          <p:cNvSpPr/>
          <p:nvPr/>
        </p:nvSpPr>
        <p:spPr>
          <a:xfrm>
            <a:off x="505283" y="1015210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Tanzania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784" y="4183205"/>
            <a:ext cx="952307" cy="9523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97" y="4159255"/>
            <a:ext cx="1471722" cy="963501"/>
          </a:xfrm>
          <a:prstGeom prst="rect">
            <a:avLst/>
          </a:prstGeom>
        </p:spPr>
      </p:pic>
      <p:pic>
        <p:nvPicPr>
          <p:cNvPr id="26" name="Picture 25" descr="PCCI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1" y="4212152"/>
            <a:ext cx="746086" cy="7230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48" y="4259367"/>
            <a:ext cx="777275" cy="777275"/>
          </a:xfrm>
          <a:prstGeom prst="rect">
            <a:avLst/>
          </a:prstGeom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E76E4459-1896-4089-AC1B-F1F2A197EF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19" y="169067"/>
            <a:ext cx="2366438" cy="6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3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 on Zambia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24595-F541-4368-88CB-FF2E87FDE53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1750552" y="1348760"/>
            <a:ext cx="189036" cy="2016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5998771" y="4041160"/>
            <a:ext cx="200417" cy="2016741"/>
          </a:xfrm>
          <a:prstGeom prst="rect">
            <a:avLst/>
          </a:prstGeom>
        </p:spPr>
      </p:pic>
      <p:sp>
        <p:nvSpPr>
          <p:cNvPr id="58" name="Round Single Corner Rectangle 57"/>
          <p:cNvSpPr/>
          <p:nvPr/>
        </p:nvSpPr>
        <p:spPr>
          <a:xfrm>
            <a:off x="6211889" y="10071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Country Headlines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3" name="Round Single Corner Rectangle 62"/>
          <p:cNvSpPr/>
          <p:nvPr/>
        </p:nvSpPr>
        <p:spPr>
          <a:xfrm>
            <a:off x="484189" y="36233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Operators 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2089" y="1475189"/>
            <a:ext cx="6092825" cy="20015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Population: 						16.200,000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GDP: 							$65 Billion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Inflation rate (CPI): 				</a:t>
            </a: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	12.8%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Interest rate: 						12%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latin typeface="Century Gothic"/>
                <a:cs typeface="Century Gothic"/>
              </a:rPr>
              <a:t>Corporate tax rate: 					35%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Real estate inflation: 					5-7%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Salary and Wage Inflation: 				5-7%</a:t>
            </a:r>
            <a:endParaRPr lang="en-GB" sz="120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Business language:					English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Other Languages:					n/a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7612" y="1522066"/>
            <a:ext cx="23460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671966"/>
                </a:solidFill>
              </a:rPr>
              <a:t>“Zambia is home to the largest waterfall in the world;</a:t>
            </a:r>
            <a:br>
              <a:rPr lang="en-US">
                <a:solidFill>
                  <a:srgbClr val="671966"/>
                </a:solidFill>
              </a:rPr>
            </a:br>
            <a:r>
              <a:rPr lang="en-US">
                <a:solidFill>
                  <a:srgbClr val="671966"/>
                </a:solidFill>
              </a:rPr>
              <a:t>Victoria Falls”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03" y="1468856"/>
            <a:ext cx="603773" cy="401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311" y="1487754"/>
            <a:ext cx="1987453" cy="19874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029515" y="1356857"/>
            <a:ext cx="189036" cy="2016741"/>
          </a:xfrm>
          <a:prstGeom prst="rect">
            <a:avLst/>
          </a:prstGeom>
        </p:spPr>
      </p:pic>
      <p:sp>
        <p:nvSpPr>
          <p:cNvPr id="24" name="Round Single Corner Rectangle 23"/>
          <p:cNvSpPr/>
          <p:nvPr/>
        </p:nvSpPr>
        <p:spPr>
          <a:xfrm>
            <a:off x="490852" y="1015210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Zambia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784" y="4183205"/>
            <a:ext cx="952307" cy="952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97" y="4159255"/>
            <a:ext cx="1471722" cy="963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698" y="4273798"/>
            <a:ext cx="777275" cy="777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4F76C6-F608-4578-9A1B-69AB9B84BE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84" y="4322917"/>
            <a:ext cx="1077253" cy="646352"/>
          </a:xfrm>
          <a:prstGeom prst="rect">
            <a:avLst/>
          </a:prstGeom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DB102489-5062-46A0-8D6B-EA1F17AC1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19" y="169067"/>
            <a:ext cx="2366438" cy="6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45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 on Botswana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24595-F541-4368-88CB-FF2E87FDE53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1750552" y="1348760"/>
            <a:ext cx="189036" cy="2016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5998771" y="4041160"/>
            <a:ext cx="200417" cy="2016741"/>
          </a:xfrm>
          <a:prstGeom prst="rect">
            <a:avLst/>
          </a:prstGeom>
        </p:spPr>
      </p:pic>
      <p:sp>
        <p:nvSpPr>
          <p:cNvPr id="58" name="Round Single Corner Rectangle 57"/>
          <p:cNvSpPr/>
          <p:nvPr/>
        </p:nvSpPr>
        <p:spPr>
          <a:xfrm>
            <a:off x="6211889" y="10071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Country Headlines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3" name="Round Single Corner Rectangle 62"/>
          <p:cNvSpPr/>
          <p:nvPr/>
        </p:nvSpPr>
        <p:spPr>
          <a:xfrm>
            <a:off x="484189" y="36233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Operators 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2089" y="1475189"/>
            <a:ext cx="6092825" cy="20015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Population: 						2.100,000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GDP: 							$39 Billion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Inflation rate (CPI): 					</a:t>
            </a: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5%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Interest rate: 						5%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latin typeface="Century Gothic"/>
                <a:cs typeface="Century Gothic"/>
              </a:rPr>
              <a:t>Corporate tax rate: 					22%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Real estate inflation: 					2-4%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Salary and Wage Inflation: 				5-7%</a:t>
            </a:r>
            <a:endParaRPr lang="en-GB" sz="120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Business language:					English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Other Languages:					n/a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7612" y="1522066"/>
            <a:ext cx="23460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671966"/>
                </a:solidFill>
              </a:rPr>
              <a:t>“Botswana is the world’s third-biggest diamond producer, behind Russia and Canada.”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49" y="1455939"/>
            <a:ext cx="662124" cy="4406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729" y="1510671"/>
            <a:ext cx="1791720" cy="1785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3E5991-2122-4C23-A27B-8E007FECD5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127" b="37655"/>
          <a:stretch/>
        </p:blipFill>
        <p:spPr>
          <a:xfrm>
            <a:off x="2054945" y="4193279"/>
            <a:ext cx="1905000" cy="442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339E12-9E20-4EFD-ADBF-CFD922858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06" y="5003150"/>
            <a:ext cx="1348003" cy="473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3B405E-DDC9-4438-B29B-4D69C5BAC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881" y="4221188"/>
            <a:ext cx="500008" cy="608074"/>
          </a:xfrm>
          <a:prstGeom prst="rect">
            <a:avLst/>
          </a:prstGeom>
        </p:spPr>
      </p:pic>
      <p:pic>
        <p:nvPicPr>
          <p:cNvPr id="12" name="Picture 11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15AA4D7E-73F9-48D4-8BCA-CE52EF53AD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0" y="4136133"/>
            <a:ext cx="1285875" cy="50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57DC9D-1DA5-4C81-B37E-EF5AF560AF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57" t="17253" r="13527" b="12783"/>
          <a:stretch/>
        </p:blipFill>
        <p:spPr>
          <a:xfrm>
            <a:off x="2353674" y="5000459"/>
            <a:ext cx="1217293" cy="6140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029515" y="1342427"/>
            <a:ext cx="189036" cy="2016741"/>
          </a:xfrm>
          <a:prstGeom prst="rect">
            <a:avLst/>
          </a:prstGeom>
        </p:spPr>
      </p:pic>
      <p:sp>
        <p:nvSpPr>
          <p:cNvPr id="23" name="Round Single Corner Rectangle 22"/>
          <p:cNvSpPr/>
          <p:nvPr/>
        </p:nvSpPr>
        <p:spPr>
          <a:xfrm>
            <a:off x="490852" y="1000780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Botswana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20A5C664-33B0-484C-BC54-12B3DB360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19" y="112795"/>
            <a:ext cx="2366438" cy="6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4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 on Namibia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24595-F541-4368-88CB-FF2E87FDE53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1750552" y="1348760"/>
            <a:ext cx="189036" cy="2016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5998771" y="4041160"/>
            <a:ext cx="200417" cy="2016741"/>
          </a:xfrm>
          <a:prstGeom prst="rect">
            <a:avLst/>
          </a:prstGeom>
        </p:spPr>
      </p:pic>
      <p:sp>
        <p:nvSpPr>
          <p:cNvPr id="58" name="Round Single Corner Rectangle 57"/>
          <p:cNvSpPr/>
          <p:nvPr/>
        </p:nvSpPr>
        <p:spPr>
          <a:xfrm>
            <a:off x="6211889" y="10071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Country Headlines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3" name="Round Single Corner Rectangle 62"/>
          <p:cNvSpPr/>
          <p:nvPr/>
        </p:nvSpPr>
        <p:spPr>
          <a:xfrm>
            <a:off x="484189" y="3623313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Operators  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2089" y="1475189"/>
            <a:ext cx="6092825" cy="20015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Population: 						2.45,000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GDP: 							$27 Billion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Inflation rate (CPI): 					5.5% 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rgbClr val="000000"/>
                </a:solidFill>
                <a:latin typeface="Century Gothic"/>
                <a:cs typeface="Century Gothic"/>
              </a:rPr>
              <a:t>Interest rate: 						7%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Corporate tax rate: 					32%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Real estate inflation: 					5-7%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  <a:latin typeface="Century Gothic"/>
                <a:cs typeface="Century Gothic"/>
              </a:rPr>
              <a:t>Salary and Wage Inflation: 				5-7%</a:t>
            </a:r>
            <a:endParaRPr lang="en-GB" sz="120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Business language:					English</a:t>
            </a:r>
          </a:p>
          <a:p>
            <a:pPr marL="171450" indent="-171450" defTabSz="457200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GB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Other Languages:					German </a:t>
            </a:r>
          </a:p>
        </p:txBody>
      </p:sp>
      <p:sp>
        <p:nvSpPr>
          <p:cNvPr id="7" name="Rectangle 6"/>
          <p:cNvSpPr/>
          <p:nvPr/>
        </p:nvSpPr>
        <p:spPr>
          <a:xfrm>
            <a:off x="3325063" y="1487590"/>
            <a:ext cx="27346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671966"/>
                </a:solidFill>
              </a:rPr>
              <a:t>“Namibia is one of the youngest countries in Africa. It only achieved full independence from South African rule on March 21, 1990”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27" y="1513659"/>
            <a:ext cx="706950" cy="4704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432" y="1571912"/>
            <a:ext cx="1812786" cy="1806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181" y="4202072"/>
            <a:ext cx="1565077" cy="608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F76C6-F608-4578-9A1B-69AB9B84BE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43" y="4193044"/>
            <a:ext cx="1077253" cy="6463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029515" y="1356857"/>
            <a:ext cx="189036" cy="2016741"/>
          </a:xfrm>
          <a:prstGeom prst="rect">
            <a:avLst/>
          </a:prstGeom>
        </p:spPr>
      </p:pic>
      <p:sp>
        <p:nvSpPr>
          <p:cNvPr id="22" name="Round Single Corner Rectangle 21"/>
          <p:cNvSpPr/>
          <p:nvPr/>
        </p:nvSpPr>
        <p:spPr>
          <a:xfrm>
            <a:off x="490852" y="1015210"/>
            <a:ext cx="5511799" cy="360040"/>
          </a:xfrm>
          <a:prstGeom prst="round1Rect">
            <a:avLst>
              <a:gd name="adj" fmla="val 50000"/>
            </a:avLst>
          </a:prstGeom>
          <a:solidFill>
            <a:srgbClr val="660066"/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GB" sz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Namibia</a:t>
            </a:r>
            <a:endParaRPr lang="en-US" sz="120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297" y="4072673"/>
            <a:ext cx="1471722" cy="963501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F585D3C4-B427-460B-9CE4-E6A603B0AC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19" y="169067"/>
            <a:ext cx="2366438" cy="6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663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MESSAG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MESSAGE" val="1"/>
</p:tagLst>
</file>

<file path=ppt/theme/theme1.xml><?xml version="1.0" encoding="utf-8"?>
<a:theme xmlns:a="http://schemas.openxmlformats.org/drawingml/2006/main" name="Charte Webhelp 2014">
  <a:themeElements>
    <a:clrScheme name="15iLD0330_Client Pitchbook Template">
      <a:dk1>
        <a:sysClr val="windowText" lastClr="000000"/>
      </a:dk1>
      <a:lt1>
        <a:sysClr val="window" lastClr="FFFFFF"/>
      </a:lt1>
      <a:dk2>
        <a:srgbClr val="0D487C"/>
      </a:dk2>
      <a:lt2>
        <a:srgbClr val="FFFFFF"/>
      </a:lt2>
      <a:accent1>
        <a:srgbClr val="116AA5"/>
      </a:accent1>
      <a:accent2>
        <a:srgbClr val="D5D7D8"/>
      </a:accent2>
      <a:accent3>
        <a:srgbClr val="53B2E4"/>
      </a:accent3>
      <a:accent4>
        <a:srgbClr val="C88D2B"/>
      </a:accent4>
      <a:accent5>
        <a:srgbClr val="4BAA57"/>
      </a:accent5>
      <a:accent6>
        <a:srgbClr val="9F2121"/>
      </a:accent6>
      <a:hlink>
        <a:srgbClr val="849DBE"/>
      </a:hlink>
      <a:folHlink>
        <a:srgbClr val="7F8181"/>
      </a:folHlink>
    </a:clrScheme>
    <a:fontScheme name="15iLD0330_Client Pitchbook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6350">
          <a:noFill/>
        </a:ln>
      </a:spPr>
      <a:bodyPr vert="horz" wrap="square" lIns="72000" tIns="72000" rIns="72000" bIns="72000" rtlCol="0" anchor="ctr">
        <a:noAutofit/>
      </a:bodyPr>
      <a:lstStyle>
        <a:defPPr marL="180975" indent="-180975" fontAlgn="auto">
          <a:spcBef>
            <a:spcPts val="0"/>
          </a:spcBef>
          <a:spcAft>
            <a:spcPts val="0"/>
          </a:spcAft>
          <a:buClr>
            <a:schemeClr val="accent1"/>
          </a:buClr>
          <a:buSzPct val="100000"/>
          <a:buFont typeface="Wingdings" panose="05000000000000000000" pitchFamily="2" charset="2"/>
          <a:buChar char="§"/>
          <a:defRPr sz="1200" noProof="1">
            <a:latin typeface="+mj-lt"/>
            <a:ea typeface="Verdana" pitchFamily="34" charset="0"/>
            <a:cs typeface="Verdana" pitchFamily="34" charset="0"/>
            <a:sym typeface="Gill Sans Light" charset="0"/>
          </a:defRPr>
        </a:defPPr>
      </a:lst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72000" tIns="72000" rIns="72000" bIns="72000" rtlCol="0">
        <a:noAutofit/>
      </a:bodyPr>
      <a:lstStyle>
        <a:defPPr marL="182563" marR="0" indent="-182563" algn="l" defTabSz="914400" rtl="0" eaLnBrk="1" fontAlgn="auto" latinLnBrk="0" hangingPunct="1">
          <a:lnSpc>
            <a:spcPct val="100000"/>
          </a:lnSpc>
          <a:spcBef>
            <a:spcPts val="1200"/>
          </a:spcBef>
          <a:spcAft>
            <a:spcPts val="600"/>
          </a:spcAft>
          <a:buClr>
            <a:srgbClr val="17375E"/>
          </a:buClr>
          <a:buSzPct val="120000"/>
          <a:tabLst/>
          <a:defRPr sz="1200" dirty="0" err="1" smtClean="0">
            <a:solidFill>
              <a:prstClr val="black"/>
            </a:solidFill>
            <a:latin typeface="+mj-lt"/>
            <a:ea typeface="Verdana" pitchFamily="34" charset="0"/>
            <a:cs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harte Webhelp 2014">
  <a:themeElements>
    <a:clrScheme name="15iLD0330_Client Pitchbook Template">
      <a:dk1>
        <a:sysClr val="windowText" lastClr="000000"/>
      </a:dk1>
      <a:lt1>
        <a:sysClr val="window" lastClr="FFFFFF"/>
      </a:lt1>
      <a:dk2>
        <a:srgbClr val="0D487C"/>
      </a:dk2>
      <a:lt2>
        <a:srgbClr val="FFFFFF"/>
      </a:lt2>
      <a:accent1>
        <a:srgbClr val="116AA5"/>
      </a:accent1>
      <a:accent2>
        <a:srgbClr val="D5D7D8"/>
      </a:accent2>
      <a:accent3>
        <a:srgbClr val="53B2E4"/>
      </a:accent3>
      <a:accent4>
        <a:srgbClr val="C88D2B"/>
      </a:accent4>
      <a:accent5>
        <a:srgbClr val="4BAA57"/>
      </a:accent5>
      <a:accent6>
        <a:srgbClr val="9F2121"/>
      </a:accent6>
      <a:hlink>
        <a:srgbClr val="849DBE"/>
      </a:hlink>
      <a:folHlink>
        <a:srgbClr val="7F8181"/>
      </a:folHlink>
    </a:clrScheme>
    <a:fontScheme name="15iLD0330_Client Pitchbook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6350">
          <a:noFill/>
        </a:ln>
      </a:spPr>
      <a:bodyPr vert="horz" wrap="square" lIns="72000" tIns="72000" rIns="72000" bIns="72000" rtlCol="0" anchor="ctr">
        <a:noAutofit/>
      </a:bodyPr>
      <a:lstStyle>
        <a:defPPr marL="180975" indent="-180975" fontAlgn="auto">
          <a:spcBef>
            <a:spcPts val="0"/>
          </a:spcBef>
          <a:spcAft>
            <a:spcPts val="0"/>
          </a:spcAft>
          <a:buClr>
            <a:schemeClr val="accent1"/>
          </a:buClr>
          <a:buSzPct val="100000"/>
          <a:buFont typeface="Wingdings" panose="05000000000000000000" pitchFamily="2" charset="2"/>
          <a:buChar char="§"/>
          <a:defRPr sz="1200" noProof="1">
            <a:latin typeface="+mj-lt"/>
            <a:ea typeface="Verdana" pitchFamily="34" charset="0"/>
            <a:cs typeface="Verdana" pitchFamily="34" charset="0"/>
            <a:sym typeface="Gill Sans Light" charset="0"/>
          </a:defRPr>
        </a:defPPr>
      </a:lst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72000" tIns="72000" rIns="72000" bIns="72000" rtlCol="0">
        <a:noAutofit/>
      </a:bodyPr>
      <a:lstStyle>
        <a:defPPr marL="182563" marR="0" indent="-182563" algn="l" defTabSz="914400" rtl="0" eaLnBrk="1" fontAlgn="auto" latinLnBrk="0" hangingPunct="1">
          <a:lnSpc>
            <a:spcPct val="100000"/>
          </a:lnSpc>
          <a:spcBef>
            <a:spcPts val="1200"/>
          </a:spcBef>
          <a:spcAft>
            <a:spcPts val="600"/>
          </a:spcAft>
          <a:buClr>
            <a:srgbClr val="17375E"/>
          </a:buClr>
          <a:buSzPct val="120000"/>
          <a:tabLst/>
          <a:defRPr sz="1200" dirty="0" err="1" smtClean="0">
            <a:solidFill>
              <a:prstClr val="black"/>
            </a:solidFill>
            <a:latin typeface="+mj-lt"/>
            <a:ea typeface="Verdana" pitchFamily="34" charset="0"/>
            <a:cs typeface="Verdana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441</Words>
  <Application>Microsoft Office PowerPoint</Application>
  <PresentationFormat>Widescreen</PresentationFormat>
  <Paragraphs>161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Century Gothic</vt:lpstr>
      <vt:lpstr>Trebuchet MS</vt:lpstr>
      <vt:lpstr>Verdana</vt:lpstr>
      <vt:lpstr>Wingdings</vt:lpstr>
      <vt:lpstr>Charte Webhelp 2014</vt:lpstr>
      <vt:lpstr>1_Charte Webhelp 2014</vt:lpstr>
      <vt:lpstr>3_Office Theme</vt:lpstr>
      <vt:lpstr>PowerPoint Presentation</vt:lpstr>
      <vt:lpstr>Preliminary BPO Sector  Identification Study 2017/18 </vt:lpstr>
      <vt:lpstr>Spotlight on Ghana</vt:lpstr>
      <vt:lpstr>Spotlight on Nigeria</vt:lpstr>
      <vt:lpstr>Spotlight on Uganda  </vt:lpstr>
      <vt:lpstr>Spotlight on Tanzania   </vt:lpstr>
      <vt:lpstr>Spotlight on Zambia</vt:lpstr>
      <vt:lpstr>Spotlight on Botswana </vt:lpstr>
      <vt:lpstr>Spotlight on Namibia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BPO Sector  Identification Study 2017</dc:title>
  <dc:creator>Rod Jones</dc:creator>
  <cp:lastModifiedBy>Rod Jones</cp:lastModifiedBy>
  <cp:revision>1</cp:revision>
  <dcterms:created xsi:type="dcterms:W3CDTF">2019-03-25T09:19:01Z</dcterms:created>
  <dcterms:modified xsi:type="dcterms:W3CDTF">2019-03-26T15:13:33Z</dcterms:modified>
</cp:coreProperties>
</file>