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312" r:id="rId4"/>
    <p:sldId id="311" r:id="rId5"/>
    <p:sldId id="310" r:id="rId6"/>
    <p:sldId id="309" r:id="rId7"/>
    <p:sldId id="307" r:id="rId8"/>
    <p:sldId id="306" r:id="rId9"/>
    <p:sldId id="268" r:id="rId10"/>
    <p:sldId id="282" r:id="rId11"/>
    <p:sldId id="273" r:id="rId12"/>
    <p:sldId id="619" r:id="rId13"/>
    <p:sldId id="265" r:id="rId14"/>
    <p:sldId id="284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BBE"/>
    <a:srgbClr val="6C6C6C"/>
    <a:srgbClr val="FFFFCC"/>
    <a:srgbClr val="FFFD78"/>
    <a:srgbClr val="A00916"/>
    <a:srgbClr val="000000"/>
    <a:srgbClr val="12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50000" autoAdjust="0"/>
  </p:normalViewPr>
  <p:slideViewPr>
    <p:cSldViewPr>
      <p:cViewPr varScale="1">
        <p:scale>
          <a:sx n="96" d="100"/>
          <a:sy n="96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0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932FD-EF63-EA49-B373-B791A3A7A451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3A4AE-84C0-EE40-A64C-40D86110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BD7A-E814-0C4A-A2CB-C59F2A8B9F4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C36D-93B3-474D-9C00-013E8195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dirty="0">
                <a:latin typeface="+mn-lt"/>
              </a:rPr>
              <a:t>Hi</a:t>
            </a:r>
            <a:r>
              <a:rPr lang="en-US" sz="1100" baseline="0" dirty="0">
                <a:latin typeface="+mn-lt"/>
              </a:rPr>
              <a:t> </a:t>
            </a:r>
            <a:r>
              <a:rPr lang="en-US" sz="1100" dirty="0">
                <a:latin typeface="+mn-lt"/>
              </a:rPr>
              <a:t>everyone and thanks </a:t>
            </a:r>
            <a:r>
              <a:rPr lang="en-US" sz="1100" baseline="0" dirty="0" err="1">
                <a:latin typeface="+mn-lt"/>
              </a:rPr>
              <a:t>Emmanouil</a:t>
            </a:r>
            <a:r>
              <a:rPr lang="en-US" sz="1100" baseline="0" dirty="0">
                <a:latin typeface="+mn-lt"/>
              </a:rPr>
              <a:t>, Joanna, and Doug for your interesting presentations.</a:t>
            </a:r>
            <a:endParaRPr lang="en-US" sz="11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100" baseline="0" dirty="0">
                <a:latin typeface="+mn-lt"/>
              </a:rPr>
              <a:t>I am Sanna Ojanperä, and work as a researcher here with the Oxford Internet Institute </a:t>
            </a:r>
          </a:p>
          <a:p>
            <a:pPr marL="171450" indent="-171450">
              <a:buFontTx/>
              <a:buChar char="-"/>
            </a:pPr>
            <a:r>
              <a:rPr lang="en-US" sz="1100" baseline="0" dirty="0">
                <a:latin typeface="+mn-lt"/>
              </a:rPr>
              <a:t>Today I will present work carried out together with a few colleagues – including Mark, Stefano, Ralph, and Matt.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C36D-93B3-474D-9C00-013E8195F1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D2CF-F5EC-6B4E-B3D2-5A0C6532D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C36D-93B3-474D-9C00-013E8195F1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6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1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9144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769571" y="6506084"/>
            <a:ext cx="1260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@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GeonetProject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211960" y="6506084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Digital | Economy | Africa Conference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 descr="Twitter_logo_blue_wo_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40" y="6578152"/>
            <a:ext cx="14446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646167" y="6506084"/>
            <a:ext cx="1043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27-28.3.2019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7772400" cy="6178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812360" y="44624"/>
            <a:ext cx="129614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237312"/>
            <a:ext cx="4283968" cy="62068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9351" r="2860" b="6440"/>
          <a:stretch/>
        </p:blipFill>
        <p:spPr>
          <a:xfrm>
            <a:off x="683568" y="867616"/>
            <a:ext cx="1872208" cy="871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28" y="880960"/>
            <a:ext cx="896621" cy="857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01" y="880960"/>
            <a:ext cx="1031480" cy="857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3" y="1124744"/>
            <a:ext cx="947473" cy="36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1204485"/>
            <a:ext cx="1041877" cy="35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 r="5578" b="7431"/>
          <a:stretch/>
        </p:blipFill>
        <p:spPr>
          <a:xfrm>
            <a:off x="6765322" y="880960"/>
            <a:ext cx="1762653" cy="8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44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87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9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27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38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0986"/>
            <a:ext cx="971600" cy="54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b="20621"/>
          <a:stretch/>
        </p:blipFill>
        <p:spPr>
          <a:xfrm>
            <a:off x="1295128" y="6435477"/>
            <a:ext cx="468028" cy="371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56" y="6435476"/>
            <a:ext cx="442092" cy="36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6" y="6525344"/>
            <a:ext cx="437021" cy="166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32" y="6529706"/>
            <a:ext cx="718262" cy="241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5514" b="9561"/>
          <a:stretch/>
        </p:blipFill>
        <p:spPr>
          <a:xfrm>
            <a:off x="3416193" y="6435476"/>
            <a:ext cx="754011" cy="3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40960" cy="1296144"/>
          </a:xfrm>
        </p:spPr>
        <p:txBody>
          <a:bodyPr anchor="ctr">
            <a:noAutofit/>
          </a:bodyPr>
          <a:lstStyle/>
          <a:p>
            <a:pPr algn="ctr"/>
            <a:r>
              <a:rPr lang="en-GB" sz="2800" dirty="0"/>
              <a:t>Opportunities and Constraints in Gig Economy in Africa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861048"/>
            <a:ext cx="8208912" cy="2592288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tx1"/>
                </a:solidFill>
              </a:rPr>
              <a:t>Dr.</a:t>
            </a:r>
            <a:r>
              <a:rPr lang="en-GB" b="1" dirty="0">
                <a:solidFill>
                  <a:schemeClr val="tx1"/>
                </a:solidFill>
              </a:rPr>
              <a:t> Mohammad Amir Anwar</a:t>
            </a:r>
          </a:p>
          <a:p>
            <a:endParaRPr lang="en-GB" sz="1300" b="1" dirty="0"/>
          </a:p>
          <a:p>
            <a:r>
              <a:rPr lang="en-GB" sz="1800" b="1" dirty="0"/>
              <a:t>Oxford Internet Institute, University of Oxford </a:t>
            </a:r>
          </a:p>
          <a:p>
            <a:r>
              <a:rPr lang="en-GB" sz="1800" b="1" dirty="0"/>
              <a:t>The School of Tourism and Hospitality, University of Johannesburg</a:t>
            </a:r>
          </a:p>
          <a:p>
            <a:endParaRPr lang="en-GB" sz="1100" dirty="0"/>
          </a:p>
          <a:p>
            <a:endParaRPr lang="en-GB" sz="1100" dirty="0"/>
          </a:p>
          <a:p>
            <a:pPr>
              <a:spcAft>
                <a:spcPts val="300"/>
              </a:spcAft>
            </a:pPr>
            <a:r>
              <a:rPr lang="en-GB" sz="1600" dirty="0"/>
              <a:t>Digital | Economy | Africa Conference</a:t>
            </a:r>
          </a:p>
          <a:p>
            <a:pPr>
              <a:spcAft>
                <a:spcPts val="300"/>
              </a:spcAft>
            </a:pPr>
            <a:r>
              <a:rPr lang="en-GB" sz="1600" dirty="0"/>
              <a:t>March 27-28, 2019</a:t>
            </a:r>
          </a:p>
        </p:txBody>
      </p:sp>
    </p:spTree>
    <p:extLst>
      <p:ext uri="{BB962C8B-B14F-4D97-AF65-F5344CB8AC3E}">
        <p14:creationId xmlns:p14="http://schemas.microsoft.com/office/powerpoint/2010/main" val="39412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36" y="476672"/>
            <a:ext cx="7886700" cy="685801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Bookman Old Style" panose="02050604050505020204" pitchFamily="18" charset="0"/>
              </a:rPr>
              <a:t>Contradictions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1492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GB" sz="2000" dirty="0">
                <a:latin typeface="Bookman Old Style" panose="02050604050505020204" pitchFamily="18" charset="0"/>
              </a:rPr>
              <a:t>“Freelancing is the </a:t>
            </a:r>
            <a:r>
              <a:rPr lang="en-GB" sz="2000" b="1" dirty="0">
                <a:latin typeface="Bookman Old Style" panose="02050604050505020204" pitchFamily="18" charset="0"/>
              </a:rPr>
              <a:t>best thing </a:t>
            </a:r>
            <a:r>
              <a:rPr lang="en-GB" sz="2000" dirty="0">
                <a:latin typeface="Bookman Old Style" panose="02050604050505020204" pitchFamily="18" charset="0"/>
              </a:rPr>
              <a:t>that has happened to me.”  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GB" sz="2000" dirty="0">
                <a:latin typeface="Bookman Old Style" panose="02050604050505020204" pitchFamily="18" charset="0"/>
              </a:rPr>
              <a:t>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“Yes, I’ve done that so many times, coffee and Coca-Cola, one full bottle of Coke, or maybe two</a:t>
            </a:r>
            <a:r>
              <a:rPr lang="is-IS" sz="2000" dirty="0">
                <a:latin typeface="Bookman Old Style" panose="02050604050505020204" pitchFamily="18" charset="0"/>
              </a:rPr>
              <a:t>…</a:t>
            </a:r>
            <a:r>
              <a:rPr lang="en-US" sz="2000" dirty="0">
                <a:latin typeface="Bookman Old Style" panose="02050604050505020204" pitchFamily="18" charset="0"/>
              </a:rPr>
              <a:t>there’s been times when I have been indoors on my bed and</a:t>
            </a:r>
            <a:r>
              <a:rPr lang="is-IS" sz="2000" dirty="0">
                <a:latin typeface="Bookman Old Style" panose="02050604050505020204" pitchFamily="18" charset="0"/>
              </a:rPr>
              <a:t>…</a:t>
            </a:r>
            <a:r>
              <a:rPr lang="en-US" sz="2000" dirty="0">
                <a:latin typeface="Bookman Old Style" panose="02050604050505020204" pitchFamily="18" charset="0"/>
              </a:rPr>
              <a:t>I only have water in my fridge because I’m broke, flat and I can’t call anybody to say hey, lend me 100 Ghana Cedis</a:t>
            </a:r>
            <a:r>
              <a:rPr lang="is-IS" sz="2000" dirty="0">
                <a:latin typeface="Bookman Old Style" panose="02050604050505020204" pitchFamily="18" charset="0"/>
              </a:rPr>
              <a:t>…</a:t>
            </a:r>
            <a:r>
              <a:rPr lang="en-US" sz="2000" b="1" dirty="0">
                <a:latin typeface="Bookman Old Style" panose="02050604050505020204" pitchFamily="18" charset="0"/>
              </a:rPr>
              <a:t>I’d rather stay hungry for </a:t>
            </a:r>
            <a:r>
              <a:rPr lang="en-US" sz="2000" dirty="0">
                <a:latin typeface="Bookman Old Style" panose="02050604050505020204" pitchFamily="18" charset="0"/>
              </a:rPr>
              <a:t>days...”</a:t>
            </a:r>
          </a:p>
          <a:p>
            <a:pPr marL="0" indent="0" algn="r">
              <a:buNone/>
            </a:pPr>
            <a:r>
              <a:rPr lang="en-US" sz="2000" i="1" dirty="0">
                <a:latin typeface="Bookman Old Style" panose="02050604050505020204" pitchFamily="18" charset="0"/>
              </a:rPr>
              <a:t>A Ghanian worker</a:t>
            </a:r>
          </a:p>
        </p:txBody>
      </p:sp>
    </p:spTree>
    <p:extLst>
      <p:ext uri="{BB962C8B-B14F-4D97-AF65-F5344CB8AC3E}">
        <p14:creationId xmlns:p14="http://schemas.microsoft.com/office/powerpoint/2010/main" val="121413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71"/>
          <a:stretch/>
        </p:blipFill>
        <p:spPr bwMode="auto">
          <a:xfrm>
            <a:off x="107504" y="1888103"/>
            <a:ext cx="4034475" cy="12031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14460"/>
          <a:stretch/>
        </p:blipFill>
        <p:spPr bwMode="auto">
          <a:xfrm>
            <a:off x="4141980" y="1888103"/>
            <a:ext cx="4918894" cy="377314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1" y="3091294"/>
            <a:ext cx="2549377" cy="3074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5027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Bookman Old Style" panose="02050604050505020204" pitchFamily="18" charset="0"/>
                <a:ea typeface="+mj-ea"/>
                <a:cs typeface="+mj-cs"/>
              </a:rPr>
              <a:t>Lack of bargaining Power</a:t>
            </a:r>
          </a:p>
        </p:txBody>
      </p:sp>
    </p:spTree>
    <p:extLst>
      <p:ext uri="{BB962C8B-B14F-4D97-AF65-F5344CB8AC3E}">
        <p14:creationId xmlns:p14="http://schemas.microsoft.com/office/powerpoint/2010/main" val="155550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27A-C573-E641-B7FB-DF77C683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Bookman Old Style" panose="02050604050505020204" pitchFamily="18" charset="0"/>
              </a:rPr>
              <a:t>Over supply of labour on Upwork (on March 27, 2019)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13491-F6EF-7B48-A386-2F9776C07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35127"/>
              </p:ext>
            </p:extLst>
          </p:nvPr>
        </p:nvGraphicFramePr>
        <p:xfrm>
          <a:off x="457200" y="476673"/>
          <a:ext cx="8363272" cy="54092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54749836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358936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091476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98763961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685235073"/>
                    </a:ext>
                  </a:extLst>
                </a:gridCol>
              </a:tblGrid>
              <a:tr h="6765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Country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Potential </a:t>
                      </a:r>
                      <a:r>
                        <a:rPr lang="en-GB" sz="1200" dirty="0" err="1">
                          <a:effectLst/>
                          <a:latin typeface="Bookman Old Style" panose="02050604050505020204" pitchFamily="18" charset="0"/>
                        </a:rPr>
                        <a:t>Workforce</a:t>
                      </a:r>
                      <a:r>
                        <a:rPr lang="en-GB" sz="1200" baseline="30000" dirty="0" err="1"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Workers with $1 earned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No earnings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Over-supply Percentage (%)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062526449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</a:rPr>
                        <a:t>Global</a:t>
                      </a:r>
                      <a:endParaRPr lang="en-GB" sz="1200" b="1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</a:rPr>
                        <a:t>2,151,611</a:t>
                      </a:r>
                      <a:endParaRPr lang="en-GB" sz="1200" b="1" dirty="0">
                        <a:effectLst/>
                        <a:latin typeface="Bookman Old Style" panose="02050604050505020204" pitchFamily="18" charset="0"/>
                        <a:ea typeface="+mn-ea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</a:rPr>
                        <a:t>189,342</a:t>
                      </a:r>
                      <a:endParaRPr lang="en-GB" sz="1200" b="1" dirty="0">
                        <a:effectLst/>
                        <a:latin typeface="Bookman Old Style" panose="02050604050505020204" pitchFamily="18" charset="0"/>
                        <a:ea typeface="+mn-ea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</a:rPr>
                        <a:t>1,961,819</a:t>
                      </a:r>
                      <a:endParaRPr lang="en-GB" sz="1200" b="1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91.1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816884722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United States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698,065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39,120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557,872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79.9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3529204567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Bookman Old Style" panose="02050604050505020204" pitchFamily="18" charset="0"/>
                        </a:rPr>
                        <a:t>India</a:t>
                      </a:r>
                      <a:endParaRPr lang="en-GB" sz="120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262,630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31,420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231,210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88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342331605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Bookman Old Style" panose="02050604050505020204" pitchFamily="18" charset="0"/>
                        </a:rPr>
                        <a:t>Philippines</a:t>
                      </a:r>
                      <a:endParaRPr lang="en-GB" sz="120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173,970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23,113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150,857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86.7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2733552450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African Continent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112,426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6,569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105,857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l"/>
                        </a:tabLs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94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214342856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Egypt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40,346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1,932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38,414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l"/>
                        </a:tabLs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95.2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3866467415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Kenya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20,207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1,517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18,690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92.4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736074092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South Africa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14,402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922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13,480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93.5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2104855059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Nigeria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8,822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708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8,114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91.9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75476839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Ghana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1,735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91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1,644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94.7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422394126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Bookman Old Style" panose="02050604050505020204" pitchFamily="18" charset="0"/>
                        </a:rPr>
                        <a:t>Uganda</a:t>
                      </a:r>
                      <a:endParaRPr lang="en-GB" sz="120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1,271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57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</a:rPr>
                        <a:t>1,214</a:t>
                      </a:r>
                      <a:endParaRPr lang="en-GB" sz="1200" dirty="0"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95.5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1172379048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Tunisia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6,269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278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5,991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95.5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54858171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Morocco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8,686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372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8,314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95.7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3500002687"/>
                  </a:ext>
                </a:extLst>
              </a:tr>
              <a:tr h="6765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  <a:cs typeface="+mn-cs"/>
                        </a:rPr>
                        <a:t>Other African countries (17)* 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1,848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  <a:cs typeface="+mn-cs"/>
                        </a:rPr>
                        <a:t>151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  <a:cs typeface="+mn-cs"/>
                        </a:rPr>
                        <a:t>1,697</a:t>
                      </a:r>
                    </a:p>
                  </a:txBody>
                  <a:tcPr marL="65556" marR="655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Bookman Old Style" panose="02050604050505020204" pitchFamily="18" charset="0"/>
                          <a:ea typeface="Arial" panose="020B0604020202020204" pitchFamily="34" charset="0"/>
                        </a:rPr>
                        <a:t>91.8</a:t>
                      </a:r>
                    </a:p>
                  </a:txBody>
                  <a:tcPr marL="65556" marR="65556" marT="0" marB="0"/>
                </a:tc>
                <a:extLst>
                  <a:ext uri="{0D108BD9-81ED-4DB2-BD59-A6C34878D82A}">
                    <a16:rowId xmlns:a16="http://schemas.microsoft.com/office/drawing/2014/main" val="8090066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803AD6-DF9F-6B47-BCA1-093B4FCF2B49}"/>
              </a:ext>
            </a:extLst>
          </p:cNvPr>
          <p:cNvSpPr txBox="1"/>
          <p:nvPr/>
        </p:nvSpPr>
        <p:spPr>
          <a:xfrm>
            <a:off x="457200" y="5885928"/>
            <a:ext cx="836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</a:t>
            </a:r>
            <a:r>
              <a:rPr lang="en-GB" sz="1000" dirty="0"/>
              <a:t>Angola, Benin, Burkina Faso, Burundi, Chad, Congo, Democratic Republic of the Congo, Ethiopia, Guinea, Mauritania, Mali, Malawi, Niger, Rwanda, Senegal, Sierra Leone, and Somalia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912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619775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Bookman Old Style" panose="02050604050505020204" pitchFamily="18" charset="0"/>
              </a:rPr>
              <a:t>Precarity and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1772816"/>
            <a:ext cx="8622317" cy="266429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Bookman Old Style" panose="02050604050505020204" pitchFamily="18" charset="0"/>
              </a:rPr>
              <a:t>Lack of choices.</a:t>
            </a:r>
          </a:p>
          <a:p>
            <a:pPr marL="3429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Bookman Old Style" panose="02050604050505020204" pitchFamily="18" charset="0"/>
              </a:rPr>
              <a:t>Insecurities (job and income insecurities).</a:t>
            </a:r>
          </a:p>
          <a:p>
            <a:pPr marL="3429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Bookman Old Style" panose="02050604050505020204" pitchFamily="18" charset="0"/>
              </a:rPr>
              <a:t>Withholding of wages.</a:t>
            </a:r>
          </a:p>
          <a:p>
            <a:pPr marL="3429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Bookman Old Style" panose="02050604050505020204" pitchFamily="18" charset="0"/>
              </a:rPr>
              <a:t>High work intensity.</a:t>
            </a:r>
          </a:p>
          <a:p>
            <a:pPr marL="3429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Bookman Old Style" panose="02050604050505020204" pitchFamily="18" charset="0"/>
              </a:rPr>
              <a:t>Social isolation.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3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31094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Bookman Old Style" panose="02050604050505020204" pitchFamily="18" charset="0"/>
              </a:rPr>
              <a:t>Exception: agency of workers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125266"/>
            <a:ext cx="780876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“I received phone calls from clients and meet supply orders, I would phone clients to see if they have received payments, I balanced his [</a:t>
            </a:r>
            <a:r>
              <a:rPr lang="en-US" sz="1950" i="1" dirty="0"/>
              <a:t>employer’s</a:t>
            </a:r>
            <a:r>
              <a:rPr lang="en-US" sz="1950" dirty="0"/>
              <a:t>] books. I basically did almost everything</a:t>
            </a:r>
            <a:r>
              <a:rPr lang="is-IS" sz="1950" dirty="0"/>
              <a:t>…</a:t>
            </a:r>
            <a:r>
              <a:rPr lang="en-US" sz="1950" dirty="0"/>
              <a:t>So, all these things I held in my hand</a:t>
            </a:r>
            <a:r>
              <a:rPr lang="is-IS" sz="1950" dirty="0"/>
              <a:t>…</a:t>
            </a:r>
            <a:r>
              <a:rPr lang="en-US" sz="1950" dirty="0"/>
              <a:t>Every time he’d [</a:t>
            </a:r>
            <a:r>
              <a:rPr lang="en-US" sz="1950" i="1" dirty="0"/>
              <a:t>employer</a:t>
            </a:r>
            <a:r>
              <a:rPr lang="en-US" sz="1950" dirty="0"/>
              <a:t>] let me go, things would get crazy and within a week he would hire me again.” </a:t>
            </a:r>
          </a:p>
          <a:p>
            <a:pPr algn="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950" i="1" dirty="0"/>
              <a:t>A Kenyan worker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584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9ECE-0D16-EF48-9BAB-6E52ADFE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/>
          <a:lstStyle/>
          <a:p>
            <a:r>
              <a:rPr lang="en-US" sz="2700" b="1" dirty="0">
                <a:latin typeface="Bookman Old Style" panose="02050604050505020204" pitchFamily="18" charset="0"/>
              </a:rPr>
              <a:t>What is to be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A24FE-E01E-4C48-9044-13F5AB094207}"/>
              </a:ext>
            </a:extLst>
          </p:cNvPr>
          <p:cNvSpPr txBox="1"/>
          <p:nvPr/>
        </p:nvSpPr>
        <p:spPr>
          <a:xfrm>
            <a:off x="628651" y="2312484"/>
            <a:ext cx="770131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We too have worked with a concept that puts capitalist development first, and workers second. This is a mistake. And now we have to turn the problem on its head, reverse the polarity, and start again from the beginning: and the beginning is the class struggle of the working class.</a:t>
            </a:r>
            <a:endParaRPr lang="en-GB" sz="2400" dirty="0"/>
          </a:p>
          <a:p>
            <a:pPr algn="r"/>
            <a:r>
              <a:rPr lang="en-GB" sz="2400" dirty="0"/>
              <a:t>Mario </a:t>
            </a:r>
            <a:r>
              <a:rPr lang="en-GB" sz="2400" dirty="0" err="1"/>
              <a:t>Tronti</a:t>
            </a:r>
            <a:br>
              <a:rPr lang="en-GB" sz="2400" dirty="0"/>
            </a:br>
            <a:endParaRPr lang="en-US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b="1" i="1" dirty="0"/>
              <a:t>Collective Action?</a:t>
            </a:r>
          </a:p>
        </p:txBody>
      </p:sp>
    </p:spTree>
    <p:extLst>
      <p:ext uri="{BB962C8B-B14F-4D97-AF65-F5344CB8AC3E}">
        <p14:creationId xmlns:p14="http://schemas.microsoft.com/office/powerpoint/2010/main" val="417542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19556"/>
            <a:ext cx="3096344" cy="1674872"/>
          </a:xfrm>
        </p:spPr>
        <p:txBody>
          <a:bodyPr>
            <a:normAutofit fontScale="90000"/>
          </a:bodyPr>
          <a:lstStyle/>
          <a:p>
            <a:r>
              <a:rPr lang="en-IE" sz="3600" b="1" dirty="0">
                <a:solidFill>
                  <a:schemeClr val="tx1"/>
                </a:solidFill>
                <a:latin typeface="+mj-lt"/>
              </a:rPr>
              <a:t>High unemployment</a:t>
            </a:r>
            <a:br>
              <a:rPr lang="en-IE" b="1" dirty="0">
                <a:solidFill>
                  <a:schemeClr val="bg1"/>
                </a:solidFill>
                <a:latin typeface="+mj-lt"/>
              </a:rPr>
            </a:br>
            <a:endParaRPr lang="en-IE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1B9A8-1D87-6B45-ACAA-97444F32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08" y="548680"/>
            <a:ext cx="60422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9626-A266-414E-B623-B28BF48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0273"/>
            <a:ext cx="7886700" cy="44541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Bookman Old Style" panose="02050604050505020204" pitchFamily="18" charset="0"/>
              </a:rPr>
              <a:t>Growth of platform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AB4FB-AEB8-704F-8D8B-B0C132D3E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55643"/>
            <a:ext cx="7143969" cy="5002930"/>
          </a:xfrm>
        </p:spPr>
      </p:pic>
    </p:spTree>
    <p:extLst>
      <p:ext uri="{BB962C8B-B14F-4D97-AF65-F5344CB8AC3E}">
        <p14:creationId xmlns:p14="http://schemas.microsoft.com/office/powerpoint/2010/main" val="115538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A1DC-B034-0D46-AF39-4649B436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04" y="404664"/>
            <a:ext cx="7886700" cy="37850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Bookman Old Style" panose="02050604050505020204" pitchFamily="18" charset="0"/>
              </a:rPr>
              <a:t>Market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AE0B-4F95-8F47-AD00-9F335EF2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08" y="1124744"/>
            <a:ext cx="8229600" cy="47133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9DA4C-7521-1D43-A4AE-69299EAE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7" y="1124744"/>
            <a:ext cx="8091562" cy="47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8CB3-A5FC-2641-BDA8-D91E7502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91" y="404664"/>
            <a:ext cx="7886700" cy="579224"/>
          </a:xfrm>
        </p:spPr>
        <p:txBody>
          <a:bodyPr/>
          <a:lstStyle/>
          <a:p>
            <a:r>
              <a:rPr lang="en-US" sz="2700" b="1" dirty="0">
                <a:latin typeface="Bookman Old Style" panose="02050604050505020204" pitchFamily="18" charset="0"/>
              </a:rPr>
              <a:t>Workers distribution within regions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E533F3-8F55-5946-BB03-BE28B83D3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891" y="1196752"/>
            <a:ext cx="8003114" cy="4876006"/>
          </a:xfrm>
        </p:spPr>
      </p:pic>
    </p:spTree>
    <p:extLst>
      <p:ext uri="{BB962C8B-B14F-4D97-AF65-F5344CB8AC3E}">
        <p14:creationId xmlns:p14="http://schemas.microsoft.com/office/powerpoint/2010/main" val="348553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5D2A-AB77-EC42-9AA7-CCF41CB8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592A-9D6B-734A-A12C-874D1AEC1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Transcriber</a:t>
            </a:r>
          </a:p>
          <a:p>
            <a:r>
              <a:rPr lang="en-US" b="1" dirty="0"/>
              <a:t>Video-editor</a:t>
            </a:r>
          </a:p>
          <a:p>
            <a:r>
              <a:rPr lang="en-US" b="1" dirty="0"/>
              <a:t>Writer</a:t>
            </a:r>
          </a:p>
          <a:p>
            <a:r>
              <a:rPr lang="en-US" b="1" dirty="0"/>
              <a:t>Web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379D0-EE3C-D749-BDF5-A5A5F1E59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9570" b="527"/>
          <a:stretch/>
        </p:blipFill>
        <p:spPr>
          <a:xfrm>
            <a:off x="4644008" y="235254"/>
            <a:ext cx="3815117" cy="59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5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EE41-B80D-C545-984E-14FC39ED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7C4F-2CC4-2043-BDE2-F2113F90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Digital Marketing </a:t>
            </a:r>
          </a:p>
          <a:p>
            <a:pPr marL="0" indent="0">
              <a:buNone/>
            </a:pPr>
            <a:r>
              <a:rPr lang="en-US" b="1" dirty="0"/>
              <a:t>   Manager</a:t>
            </a:r>
          </a:p>
          <a:p>
            <a:r>
              <a:rPr lang="en-US" b="1" dirty="0"/>
              <a:t>Writer</a:t>
            </a:r>
          </a:p>
          <a:p>
            <a:r>
              <a:rPr lang="en-US" b="1" dirty="0"/>
              <a:t>Data Entry Worker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DB6D01-F205-4940-B357-643B72DCF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9277" r="1"/>
          <a:stretch/>
        </p:blipFill>
        <p:spPr>
          <a:xfrm>
            <a:off x="4444281" y="286796"/>
            <a:ext cx="4242519" cy="51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AE6E-D771-EF43-B4E4-E0CBB168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74C1-A533-5348-9598-BBBD95C6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2226469"/>
            <a:ext cx="8675649" cy="3263504"/>
          </a:xfrm>
        </p:spPr>
        <p:txBody>
          <a:bodyPr/>
          <a:lstStyle/>
          <a:p>
            <a:pPr marL="0" indent="0">
              <a:buNone/>
            </a:pPr>
            <a:r>
              <a:rPr lang="en-US" sz="1950" b="1" dirty="0"/>
              <a:t>Social Media </a:t>
            </a:r>
          </a:p>
          <a:p>
            <a:pPr marL="0" indent="0">
              <a:buNone/>
            </a:pPr>
            <a:r>
              <a:rPr lang="en-US" sz="1950" b="1" dirty="0"/>
              <a:t>Manager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66B461-5D06-6747-A8CE-BB993CBE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63" y="1131095"/>
            <a:ext cx="7043624" cy="46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87" y="476672"/>
            <a:ext cx="8617226" cy="708794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Bookman Old Style" panose="02050604050505020204" pitchFamily="18" charset="0"/>
              </a:rPr>
              <a:t>Freedom and flexibility: workers’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2856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“I’m </a:t>
            </a:r>
            <a:r>
              <a:rPr lang="en-US" sz="2200" b="1" dirty="0">
                <a:latin typeface="Bookman Old Style" panose="02050604050505020204" pitchFamily="18" charset="0"/>
              </a:rPr>
              <a:t>making about twice </a:t>
            </a:r>
            <a:r>
              <a:rPr lang="en-US" sz="2200" dirty="0">
                <a:latin typeface="Bookman Old Style" panose="02050604050505020204" pitchFamily="18" charset="0"/>
              </a:rPr>
              <a:t>as much as I was when I was working fulltime.” </a:t>
            </a:r>
          </a:p>
          <a:p>
            <a:pPr marL="0" lvl="1" indent="0" algn="r">
              <a:spcBef>
                <a:spcPts val="750"/>
              </a:spcBef>
              <a:buNone/>
            </a:pPr>
            <a:r>
              <a:rPr lang="en-US" sz="2100" i="1" dirty="0">
                <a:latin typeface="Bookman Old Style" panose="02050604050505020204" pitchFamily="18" charset="0"/>
              </a:rPr>
              <a:t>A </a:t>
            </a:r>
            <a:r>
              <a:rPr lang="en-US" sz="2100" i="1" dirty="0" err="1">
                <a:latin typeface="Bookman Old Style" panose="02050604050505020204" pitchFamily="18" charset="0"/>
              </a:rPr>
              <a:t>Ghanian</a:t>
            </a:r>
            <a:r>
              <a:rPr lang="en-US" sz="2100" i="1" dirty="0">
                <a:latin typeface="Bookman Old Style" panose="02050604050505020204" pitchFamily="18" charset="0"/>
              </a:rPr>
              <a:t> worker</a:t>
            </a:r>
          </a:p>
          <a:p>
            <a:pPr marL="0" lvl="1" indent="0" algn="r">
              <a:spcBef>
                <a:spcPts val="750"/>
              </a:spcBef>
              <a:buNone/>
            </a:pPr>
            <a:endParaRPr lang="en-US" sz="21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 was attracted to the whole concept of working online firstly for freedom</a:t>
            </a:r>
            <a:r>
              <a:rPr lang="is-IS" sz="2200" dirty="0">
                <a:latin typeface="Bookman Old Style" panose="02050604050505020204" pitchFamily="18" charset="0"/>
              </a:rPr>
              <a:t>…</a:t>
            </a:r>
            <a:r>
              <a:rPr lang="en-US" sz="2200" dirty="0">
                <a:latin typeface="Bookman Old Style" panose="02050604050505020204" pitchFamily="18" charset="0"/>
              </a:rPr>
              <a:t>I’m a kind of person that loves that freedom and having your own </a:t>
            </a:r>
            <a:r>
              <a:rPr lang="en-US" sz="2200" b="1" dirty="0">
                <a:latin typeface="Bookman Old Style" panose="02050604050505020204" pitchFamily="18" charset="0"/>
              </a:rPr>
              <a:t>opportunity to set your own schedule and do your own thing</a:t>
            </a:r>
            <a:r>
              <a:rPr lang="en-US" sz="2200" dirty="0">
                <a:latin typeface="Bookman Old Style" panose="02050604050505020204" pitchFamily="18" charset="0"/>
              </a:rPr>
              <a:t>.”</a:t>
            </a:r>
          </a:p>
          <a:p>
            <a:pPr marL="0" indent="0" algn="r">
              <a:buNone/>
            </a:pPr>
            <a:r>
              <a:rPr lang="en-US" sz="2200" i="1" dirty="0">
                <a:latin typeface="Bookman Old Style" panose="02050604050505020204" pitchFamily="18" charset="0"/>
              </a:rPr>
              <a:t>A Nigerian worker</a:t>
            </a:r>
          </a:p>
          <a:p>
            <a:pPr marL="0" indent="0">
              <a:buNone/>
            </a:pPr>
            <a:endParaRPr lang="en-US" sz="2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“Positives, they are many. </a:t>
            </a:r>
            <a:r>
              <a:rPr lang="en-US" sz="2200" b="1" dirty="0">
                <a:latin typeface="Bookman Old Style" panose="02050604050505020204" pitchFamily="18" charset="0"/>
              </a:rPr>
              <a:t>You can work anytime. You can work anywhere </a:t>
            </a:r>
            <a:r>
              <a:rPr lang="en-US" sz="2200" dirty="0">
                <a:latin typeface="Bookman Old Style" panose="02050604050505020204" pitchFamily="18" charset="0"/>
              </a:rPr>
              <a:t>as long as there is a working internet connection.” </a:t>
            </a:r>
          </a:p>
          <a:p>
            <a:pPr marL="342900" lvl="1" indent="0" algn="r">
              <a:buNone/>
            </a:pPr>
            <a:r>
              <a:rPr lang="en-US" sz="2200" i="1" dirty="0">
                <a:latin typeface="Bookman Old Style" panose="02050604050505020204" pitchFamily="18" charset="0"/>
              </a:rPr>
              <a:t>A Kenyan worker</a:t>
            </a:r>
          </a:p>
          <a:p>
            <a:pPr marL="0" indent="0">
              <a:buNone/>
            </a:pPr>
            <a:endParaRPr lang="en-US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1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2116"/>
      </p:ext>
    </p:extLst>
  </p:cSld>
  <p:clrMapOvr>
    <a:masterClrMapping/>
  </p:clrMapOvr>
</p:sld>
</file>

<file path=ppt/theme/theme1.xml><?xml version="1.0" encoding="utf-8"?>
<a:theme xmlns:a="http://schemas.openxmlformats.org/drawingml/2006/main" name="INET_pp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1631"/>
      </a:hlink>
      <a:folHlink>
        <a:srgbClr val="0215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INET_ppt</Template>
  <TotalTime>32991</TotalTime>
  <Words>631</Words>
  <Application>Microsoft Macintosh PowerPoint</Application>
  <PresentationFormat>On-screen Show (4:3)</PresentationFormat>
  <Paragraphs>142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Book</vt:lpstr>
      <vt:lpstr>Bookman Old Style</vt:lpstr>
      <vt:lpstr>Calibri</vt:lpstr>
      <vt:lpstr>INET_ppt</vt:lpstr>
      <vt:lpstr>Opportunities and Constraints in Gig Economy in Africa </vt:lpstr>
      <vt:lpstr>High unemployment </vt:lpstr>
      <vt:lpstr>Growth of platform work</vt:lpstr>
      <vt:lpstr>Market Share</vt:lpstr>
      <vt:lpstr>Workers distribution within regions</vt:lpstr>
      <vt:lpstr>PowerPoint Presentation</vt:lpstr>
      <vt:lpstr>PowerPoint Presentation</vt:lpstr>
      <vt:lpstr>PowerPoint Presentation</vt:lpstr>
      <vt:lpstr>Freedom and flexibility: workers’ perspective</vt:lpstr>
      <vt:lpstr>Contradictions</vt:lpstr>
      <vt:lpstr>PowerPoint Presentation</vt:lpstr>
      <vt:lpstr>Over supply of labour on Upwork (on March 27, 2019)</vt:lpstr>
      <vt:lpstr>Precarity and vulnerability</vt:lpstr>
      <vt:lpstr>Exception: agency of workers</vt:lpstr>
      <vt:lpstr>What is to be done?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Talk Title</dc:title>
  <dc:creator>Tom</dc:creator>
  <cp:lastModifiedBy>Mohammad Anwar</cp:lastModifiedBy>
  <cp:revision>622</cp:revision>
  <cp:lastPrinted>2018-09-19T17:05:28Z</cp:lastPrinted>
  <dcterms:created xsi:type="dcterms:W3CDTF">2013-02-06T15:44:06Z</dcterms:created>
  <dcterms:modified xsi:type="dcterms:W3CDTF">2019-05-16T09:49:51Z</dcterms:modified>
</cp:coreProperties>
</file>