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784" r:id="rId3"/>
    <p:sldId id="783" r:id="rId4"/>
    <p:sldId id="813" r:id="rId5"/>
    <p:sldId id="780" r:id="rId6"/>
    <p:sldId id="764" r:id="rId7"/>
    <p:sldId id="819" r:id="rId8"/>
    <p:sldId id="815" r:id="rId9"/>
    <p:sldId id="816" r:id="rId10"/>
    <p:sldId id="814" r:id="rId11"/>
    <p:sldId id="761" r:id="rId12"/>
    <p:sldId id="818" r:id="rId13"/>
    <p:sldId id="790" r:id="rId14"/>
    <p:sldId id="260" r:id="rId15"/>
    <p:sldId id="817" r:id="rId16"/>
    <p:sldId id="820" r:id="rId17"/>
    <p:sldId id="821" r:id="rId18"/>
    <p:sldId id="824" r:id="rId19"/>
    <p:sldId id="261" r:id="rId20"/>
    <p:sldId id="825" r:id="rId21"/>
    <p:sldId id="744"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140" userDrawn="1">
          <p15:clr>
            <a:srgbClr val="A4A3A4"/>
          </p15:clr>
        </p15:guide>
        <p15:guide id="2" pos="398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 Gillwald" initials="AG"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48"/>
  </p:normalViewPr>
  <p:slideViewPr>
    <p:cSldViewPr snapToGrid="0" snapToObjects="1" showGuides="1">
      <p:cViewPr>
        <p:scale>
          <a:sx n="59" d="100"/>
          <a:sy n="59" d="100"/>
        </p:scale>
        <p:origin x="616" y="200"/>
      </p:cViewPr>
      <p:guideLst>
        <p:guide orient="horz" pos="3140"/>
        <p:guide pos="39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xfrm>
            <a:off x="1143000" y="685800"/>
            <a:ext cx="4572000" cy="3429000"/>
          </a:xfrm>
          <a:prstGeom prst="rect">
            <a:avLst/>
          </a:prstGeom>
        </p:spPr>
        <p:txBody>
          <a:bodyPr/>
          <a:lstStyle/>
          <a:p>
            <a:endParaRPr/>
          </a:p>
        </p:txBody>
      </p:sp>
      <p:sp>
        <p:nvSpPr>
          <p:cNvPr id="177" name="Shape 17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2200">
        <a:latin typeface="+mn-lt"/>
        <a:ea typeface="+mn-ea"/>
        <a:cs typeface="+mn-cs"/>
        <a:sym typeface="Lucida Grande"/>
      </a:defRPr>
    </a:lvl1pPr>
    <a:lvl2pPr indent="228600" defTabSz="584200" latinLnBrk="0">
      <a:defRPr sz="2200">
        <a:latin typeface="+mn-lt"/>
        <a:ea typeface="+mn-ea"/>
        <a:cs typeface="+mn-cs"/>
        <a:sym typeface="Lucida Grande"/>
      </a:defRPr>
    </a:lvl2pPr>
    <a:lvl3pPr indent="457200" defTabSz="584200" latinLnBrk="0">
      <a:defRPr sz="2200">
        <a:latin typeface="+mn-lt"/>
        <a:ea typeface="+mn-ea"/>
        <a:cs typeface="+mn-cs"/>
        <a:sym typeface="Lucida Grande"/>
      </a:defRPr>
    </a:lvl3pPr>
    <a:lvl4pPr indent="685800" defTabSz="584200" latinLnBrk="0">
      <a:defRPr sz="2200">
        <a:latin typeface="+mn-lt"/>
        <a:ea typeface="+mn-ea"/>
        <a:cs typeface="+mn-cs"/>
        <a:sym typeface="Lucida Grande"/>
      </a:defRPr>
    </a:lvl4pPr>
    <a:lvl5pPr indent="914400" defTabSz="584200" latinLnBrk="0">
      <a:defRPr sz="2200">
        <a:latin typeface="+mn-lt"/>
        <a:ea typeface="+mn-ea"/>
        <a:cs typeface="+mn-cs"/>
        <a:sym typeface="Lucida Grande"/>
      </a:defRPr>
    </a:lvl5pPr>
    <a:lvl6pPr indent="1143000" defTabSz="584200" latinLnBrk="0">
      <a:defRPr sz="2200">
        <a:latin typeface="+mn-lt"/>
        <a:ea typeface="+mn-ea"/>
        <a:cs typeface="+mn-cs"/>
        <a:sym typeface="Lucida Grande"/>
      </a:defRPr>
    </a:lvl6pPr>
    <a:lvl7pPr indent="1371600" defTabSz="584200" latinLnBrk="0">
      <a:defRPr sz="2200">
        <a:latin typeface="+mn-lt"/>
        <a:ea typeface="+mn-ea"/>
        <a:cs typeface="+mn-cs"/>
        <a:sym typeface="Lucida Grande"/>
      </a:defRPr>
    </a:lvl7pPr>
    <a:lvl8pPr indent="1600200" defTabSz="584200" latinLnBrk="0">
      <a:defRPr sz="2200">
        <a:latin typeface="+mn-lt"/>
        <a:ea typeface="+mn-ea"/>
        <a:cs typeface="+mn-cs"/>
        <a:sym typeface="Lucida Grande"/>
      </a:defRPr>
    </a:lvl8pPr>
    <a:lvl9pPr indent="1828800" defTabSz="584200" latinLnBrk="0">
      <a:defRPr sz="2200">
        <a:latin typeface="+mn-lt"/>
        <a:ea typeface="+mn-ea"/>
        <a:cs typeface="+mn-cs"/>
        <a:sym typeface="Lucida Grand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2" name="Shape 11"/>
          <p:cNvSpPr/>
          <p:nvPr/>
        </p:nvSpPr>
        <p:spPr>
          <a:xfrm>
            <a:off x="0" y="0"/>
            <a:ext cx="13004800" cy="1130300"/>
          </a:xfrm>
          <a:prstGeom prst="rect">
            <a:avLst/>
          </a:prstGeom>
          <a:gradFill>
            <a:gsLst>
              <a:gs pos="0">
                <a:srgbClr val="444444">
                  <a:alpha val="10000"/>
                </a:srgbClr>
              </a:gs>
              <a:gs pos="100000">
                <a:srgbClr val="58596B">
                  <a:alpha val="10000"/>
                </a:srgbClr>
              </a:gs>
            </a:gsLst>
            <a:lin ang="5400000"/>
          </a:gradFill>
          <a:ln w="12700">
            <a:miter lim="400000"/>
          </a:ln>
        </p:spPr>
        <p:txBody>
          <a:bodyPr lIns="50800" tIns="50800" rIns="50800" bIns="50800" anchor="ctr"/>
          <a:lstStyle/>
          <a:p>
            <a:pPr>
              <a:defRPr sz="3600">
                <a:solidFill>
                  <a:srgbClr val="FFFFFF"/>
                </a:solidFill>
                <a:latin typeface="Helvetica Neue Bold Condensed"/>
                <a:ea typeface="Helvetica Neue Bold Condensed"/>
                <a:cs typeface="Helvetica Neue Bold Condensed"/>
                <a:sym typeface="Helvetica Neue Bold Condensed"/>
              </a:defRPr>
            </a:pPr>
            <a:endParaRPr/>
          </a:p>
        </p:txBody>
      </p:sp>
      <p:sp>
        <p:nvSpPr>
          <p:cNvPr id="13" name="Shape 12"/>
          <p:cNvSpPr/>
          <p:nvPr/>
        </p:nvSpPr>
        <p:spPr>
          <a:xfrm>
            <a:off x="0" y="8623300"/>
            <a:ext cx="13004800" cy="1130300"/>
          </a:xfrm>
          <a:prstGeom prst="rect">
            <a:avLst/>
          </a:prstGeom>
          <a:gradFill>
            <a:gsLst>
              <a:gs pos="0">
                <a:srgbClr val="444444">
                  <a:alpha val="10000"/>
                </a:srgbClr>
              </a:gs>
              <a:gs pos="100000">
                <a:srgbClr val="58596B">
                  <a:alpha val="10000"/>
                </a:srgbClr>
              </a:gs>
            </a:gsLst>
            <a:lin ang="5400000"/>
          </a:gradFill>
          <a:ln w="12700">
            <a:miter lim="400000"/>
          </a:ln>
        </p:spPr>
        <p:txBody>
          <a:bodyPr lIns="50800" tIns="50800" rIns="50800" bIns="50800" anchor="ctr"/>
          <a:lstStyle/>
          <a:p>
            <a:pPr>
              <a:defRPr sz="3600">
                <a:solidFill>
                  <a:srgbClr val="FFFFFF"/>
                </a:solidFill>
                <a:latin typeface="Helvetica Neue Bold Condensed"/>
                <a:ea typeface="Helvetica Neue Bold Condensed"/>
                <a:cs typeface="Helvetica Neue Bold Condensed"/>
                <a:sym typeface="Helvetica Neue Bold Condensed"/>
              </a:defRPr>
            </a:pPr>
            <a:endParaRPr/>
          </a:p>
        </p:txBody>
      </p:sp>
      <p:sp>
        <p:nvSpPr>
          <p:cNvPr id="14" name="Title Text"/>
          <p:cNvSpPr txBox="1">
            <a:spLocks noGrp="1"/>
          </p:cNvSpPr>
          <p:nvPr>
            <p:ph type="title"/>
          </p:nvPr>
        </p:nvSpPr>
        <p:spPr>
          <a:xfrm>
            <a:off x="254000" y="4013200"/>
            <a:ext cx="12496800" cy="1016000"/>
          </a:xfrm>
          <a:prstGeom prst="rect">
            <a:avLst/>
          </a:prstGeom>
        </p:spPr>
        <p:txBody>
          <a:bodyPr lIns="0" tIns="0" rIns="0" bIns="0" anchor="ctr"/>
          <a:lstStyle>
            <a:lvl1pPr algn="l">
              <a:defRPr sz="6000" b="1">
                <a:latin typeface="Helvetica Neue"/>
                <a:ea typeface="Helvetica Neue"/>
                <a:cs typeface="Helvetica Neue"/>
                <a:sym typeface="Helvetica Neue"/>
              </a:defRPr>
            </a:lvl1pPr>
          </a:lstStyle>
          <a:p>
            <a:r>
              <a:t>Title Text</a:t>
            </a:r>
          </a:p>
        </p:txBody>
      </p:sp>
      <p:sp>
        <p:nvSpPr>
          <p:cNvPr id="15" name="Body Level One…"/>
          <p:cNvSpPr txBox="1">
            <a:spLocks noGrp="1"/>
          </p:cNvSpPr>
          <p:nvPr>
            <p:ph type="body" sz="quarter" idx="1"/>
          </p:nvPr>
        </p:nvSpPr>
        <p:spPr>
          <a:xfrm>
            <a:off x="254000" y="5029200"/>
            <a:ext cx="12496800" cy="698500"/>
          </a:xfrm>
          <a:prstGeom prst="rect">
            <a:avLst/>
          </a:prstGeom>
        </p:spPr>
        <p:txBody>
          <a:bodyPr lIns="0" tIns="0" rIns="0" bIns="0" anchor="ctr"/>
          <a:lstStyle>
            <a:lvl1pPr>
              <a:lnSpc>
                <a:spcPct val="100000"/>
              </a:lnSpc>
              <a:defRPr sz="3800" b="0">
                <a:solidFill>
                  <a:srgbClr val="AAAAAA"/>
                </a:solidFill>
                <a:latin typeface="Helvetica Neue Light"/>
                <a:ea typeface="Helvetica Neue Light"/>
                <a:cs typeface="Helvetica Neue Light"/>
                <a:sym typeface="Helvetica Neue Light"/>
              </a:defRPr>
            </a:lvl1pPr>
            <a:lvl2pPr>
              <a:lnSpc>
                <a:spcPct val="100000"/>
              </a:lnSpc>
              <a:defRPr sz="3800" b="0">
                <a:solidFill>
                  <a:srgbClr val="AAAAAA"/>
                </a:solidFill>
                <a:latin typeface="Helvetica Neue Light"/>
                <a:ea typeface="Helvetica Neue Light"/>
                <a:cs typeface="Helvetica Neue Light"/>
                <a:sym typeface="Helvetica Neue Light"/>
              </a:defRPr>
            </a:lvl2pPr>
            <a:lvl3pPr>
              <a:lnSpc>
                <a:spcPct val="100000"/>
              </a:lnSpc>
              <a:defRPr sz="3800" b="0">
                <a:solidFill>
                  <a:srgbClr val="AAAAAA"/>
                </a:solidFill>
                <a:latin typeface="Helvetica Neue Light"/>
                <a:ea typeface="Helvetica Neue Light"/>
                <a:cs typeface="Helvetica Neue Light"/>
                <a:sym typeface="Helvetica Neue Light"/>
              </a:defRPr>
            </a:lvl3pPr>
            <a:lvl4pPr>
              <a:lnSpc>
                <a:spcPct val="100000"/>
              </a:lnSpc>
              <a:defRPr sz="3800" b="0">
                <a:solidFill>
                  <a:srgbClr val="AAAAAA"/>
                </a:solidFill>
                <a:latin typeface="Helvetica Neue Light"/>
                <a:ea typeface="Helvetica Neue Light"/>
                <a:cs typeface="Helvetica Neue Light"/>
                <a:sym typeface="Helvetica Neue Light"/>
              </a:defRPr>
            </a:lvl4pPr>
            <a:lvl5pPr>
              <a:lnSpc>
                <a:spcPct val="100000"/>
              </a:lnSpc>
              <a:defRPr sz="3800" b="0">
                <a:solidFill>
                  <a:srgbClr val="AAAAAA"/>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pic>
        <p:nvPicPr>
          <p:cNvPr id="16" name="Picture 2" descr="Picture 2"/>
          <p:cNvPicPr>
            <a:picLocks noChangeAspect="1"/>
          </p:cNvPicPr>
          <p:nvPr/>
        </p:nvPicPr>
        <p:blipFill>
          <a:blip r:embed="rId2">
            <a:extLst/>
          </a:blip>
          <a:stretch>
            <a:fillRect/>
          </a:stretch>
        </p:blipFill>
        <p:spPr>
          <a:xfrm>
            <a:off x="10039187" y="8574958"/>
            <a:ext cx="2965613" cy="1178642"/>
          </a:xfrm>
          <a:prstGeom prst="rect">
            <a:avLst/>
          </a:prstGeom>
          <a:ln w="12700">
            <a:miter lim="400000"/>
          </a:ln>
        </p:spPr>
      </p:pic>
      <p:sp>
        <p:nvSpPr>
          <p:cNvPr id="17" name="Slide Number"/>
          <p:cNvSpPr txBox="1">
            <a:spLocks noGrp="1"/>
          </p:cNvSpPr>
          <p:nvPr>
            <p:ph type="sldNum" sz="quarter" idx="2"/>
          </p:nvPr>
        </p:nvSpPr>
        <p:spPr>
          <a:xfrm>
            <a:off x="6347714" y="9376833"/>
            <a:ext cx="309373" cy="337211"/>
          </a:xfrm>
          <a:prstGeom prst="rect">
            <a:avLst/>
          </a:prstGeom>
        </p:spPr>
        <p:txBody>
          <a:bodyPr/>
          <a:lstStyle>
            <a:lvl1pPr>
              <a:defRPr sz="1600">
                <a:solidFill>
                  <a:srgbClr val="606060"/>
                </a:solidFill>
                <a:latin typeface="Helvetica Neue Bold Condensed"/>
                <a:ea typeface="Helvetica Neue Bold Condensed"/>
                <a:cs typeface="Helvetica Neue Bold Condensed"/>
                <a:sym typeface="Helvetica Neue Bold Condensed"/>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17" name="Shape 121"/>
          <p:cNvSpPr/>
          <p:nvPr/>
        </p:nvSpPr>
        <p:spPr>
          <a:xfrm>
            <a:off x="0" y="0"/>
            <a:ext cx="13004800" cy="1130300"/>
          </a:xfrm>
          <a:prstGeom prst="rect">
            <a:avLst/>
          </a:prstGeom>
          <a:gradFill>
            <a:gsLst>
              <a:gs pos="0">
                <a:srgbClr val="444444">
                  <a:alpha val="10000"/>
                </a:srgbClr>
              </a:gs>
              <a:gs pos="100000">
                <a:srgbClr val="58596B">
                  <a:alpha val="10000"/>
                </a:srgbClr>
              </a:gs>
            </a:gsLst>
            <a:lin ang="5400000"/>
          </a:gradFill>
          <a:ln w="12700">
            <a:miter lim="400000"/>
          </a:ln>
        </p:spPr>
        <p:txBody>
          <a:bodyPr lIns="50800" tIns="50800" rIns="50800" bIns="50800" anchor="ctr"/>
          <a:lstStyle/>
          <a:p>
            <a:pPr>
              <a:defRPr sz="3600">
                <a:solidFill>
                  <a:srgbClr val="FFFFFF"/>
                </a:solidFill>
                <a:latin typeface="Helvetica Neue Bold Condensed"/>
                <a:ea typeface="Helvetica Neue Bold Condensed"/>
                <a:cs typeface="Helvetica Neue Bold Condensed"/>
                <a:sym typeface="Helvetica Neue Bold Condensed"/>
              </a:defRPr>
            </a:pPr>
            <a:endParaRPr/>
          </a:p>
        </p:txBody>
      </p:sp>
      <p:sp>
        <p:nvSpPr>
          <p:cNvPr id="118" name="Shape 122"/>
          <p:cNvSpPr/>
          <p:nvPr/>
        </p:nvSpPr>
        <p:spPr>
          <a:xfrm>
            <a:off x="0" y="8623300"/>
            <a:ext cx="13004800" cy="1130300"/>
          </a:xfrm>
          <a:prstGeom prst="rect">
            <a:avLst/>
          </a:prstGeom>
          <a:gradFill>
            <a:gsLst>
              <a:gs pos="0">
                <a:srgbClr val="444444">
                  <a:alpha val="10000"/>
                </a:srgbClr>
              </a:gs>
              <a:gs pos="100000">
                <a:srgbClr val="58596B">
                  <a:alpha val="10000"/>
                </a:srgbClr>
              </a:gs>
            </a:gsLst>
            <a:lin ang="5400000"/>
          </a:gradFill>
          <a:ln w="12700">
            <a:miter lim="400000"/>
          </a:ln>
        </p:spPr>
        <p:txBody>
          <a:bodyPr lIns="50800" tIns="50800" rIns="50800" bIns="50800" anchor="ctr"/>
          <a:lstStyle/>
          <a:p>
            <a:pPr>
              <a:defRPr sz="3600">
                <a:solidFill>
                  <a:srgbClr val="FFFFFF"/>
                </a:solidFill>
                <a:latin typeface="Helvetica Neue Bold Condensed"/>
                <a:ea typeface="Helvetica Neue Bold Condensed"/>
                <a:cs typeface="Helvetica Neue Bold Condensed"/>
                <a:sym typeface="Helvetica Neue Bold Condensed"/>
              </a:defRPr>
            </a:pPr>
            <a:endParaRPr/>
          </a:p>
        </p:txBody>
      </p:sp>
      <p:sp>
        <p:nvSpPr>
          <p:cNvPr id="119" name="Shape 124"/>
          <p:cNvSpPr>
            <a:spLocks noGrp="1"/>
          </p:cNvSpPr>
          <p:nvPr>
            <p:ph type="pic" sz="half" idx="13"/>
          </p:nvPr>
        </p:nvSpPr>
        <p:spPr>
          <a:xfrm>
            <a:off x="2768600" y="1422400"/>
            <a:ext cx="7450667" cy="5588000"/>
          </a:xfrm>
          <a:prstGeom prst="rect">
            <a:avLst/>
          </a:prstGeom>
        </p:spPr>
        <p:txBody>
          <a:bodyPr lIns="91439" tIns="45719" rIns="91439" bIns="45719">
            <a:noAutofit/>
          </a:bodyPr>
          <a:lstStyle/>
          <a:p>
            <a:endParaRPr/>
          </a:p>
        </p:txBody>
      </p:sp>
      <p:sp>
        <p:nvSpPr>
          <p:cNvPr id="120" name="Title Text"/>
          <p:cNvSpPr txBox="1">
            <a:spLocks noGrp="1"/>
          </p:cNvSpPr>
          <p:nvPr>
            <p:ph type="title"/>
          </p:nvPr>
        </p:nvSpPr>
        <p:spPr>
          <a:xfrm>
            <a:off x="254000" y="7353300"/>
            <a:ext cx="12496800" cy="1016000"/>
          </a:xfrm>
          <a:prstGeom prst="rect">
            <a:avLst/>
          </a:prstGeom>
        </p:spPr>
        <p:txBody>
          <a:bodyPr anchor="ctr"/>
          <a:lstStyle>
            <a:lvl1pPr>
              <a:defRPr sz="6000" b="1">
                <a:latin typeface="Helvetica Neue"/>
                <a:ea typeface="Helvetica Neue"/>
                <a:cs typeface="Helvetica Neue"/>
                <a:sym typeface="Helvetica Neue"/>
              </a:defRPr>
            </a:lvl1pPr>
          </a:lstStyle>
          <a:p>
            <a:r>
              <a:t>Title Text</a:t>
            </a:r>
          </a:p>
        </p:txBody>
      </p:sp>
      <p:pic>
        <p:nvPicPr>
          <p:cNvPr id="121" name="Picture 7" descr="Picture 7"/>
          <p:cNvPicPr>
            <a:picLocks noChangeAspect="1"/>
          </p:cNvPicPr>
          <p:nvPr/>
        </p:nvPicPr>
        <p:blipFill>
          <a:blip r:embed="rId2">
            <a:extLst/>
          </a:blip>
          <a:stretch>
            <a:fillRect/>
          </a:stretch>
        </p:blipFill>
        <p:spPr>
          <a:xfrm>
            <a:off x="10039187" y="8574958"/>
            <a:ext cx="2965613" cy="1178642"/>
          </a:xfrm>
          <a:prstGeom prst="rect">
            <a:avLst/>
          </a:prstGeom>
          <a:ln w="12700">
            <a:miter lim="400000"/>
          </a:ln>
        </p:spPr>
      </p:pic>
      <p:sp>
        <p:nvSpPr>
          <p:cNvPr id="122" name="Slide Number"/>
          <p:cNvSpPr txBox="1">
            <a:spLocks noGrp="1"/>
          </p:cNvSpPr>
          <p:nvPr>
            <p:ph type="sldNum" sz="quarter" idx="2"/>
          </p:nvPr>
        </p:nvSpPr>
        <p:spPr>
          <a:xfrm>
            <a:off x="12704064" y="9410700"/>
            <a:ext cx="309373" cy="337211"/>
          </a:xfrm>
          <a:prstGeom prst="rect">
            <a:avLst/>
          </a:prstGeom>
        </p:spPr>
        <p:txBody>
          <a:bodyPr/>
          <a:lstStyle>
            <a:lvl1pPr>
              <a:defRPr sz="1600">
                <a:solidFill>
                  <a:srgbClr val="606060"/>
                </a:solidFill>
                <a:latin typeface="Helvetica Neue Bold Condensed"/>
                <a:ea typeface="Helvetica Neue Bold Condensed"/>
                <a:cs typeface="Helvetica Neue Bold Condensed"/>
                <a:sym typeface="Helvetica Neue Bold Condensed"/>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 Middle">
    <p:spTree>
      <p:nvGrpSpPr>
        <p:cNvPr id="1" name=""/>
        <p:cNvGrpSpPr/>
        <p:nvPr/>
      </p:nvGrpSpPr>
      <p:grpSpPr>
        <a:xfrm>
          <a:off x="0" y="0"/>
          <a:ext cx="0" cy="0"/>
          <a:chOff x="0" y="0"/>
          <a:chExt cx="0" cy="0"/>
        </a:xfrm>
      </p:grpSpPr>
      <p:sp>
        <p:nvSpPr>
          <p:cNvPr id="149" name="Shape 153"/>
          <p:cNvSpPr/>
          <p:nvPr/>
        </p:nvSpPr>
        <p:spPr>
          <a:xfrm>
            <a:off x="0" y="0"/>
            <a:ext cx="13004800" cy="1130300"/>
          </a:xfrm>
          <a:prstGeom prst="rect">
            <a:avLst/>
          </a:prstGeom>
          <a:gradFill>
            <a:gsLst>
              <a:gs pos="0">
                <a:srgbClr val="444444">
                  <a:alpha val="10000"/>
                </a:srgbClr>
              </a:gs>
              <a:gs pos="100000">
                <a:srgbClr val="58596B">
                  <a:alpha val="10000"/>
                </a:srgbClr>
              </a:gs>
            </a:gsLst>
            <a:lin ang="5400000"/>
          </a:gradFill>
          <a:ln w="12700">
            <a:miter lim="400000"/>
          </a:ln>
        </p:spPr>
        <p:txBody>
          <a:bodyPr lIns="50800" tIns="50800" rIns="50800" bIns="50800" anchor="ctr"/>
          <a:lstStyle/>
          <a:p>
            <a:pPr>
              <a:defRPr sz="3600">
                <a:solidFill>
                  <a:srgbClr val="FFFFFF"/>
                </a:solidFill>
                <a:latin typeface="Helvetica Neue Bold Condensed"/>
                <a:ea typeface="Helvetica Neue Bold Condensed"/>
                <a:cs typeface="Helvetica Neue Bold Condensed"/>
                <a:sym typeface="Helvetica Neue Bold Condensed"/>
              </a:defRPr>
            </a:pPr>
            <a:endParaRPr/>
          </a:p>
        </p:txBody>
      </p:sp>
      <p:sp>
        <p:nvSpPr>
          <p:cNvPr id="150" name="Shape 154"/>
          <p:cNvSpPr/>
          <p:nvPr/>
        </p:nvSpPr>
        <p:spPr>
          <a:xfrm>
            <a:off x="0" y="8623300"/>
            <a:ext cx="13004800" cy="1130300"/>
          </a:xfrm>
          <a:prstGeom prst="rect">
            <a:avLst/>
          </a:prstGeom>
          <a:gradFill>
            <a:gsLst>
              <a:gs pos="0">
                <a:srgbClr val="444444">
                  <a:alpha val="10000"/>
                </a:srgbClr>
              </a:gs>
              <a:gs pos="100000">
                <a:srgbClr val="58596B">
                  <a:alpha val="10000"/>
                </a:srgbClr>
              </a:gs>
            </a:gsLst>
            <a:lin ang="5400000"/>
          </a:gradFill>
          <a:ln w="12700">
            <a:miter lim="400000"/>
          </a:ln>
        </p:spPr>
        <p:txBody>
          <a:bodyPr lIns="50800" tIns="50800" rIns="50800" bIns="50800" anchor="ctr"/>
          <a:lstStyle/>
          <a:p>
            <a:pPr>
              <a:defRPr sz="3600">
                <a:solidFill>
                  <a:srgbClr val="FFFFFF"/>
                </a:solidFill>
                <a:latin typeface="Helvetica Neue Bold Condensed"/>
                <a:ea typeface="Helvetica Neue Bold Condensed"/>
                <a:cs typeface="Helvetica Neue Bold Condensed"/>
                <a:sym typeface="Helvetica Neue Bold Condensed"/>
              </a:defRPr>
            </a:pPr>
            <a:endParaRPr/>
          </a:p>
        </p:txBody>
      </p:sp>
      <p:pic>
        <p:nvPicPr>
          <p:cNvPr id="151" name="Picture 5" descr="Picture 5"/>
          <p:cNvPicPr>
            <a:picLocks noChangeAspect="1"/>
          </p:cNvPicPr>
          <p:nvPr/>
        </p:nvPicPr>
        <p:blipFill>
          <a:blip r:embed="rId2">
            <a:extLst/>
          </a:blip>
          <a:stretch>
            <a:fillRect/>
          </a:stretch>
        </p:blipFill>
        <p:spPr>
          <a:xfrm>
            <a:off x="10039187" y="8574958"/>
            <a:ext cx="2965613" cy="1178642"/>
          </a:xfrm>
          <a:prstGeom prst="rect">
            <a:avLst/>
          </a:prstGeom>
          <a:ln w="12700">
            <a:miter lim="400000"/>
          </a:ln>
        </p:spPr>
      </p:pic>
      <p:sp>
        <p:nvSpPr>
          <p:cNvPr id="152" name="Slide Number"/>
          <p:cNvSpPr txBox="1">
            <a:spLocks noGrp="1"/>
          </p:cNvSpPr>
          <p:nvPr>
            <p:ph type="sldNum" sz="quarter" idx="2"/>
          </p:nvPr>
        </p:nvSpPr>
        <p:spPr>
          <a:xfrm>
            <a:off x="12704064" y="9410700"/>
            <a:ext cx="309373" cy="337211"/>
          </a:xfrm>
          <a:prstGeom prst="rect">
            <a:avLst/>
          </a:prstGeom>
        </p:spPr>
        <p:txBody>
          <a:bodyPr/>
          <a:lstStyle>
            <a:lvl1pPr>
              <a:defRPr sz="1600">
                <a:solidFill>
                  <a:srgbClr val="606060"/>
                </a:solidFill>
                <a:latin typeface="Helvetica Neue Bold Condensed"/>
                <a:ea typeface="Helvetica Neue Bold Condensed"/>
                <a:cs typeface="Helvetica Neue Bold Condensed"/>
                <a:sym typeface="Helvetica Neue Bold Condensed"/>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59" name="Title Text"/>
          <p:cNvSpPr txBox="1">
            <a:spLocks noGrp="1"/>
          </p:cNvSpPr>
          <p:nvPr>
            <p:ph type="title"/>
          </p:nvPr>
        </p:nvSpPr>
        <p:spPr>
          <a:xfrm>
            <a:off x="650238" y="216745"/>
            <a:ext cx="11704324" cy="1235007"/>
          </a:xfrm>
          <a:prstGeom prst="rect">
            <a:avLst/>
          </a:prstGeom>
        </p:spPr>
        <p:txBody>
          <a:bodyPr lIns="65022" tIns="65022" rIns="65022" bIns="65022" anchor="ctr"/>
          <a:lstStyle>
            <a:lvl1pPr algn="l" defTabSz="1300480">
              <a:defRPr sz="5000">
                <a:latin typeface="Century Gothic"/>
                <a:ea typeface="Century Gothic"/>
                <a:cs typeface="Century Gothic"/>
                <a:sym typeface="Century Gothic"/>
              </a:defRPr>
            </a:lvl1pPr>
          </a:lstStyle>
          <a:p>
            <a:r>
              <a:t>Title Text</a:t>
            </a:r>
          </a:p>
        </p:txBody>
      </p:sp>
      <p:sp>
        <p:nvSpPr>
          <p:cNvPr id="160" name="Slide Number"/>
          <p:cNvSpPr txBox="1">
            <a:spLocks noGrp="1"/>
          </p:cNvSpPr>
          <p:nvPr>
            <p:ph type="sldNum" sz="quarter" idx="2"/>
          </p:nvPr>
        </p:nvSpPr>
        <p:spPr>
          <a:xfrm>
            <a:off x="11986587" y="9107763"/>
            <a:ext cx="367973" cy="384047"/>
          </a:xfrm>
          <a:prstGeom prst="rect">
            <a:avLst/>
          </a:prstGeom>
        </p:spPr>
        <p:txBody>
          <a:bodyPr lIns="65022" tIns="65022" rIns="65022" bIns="65022" anchor="ctr"/>
          <a:lstStyle>
            <a:lvl1pPr algn="r" defTabSz="1300480">
              <a:defRPr sz="1600">
                <a:solidFill>
                  <a:srgbClr val="FFFFFF"/>
                </a:solidFill>
                <a:latin typeface="Century Gothic"/>
                <a:ea typeface="Century Gothic"/>
                <a:cs typeface="Century Gothic"/>
                <a:sym typeface="Century Gothic"/>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67" name="Body Level One…"/>
          <p:cNvSpPr txBox="1">
            <a:spLocks noGrp="1"/>
          </p:cNvSpPr>
          <p:nvPr>
            <p:ph type="body" sz="quarter" idx="1"/>
          </p:nvPr>
        </p:nvSpPr>
        <p:spPr>
          <a:xfrm>
            <a:off x="254000" y="1143000"/>
            <a:ext cx="12496800" cy="1104900"/>
          </a:xfrm>
          <a:prstGeom prst="rect">
            <a:avLst/>
          </a:prstGeom>
        </p:spPr>
        <p:txBody>
          <a:bodyPr lIns="0" tIns="0" rIns="0" bIns="0"/>
          <a:lstStyle>
            <a:lvl1pPr>
              <a:lnSpc>
                <a:spcPct val="90000"/>
              </a:lnSpc>
              <a:spcBef>
                <a:spcPts val="0"/>
              </a:spcBef>
              <a:defRPr sz="3800" b="0">
                <a:solidFill>
                  <a:srgbClr val="AAAAAA"/>
                </a:solidFill>
                <a:latin typeface="Helvetica Neue Light"/>
                <a:ea typeface="Helvetica Neue Light"/>
                <a:cs typeface="Helvetica Neue Light"/>
                <a:sym typeface="Helvetica Neue Light"/>
              </a:defRPr>
            </a:lvl1pPr>
            <a:lvl2pPr marL="845002" indent="-387802">
              <a:lnSpc>
                <a:spcPct val="90000"/>
              </a:lnSpc>
              <a:spcBef>
                <a:spcPts val="0"/>
              </a:spcBef>
              <a:buSzPct val="100000"/>
              <a:buChar char="–"/>
              <a:defRPr sz="3800" b="0">
                <a:solidFill>
                  <a:srgbClr val="AAAAAA"/>
                </a:solidFill>
                <a:latin typeface="Helvetica Neue Light"/>
                <a:ea typeface="Helvetica Neue Light"/>
                <a:cs typeface="Helvetica Neue Light"/>
                <a:sym typeface="Helvetica Neue Light"/>
              </a:defRPr>
            </a:lvl2pPr>
            <a:lvl3pPr marL="1276350" indent="-361950">
              <a:lnSpc>
                <a:spcPct val="90000"/>
              </a:lnSpc>
              <a:spcBef>
                <a:spcPts val="0"/>
              </a:spcBef>
              <a:buSzPct val="100000"/>
              <a:buChar char="•"/>
              <a:defRPr sz="3800" b="0">
                <a:solidFill>
                  <a:srgbClr val="AAAAAA"/>
                </a:solidFill>
                <a:latin typeface="Helvetica Neue Light"/>
                <a:ea typeface="Helvetica Neue Light"/>
                <a:cs typeface="Helvetica Neue Light"/>
                <a:sym typeface="Helvetica Neue Light"/>
              </a:defRPr>
            </a:lvl3pPr>
            <a:lvl4pPr marL="1805940" indent="-434340">
              <a:lnSpc>
                <a:spcPct val="90000"/>
              </a:lnSpc>
              <a:spcBef>
                <a:spcPts val="0"/>
              </a:spcBef>
              <a:buSzPct val="100000"/>
              <a:buChar char="–"/>
              <a:defRPr sz="3800" b="0">
                <a:solidFill>
                  <a:srgbClr val="AAAAAA"/>
                </a:solidFill>
                <a:latin typeface="Helvetica Neue Light"/>
                <a:ea typeface="Helvetica Neue Light"/>
                <a:cs typeface="Helvetica Neue Light"/>
                <a:sym typeface="Helvetica Neue Light"/>
              </a:defRPr>
            </a:lvl4pPr>
            <a:lvl5pPr marL="2263140" indent="-434340">
              <a:lnSpc>
                <a:spcPct val="90000"/>
              </a:lnSpc>
              <a:spcBef>
                <a:spcPts val="0"/>
              </a:spcBef>
              <a:buSzPct val="100000"/>
              <a:buChar char="»"/>
              <a:defRPr sz="3800" b="0">
                <a:solidFill>
                  <a:srgbClr val="AAAAAA"/>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168" name="Title Text"/>
          <p:cNvSpPr txBox="1">
            <a:spLocks noGrp="1"/>
          </p:cNvSpPr>
          <p:nvPr>
            <p:ph type="title"/>
          </p:nvPr>
        </p:nvSpPr>
        <p:spPr>
          <a:xfrm>
            <a:off x="254000" y="254000"/>
            <a:ext cx="12496800" cy="914400"/>
          </a:xfrm>
          <a:prstGeom prst="rect">
            <a:avLst/>
          </a:prstGeom>
        </p:spPr>
        <p:txBody>
          <a:bodyPr lIns="0" tIns="0" rIns="0" bIns="0" anchor="ctr"/>
          <a:lstStyle>
            <a:lvl1pPr algn="l">
              <a:defRPr sz="6200" b="1">
                <a:latin typeface="Helvetica Neue"/>
                <a:ea typeface="Helvetica Neue"/>
                <a:cs typeface="Helvetica Neue"/>
                <a:sym typeface="Helvetica Neue"/>
              </a:defRPr>
            </a:lvl1pPr>
          </a:lstStyle>
          <a:p>
            <a:r>
              <a:t>Title Text</a:t>
            </a:r>
          </a:p>
        </p:txBody>
      </p:sp>
      <p:sp>
        <p:nvSpPr>
          <p:cNvPr id="169" name="Shape 173"/>
          <p:cNvSpPr>
            <a:spLocks noGrp="1"/>
          </p:cNvSpPr>
          <p:nvPr>
            <p:ph type="body" idx="13"/>
          </p:nvPr>
        </p:nvSpPr>
        <p:spPr>
          <a:xfrm>
            <a:off x="254000" y="2540000"/>
            <a:ext cx="12496800" cy="6985000"/>
          </a:xfrm>
          <a:prstGeom prst="rect">
            <a:avLst/>
          </a:prstGeom>
        </p:spPr>
        <p:txBody>
          <a:bodyPr lIns="0" tIns="0" rIns="0" bIns="0" anchor="ctr"/>
          <a:lstStyle/>
          <a:p>
            <a:pPr marL="889000" indent="-571500">
              <a:lnSpc>
                <a:spcPct val="100000"/>
              </a:lnSpc>
              <a:buSzPct val="100000"/>
              <a:buChar char="‣"/>
              <a:defRPr sz="4000"/>
            </a:pPr>
            <a:endParaRPr/>
          </a:p>
        </p:txBody>
      </p:sp>
      <p:sp>
        <p:nvSpPr>
          <p:cNvPr id="170" name="Slide Number"/>
          <p:cNvSpPr txBox="1">
            <a:spLocks noGrp="1"/>
          </p:cNvSpPr>
          <p:nvPr>
            <p:ph type="sldNum" sz="quarter" idx="2"/>
          </p:nvPr>
        </p:nvSpPr>
        <p:spPr>
          <a:xfrm>
            <a:off x="12700507" y="9410700"/>
            <a:ext cx="309373" cy="337211"/>
          </a:xfrm>
          <a:prstGeom prst="rect">
            <a:avLst/>
          </a:prstGeom>
        </p:spPr>
        <p:txBody>
          <a:bodyPr/>
          <a:lstStyle>
            <a:lvl1pPr>
              <a:defRPr sz="1600">
                <a:solidFill>
                  <a:srgbClr val="606060"/>
                </a:solidFill>
                <a:latin typeface="Helvetica Neue Bold Condensed"/>
                <a:ea typeface="Helvetica Neue Bold Condensed"/>
                <a:cs typeface="Helvetica Neue Bold Condensed"/>
                <a:sym typeface="Helvetica Neue Bold Condensed"/>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4" name="Body Level One…"/>
          <p:cNvSpPr txBox="1">
            <a:spLocks noGrp="1"/>
          </p:cNvSpPr>
          <p:nvPr>
            <p:ph type="body" sz="quarter" idx="1"/>
          </p:nvPr>
        </p:nvSpPr>
        <p:spPr>
          <a:xfrm>
            <a:off x="254000" y="1143000"/>
            <a:ext cx="12496800" cy="1104900"/>
          </a:xfrm>
          <a:prstGeom prst="rect">
            <a:avLst/>
          </a:prstGeom>
        </p:spPr>
        <p:txBody>
          <a:bodyPr lIns="0" tIns="0" rIns="0" bIns="0"/>
          <a:lstStyle>
            <a:lvl1pPr>
              <a:lnSpc>
                <a:spcPct val="90000"/>
              </a:lnSpc>
              <a:spcBef>
                <a:spcPts val="0"/>
              </a:spcBef>
              <a:defRPr sz="3800" b="0">
                <a:solidFill>
                  <a:srgbClr val="AAAAAA"/>
                </a:solidFill>
                <a:latin typeface="Helvetica Neue Light"/>
                <a:ea typeface="Helvetica Neue Light"/>
                <a:cs typeface="Helvetica Neue Light"/>
                <a:sym typeface="Helvetica Neue Light"/>
              </a:defRPr>
            </a:lvl1pPr>
            <a:lvl2pPr marL="845002" indent="-387802">
              <a:lnSpc>
                <a:spcPct val="90000"/>
              </a:lnSpc>
              <a:spcBef>
                <a:spcPts val="0"/>
              </a:spcBef>
              <a:buSzPct val="100000"/>
              <a:buChar char="–"/>
              <a:defRPr sz="3800" b="0">
                <a:solidFill>
                  <a:srgbClr val="AAAAAA"/>
                </a:solidFill>
                <a:latin typeface="Helvetica Neue Light"/>
                <a:ea typeface="Helvetica Neue Light"/>
                <a:cs typeface="Helvetica Neue Light"/>
                <a:sym typeface="Helvetica Neue Light"/>
              </a:defRPr>
            </a:lvl2pPr>
            <a:lvl3pPr marL="1276350" indent="-361950">
              <a:lnSpc>
                <a:spcPct val="90000"/>
              </a:lnSpc>
              <a:spcBef>
                <a:spcPts val="0"/>
              </a:spcBef>
              <a:buSzPct val="100000"/>
              <a:buChar char="•"/>
              <a:defRPr sz="3800" b="0">
                <a:solidFill>
                  <a:srgbClr val="AAAAAA"/>
                </a:solidFill>
                <a:latin typeface="Helvetica Neue Light"/>
                <a:ea typeface="Helvetica Neue Light"/>
                <a:cs typeface="Helvetica Neue Light"/>
                <a:sym typeface="Helvetica Neue Light"/>
              </a:defRPr>
            </a:lvl3pPr>
            <a:lvl4pPr marL="1805940" indent="-434340">
              <a:lnSpc>
                <a:spcPct val="90000"/>
              </a:lnSpc>
              <a:spcBef>
                <a:spcPts val="0"/>
              </a:spcBef>
              <a:buSzPct val="100000"/>
              <a:buChar char="–"/>
              <a:defRPr sz="3800" b="0">
                <a:solidFill>
                  <a:srgbClr val="AAAAAA"/>
                </a:solidFill>
                <a:latin typeface="Helvetica Neue Light"/>
                <a:ea typeface="Helvetica Neue Light"/>
                <a:cs typeface="Helvetica Neue Light"/>
                <a:sym typeface="Helvetica Neue Light"/>
              </a:defRPr>
            </a:lvl4pPr>
            <a:lvl5pPr marL="2263140" indent="-434340">
              <a:lnSpc>
                <a:spcPct val="90000"/>
              </a:lnSpc>
              <a:spcBef>
                <a:spcPts val="0"/>
              </a:spcBef>
              <a:buSzPct val="100000"/>
              <a:buChar char="»"/>
              <a:defRPr sz="3800" b="0">
                <a:solidFill>
                  <a:srgbClr val="AAAAAA"/>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25" name="Title Text"/>
          <p:cNvSpPr txBox="1">
            <a:spLocks noGrp="1"/>
          </p:cNvSpPr>
          <p:nvPr>
            <p:ph type="title"/>
          </p:nvPr>
        </p:nvSpPr>
        <p:spPr>
          <a:xfrm>
            <a:off x="254000" y="254000"/>
            <a:ext cx="12496800" cy="914400"/>
          </a:xfrm>
          <a:prstGeom prst="rect">
            <a:avLst/>
          </a:prstGeom>
        </p:spPr>
        <p:txBody>
          <a:bodyPr lIns="0" tIns="0" rIns="0" bIns="0" anchor="ctr"/>
          <a:lstStyle>
            <a:lvl1pPr algn="l">
              <a:defRPr sz="6000" b="1">
                <a:latin typeface="Helvetica Neue"/>
                <a:ea typeface="Helvetica Neue"/>
                <a:cs typeface="Helvetica Neue"/>
                <a:sym typeface="Helvetica Neue"/>
              </a:defRPr>
            </a:lvl1pPr>
          </a:lstStyle>
          <a:p>
            <a:r>
              <a:t>Title Text</a:t>
            </a:r>
          </a:p>
        </p:txBody>
      </p:sp>
      <p:sp>
        <p:nvSpPr>
          <p:cNvPr id="26" name="Shape 25"/>
          <p:cNvSpPr>
            <a:spLocks noGrp="1"/>
          </p:cNvSpPr>
          <p:nvPr>
            <p:ph type="body" idx="13"/>
          </p:nvPr>
        </p:nvSpPr>
        <p:spPr>
          <a:xfrm>
            <a:off x="254000" y="2540000"/>
            <a:ext cx="12496800" cy="6985000"/>
          </a:xfrm>
          <a:prstGeom prst="rect">
            <a:avLst/>
          </a:prstGeom>
        </p:spPr>
        <p:txBody>
          <a:bodyPr lIns="0" tIns="0" rIns="0" bIns="0" anchor="ctr"/>
          <a:lstStyle/>
          <a:p>
            <a:pPr marL="889000" indent="-571500">
              <a:lnSpc>
                <a:spcPct val="100000"/>
              </a:lnSpc>
              <a:buSzPct val="100000"/>
              <a:buChar char="‣"/>
              <a:defRPr sz="4000"/>
            </a:pPr>
            <a:endParaRPr/>
          </a:p>
        </p:txBody>
      </p:sp>
      <p:sp>
        <p:nvSpPr>
          <p:cNvPr id="27" name="Slide Number"/>
          <p:cNvSpPr txBox="1">
            <a:spLocks noGrp="1"/>
          </p:cNvSpPr>
          <p:nvPr>
            <p:ph type="sldNum" sz="quarter" idx="2"/>
          </p:nvPr>
        </p:nvSpPr>
        <p:spPr>
          <a:xfrm>
            <a:off x="6147307" y="9376833"/>
            <a:ext cx="309373" cy="337211"/>
          </a:xfrm>
          <a:prstGeom prst="rect">
            <a:avLst/>
          </a:prstGeom>
        </p:spPr>
        <p:txBody>
          <a:bodyPr/>
          <a:lstStyle>
            <a:lvl1pPr>
              <a:defRPr sz="1600">
                <a:solidFill>
                  <a:srgbClr val="606060"/>
                </a:solidFill>
                <a:latin typeface="Helvetica Neue Bold Condensed"/>
                <a:ea typeface="Helvetica Neue Bold Condensed"/>
                <a:cs typeface="Helvetica Neue Bold Condensed"/>
                <a:sym typeface="Helvetica Neue Bold Condensed"/>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34" name="Body Level One…"/>
          <p:cNvSpPr txBox="1">
            <a:spLocks noGrp="1"/>
          </p:cNvSpPr>
          <p:nvPr>
            <p:ph type="body" sz="quarter" idx="1"/>
          </p:nvPr>
        </p:nvSpPr>
        <p:spPr>
          <a:xfrm>
            <a:off x="254000" y="1143000"/>
            <a:ext cx="12496800" cy="1104900"/>
          </a:xfrm>
          <a:prstGeom prst="rect">
            <a:avLst/>
          </a:prstGeom>
        </p:spPr>
        <p:txBody>
          <a:bodyPr lIns="0" tIns="0" rIns="0" bIns="0"/>
          <a:lstStyle>
            <a:lvl1pPr>
              <a:lnSpc>
                <a:spcPct val="90000"/>
              </a:lnSpc>
              <a:spcBef>
                <a:spcPts val="0"/>
              </a:spcBef>
              <a:defRPr sz="3800" b="0">
                <a:solidFill>
                  <a:srgbClr val="AAAAAA"/>
                </a:solidFill>
                <a:latin typeface="Helvetica Neue Light"/>
                <a:ea typeface="Helvetica Neue Light"/>
                <a:cs typeface="Helvetica Neue Light"/>
                <a:sym typeface="Helvetica Neue Light"/>
              </a:defRPr>
            </a:lvl1pPr>
            <a:lvl2pPr marL="845002" indent="-387802">
              <a:lnSpc>
                <a:spcPct val="90000"/>
              </a:lnSpc>
              <a:spcBef>
                <a:spcPts val="0"/>
              </a:spcBef>
              <a:buSzPct val="100000"/>
              <a:buChar char="–"/>
              <a:defRPr sz="3800" b="0">
                <a:solidFill>
                  <a:srgbClr val="AAAAAA"/>
                </a:solidFill>
                <a:latin typeface="Helvetica Neue Light"/>
                <a:ea typeface="Helvetica Neue Light"/>
                <a:cs typeface="Helvetica Neue Light"/>
                <a:sym typeface="Helvetica Neue Light"/>
              </a:defRPr>
            </a:lvl2pPr>
            <a:lvl3pPr marL="1276350" indent="-361950">
              <a:lnSpc>
                <a:spcPct val="90000"/>
              </a:lnSpc>
              <a:spcBef>
                <a:spcPts val="0"/>
              </a:spcBef>
              <a:buSzPct val="100000"/>
              <a:buChar char="•"/>
              <a:defRPr sz="3800" b="0">
                <a:solidFill>
                  <a:srgbClr val="AAAAAA"/>
                </a:solidFill>
                <a:latin typeface="Helvetica Neue Light"/>
                <a:ea typeface="Helvetica Neue Light"/>
                <a:cs typeface="Helvetica Neue Light"/>
                <a:sym typeface="Helvetica Neue Light"/>
              </a:defRPr>
            </a:lvl3pPr>
            <a:lvl4pPr marL="1805940" indent="-434340">
              <a:lnSpc>
                <a:spcPct val="90000"/>
              </a:lnSpc>
              <a:spcBef>
                <a:spcPts val="0"/>
              </a:spcBef>
              <a:buSzPct val="100000"/>
              <a:buChar char="–"/>
              <a:defRPr sz="3800" b="0">
                <a:solidFill>
                  <a:srgbClr val="AAAAAA"/>
                </a:solidFill>
                <a:latin typeface="Helvetica Neue Light"/>
                <a:ea typeface="Helvetica Neue Light"/>
                <a:cs typeface="Helvetica Neue Light"/>
                <a:sym typeface="Helvetica Neue Light"/>
              </a:defRPr>
            </a:lvl4pPr>
            <a:lvl5pPr marL="2263140" indent="-434340">
              <a:lnSpc>
                <a:spcPct val="90000"/>
              </a:lnSpc>
              <a:spcBef>
                <a:spcPts val="0"/>
              </a:spcBef>
              <a:buSzPct val="100000"/>
              <a:buChar char="»"/>
              <a:defRPr sz="3800" b="0">
                <a:solidFill>
                  <a:srgbClr val="AAAAAA"/>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35" name="Title Text"/>
          <p:cNvSpPr txBox="1">
            <a:spLocks noGrp="1"/>
          </p:cNvSpPr>
          <p:nvPr>
            <p:ph type="title"/>
          </p:nvPr>
        </p:nvSpPr>
        <p:spPr>
          <a:xfrm>
            <a:off x="254000" y="254000"/>
            <a:ext cx="12496800" cy="914400"/>
          </a:xfrm>
          <a:prstGeom prst="rect">
            <a:avLst/>
          </a:prstGeom>
        </p:spPr>
        <p:txBody>
          <a:bodyPr lIns="0" tIns="0" rIns="0" bIns="0" anchor="ctr"/>
          <a:lstStyle>
            <a:lvl1pPr algn="l">
              <a:defRPr sz="6000" b="1">
                <a:latin typeface="Helvetica Neue"/>
                <a:ea typeface="Helvetica Neue"/>
                <a:cs typeface="Helvetica Neue"/>
                <a:sym typeface="Helvetica Neue"/>
              </a:defRPr>
            </a:lvl1pPr>
          </a:lstStyle>
          <a:p>
            <a:r>
              <a:t>Title Text</a:t>
            </a:r>
          </a:p>
        </p:txBody>
      </p:sp>
      <p:sp>
        <p:nvSpPr>
          <p:cNvPr id="36" name="Shape 36"/>
          <p:cNvSpPr>
            <a:spLocks noGrp="1"/>
          </p:cNvSpPr>
          <p:nvPr>
            <p:ph type="body" sz="half" idx="13"/>
          </p:nvPr>
        </p:nvSpPr>
        <p:spPr>
          <a:xfrm>
            <a:off x="254000" y="2540000"/>
            <a:ext cx="5943600" cy="6985000"/>
          </a:xfrm>
          <a:prstGeom prst="rect">
            <a:avLst/>
          </a:prstGeom>
        </p:spPr>
        <p:txBody>
          <a:bodyPr lIns="0" tIns="0" rIns="0" bIns="0" anchor="ctr"/>
          <a:lstStyle/>
          <a:p>
            <a:pPr marL="889000" indent="-571500">
              <a:lnSpc>
                <a:spcPct val="100000"/>
              </a:lnSpc>
              <a:buSzPct val="100000"/>
              <a:buChar char="‣"/>
              <a:defRPr sz="4000"/>
            </a:pPr>
            <a:endParaRPr/>
          </a:p>
        </p:txBody>
      </p:sp>
      <p:sp>
        <p:nvSpPr>
          <p:cNvPr id="37" name="Slide Number"/>
          <p:cNvSpPr txBox="1">
            <a:spLocks noGrp="1"/>
          </p:cNvSpPr>
          <p:nvPr>
            <p:ph type="sldNum" sz="quarter" idx="2"/>
          </p:nvPr>
        </p:nvSpPr>
        <p:spPr>
          <a:xfrm>
            <a:off x="6519332" y="9444566"/>
            <a:ext cx="309373" cy="337211"/>
          </a:xfrm>
          <a:prstGeom prst="rect">
            <a:avLst/>
          </a:prstGeom>
        </p:spPr>
        <p:txBody>
          <a:bodyPr/>
          <a:lstStyle>
            <a:lvl1pPr>
              <a:defRPr sz="1600">
                <a:solidFill>
                  <a:srgbClr val="606060"/>
                </a:solidFill>
                <a:latin typeface="Helvetica Neue Bold Condensed"/>
                <a:ea typeface="Helvetica Neue Bold Condensed"/>
                <a:cs typeface="Helvetica Neue Bold Condensed"/>
                <a:sym typeface="Helvetica Neue Bold Condensed"/>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mp; Subtitle copy">
    <p:spTree>
      <p:nvGrpSpPr>
        <p:cNvPr id="1" name=""/>
        <p:cNvGrpSpPr/>
        <p:nvPr/>
      </p:nvGrpSpPr>
      <p:grpSpPr>
        <a:xfrm>
          <a:off x="0" y="0"/>
          <a:ext cx="0" cy="0"/>
          <a:chOff x="0" y="0"/>
          <a:chExt cx="0" cy="0"/>
        </a:xfrm>
      </p:grpSpPr>
      <p:sp>
        <p:nvSpPr>
          <p:cNvPr id="44" name="Shape 45"/>
          <p:cNvSpPr/>
          <p:nvPr/>
        </p:nvSpPr>
        <p:spPr>
          <a:xfrm>
            <a:off x="0" y="0"/>
            <a:ext cx="13004800" cy="1130300"/>
          </a:xfrm>
          <a:prstGeom prst="rect">
            <a:avLst/>
          </a:prstGeom>
          <a:gradFill>
            <a:gsLst>
              <a:gs pos="0">
                <a:srgbClr val="444444">
                  <a:alpha val="10000"/>
                </a:srgbClr>
              </a:gs>
              <a:gs pos="100000">
                <a:srgbClr val="58596B">
                  <a:alpha val="10000"/>
                </a:srgbClr>
              </a:gs>
            </a:gsLst>
            <a:lin ang="5400000"/>
          </a:gradFill>
          <a:ln w="12700">
            <a:miter lim="400000"/>
          </a:ln>
        </p:spPr>
        <p:txBody>
          <a:bodyPr lIns="50800" tIns="50800" rIns="50800" bIns="50800" anchor="ctr"/>
          <a:lstStyle/>
          <a:p>
            <a:pPr>
              <a:defRPr sz="3600">
                <a:solidFill>
                  <a:srgbClr val="FFFFFF"/>
                </a:solidFill>
                <a:latin typeface="Helvetica Neue Bold Condensed"/>
                <a:ea typeface="Helvetica Neue Bold Condensed"/>
                <a:cs typeface="Helvetica Neue Bold Condensed"/>
                <a:sym typeface="Helvetica Neue Bold Condensed"/>
              </a:defRPr>
            </a:pPr>
            <a:endParaRPr/>
          </a:p>
        </p:txBody>
      </p:sp>
      <p:sp>
        <p:nvSpPr>
          <p:cNvPr id="45" name="Shape 46"/>
          <p:cNvSpPr/>
          <p:nvPr/>
        </p:nvSpPr>
        <p:spPr>
          <a:xfrm>
            <a:off x="0" y="8623300"/>
            <a:ext cx="13004800" cy="1130300"/>
          </a:xfrm>
          <a:prstGeom prst="rect">
            <a:avLst/>
          </a:prstGeom>
          <a:gradFill>
            <a:gsLst>
              <a:gs pos="0">
                <a:srgbClr val="444444">
                  <a:alpha val="10000"/>
                </a:srgbClr>
              </a:gs>
              <a:gs pos="100000">
                <a:srgbClr val="58596B">
                  <a:alpha val="10000"/>
                </a:srgbClr>
              </a:gs>
            </a:gsLst>
            <a:lin ang="5400000"/>
          </a:gradFill>
          <a:ln w="12700">
            <a:miter lim="400000"/>
          </a:ln>
        </p:spPr>
        <p:txBody>
          <a:bodyPr lIns="50800" tIns="50800" rIns="50800" bIns="50800" anchor="ctr"/>
          <a:lstStyle/>
          <a:p>
            <a:pPr>
              <a:defRPr sz="3600">
                <a:solidFill>
                  <a:srgbClr val="FFFFFF"/>
                </a:solidFill>
                <a:latin typeface="Helvetica Neue Bold Condensed"/>
                <a:ea typeface="Helvetica Neue Bold Condensed"/>
                <a:cs typeface="Helvetica Neue Bold Condensed"/>
                <a:sym typeface="Helvetica Neue Bold Condensed"/>
              </a:defRPr>
            </a:pPr>
            <a:endParaRPr/>
          </a:p>
        </p:txBody>
      </p:sp>
      <p:sp>
        <p:nvSpPr>
          <p:cNvPr id="46" name="Title Text"/>
          <p:cNvSpPr txBox="1">
            <a:spLocks noGrp="1"/>
          </p:cNvSpPr>
          <p:nvPr>
            <p:ph type="title"/>
          </p:nvPr>
        </p:nvSpPr>
        <p:spPr>
          <a:xfrm>
            <a:off x="254000" y="4013200"/>
            <a:ext cx="12496800" cy="1016000"/>
          </a:xfrm>
          <a:prstGeom prst="rect">
            <a:avLst/>
          </a:prstGeom>
        </p:spPr>
        <p:txBody>
          <a:bodyPr lIns="0" tIns="0" rIns="0" bIns="0" anchor="ctr"/>
          <a:lstStyle>
            <a:lvl1pPr algn="l">
              <a:defRPr sz="4800" b="1">
                <a:solidFill>
                  <a:schemeClr val="accent5"/>
                </a:solidFill>
                <a:latin typeface="Helvetica Neue"/>
                <a:ea typeface="Helvetica Neue"/>
                <a:cs typeface="Helvetica Neue"/>
                <a:sym typeface="Helvetica Neue"/>
              </a:defRPr>
            </a:lvl1pPr>
          </a:lstStyle>
          <a:p>
            <a:r>
              <a:t>Title Text</a:t>
            </a:r>
          </a:p>
        </p:txBody>
      </p:sp>
      <p:sp>
        <p:nvSpPr>
          <p:cNvPr id="47" name="Body Level One…"/>
          <p:cNvSpPr txBox="1">
            <a:spLocks noGrp="1"/>
          </p:cNvSpPr>
          <p:nvPr>
            <p:ph type="body" sz="quarter" idx="1"/>
          </p:nvPr>
        </p:nvSpPr>
        <p:spPr>
          <a:xfrm>
            <a:off x="254000" y="5029200"/>
            <a:ext cx="12496800" cy="698500"/>
          </a:xfrm>
          <a:prstGeom prst="rect">
            <a:avLst/>
          </a:prstGeom>
        </p:spPr>
        <p:txBody>
          <a:bodyPr lIns="0" tIns="0" rIns="0" bIns="0" anchor="ctr"/>
          <a:lstStyle>
            <a:lvl1pPr>
              <a:lnSpc>
                <a:spcPct val="100000"/>
              </a:lnSpc>
              <a:defRPr sz="3800" b="0">
                <a:solidFill>
                  <a:srgbClr val="AAAAAA"/>
                </a:solidFill>
                <a:latin typeface="Helvetica Neue Light"/>
                <a:ea typeface="Helvetica Neue Light"/>
                <a:cs typeface="Helvetica Neue Light"/>
                <a:sym typeface="Helvetica Neue Light"/>
              </a:defRPr>
            </a:lvl1pPr>
            <a:lvl2pPr>
              <a:lnSpc>
                <a:spcPct val="100000"/>
              </a:lnSpc>
              <a:defRPr sz="3800" b="0">
                <a:solidFill>
                  <a:srgbClr val="AAAAAA"/>
                </a:solidFill>
                <a:latin typeface="Helvetica Neue Light"/>
                <a:ea typeface="Helvetica Neue Light"/>
                <a:cs typeface="Helvetica Neue Light"/>
                <a:sym typeface="Helvetica Neue Light"/>
              </a:defRPr>
            </a:lvl2pPr>
            <a:lvl3pPr>
              <a:lnSpc>
                <a:spcPct val="100000"/>
              </a:lnSpc>
              <a:defRPr sz="3800" b="0">
                <a:solidFill>
                  <a:srgbClr val="AAAAAA"/>
                </a:solidFill>
                <a:latin typeface="Helvetica Neue Light"/>
                <a:ea typeface="Helvetica Neue Light"/>
                <a:cs typeface="Helvetica Neue Light"/>
                <a:sym typeface="Helvetica Neue Light"/>
              </a:defRPr>
            </a:lvl3pPr>
            <a:lvl4pPr>
              <a:lnSpc>
                <a:spcPct val="100000"/>
              </a:lnSpc>
              <a:defRPr sz="3800" b="0">
                <a:solidFill>
                  <a:srgbClr val="AAAAAA"/>
                </a:solidFill>
                <a:latin typeface="Helvetica Neue Light"/>
                <a:ea typeface="Helvetica Neue Light"/>
                <a:cs typeface="Helvetica Neue Light"/>
                <a:sym typeface="Helvetica Neue Light"/>
              </a:defRPr>
            </a:lvl4pPr>
            <a:lvl5pPr>
              <a:lnSpc>
                <a:spcPct val="100000"/>
              </a:lnSpc>
              <a:defRPr sz="3800" b="0">
                <a:solidFill>
                  <a:srgbClr val="AAAAAA"/>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pic>
        <p:nvPicPr>
          <p:cNvPr id="48" name="Picture 7" descr="Picture 7"/>
          <p:cNvPicPr>
            <a:picLocks noChangeAspect="1"/>
          </p:cNvPicPr>
          <p:nvPr/>
        </p:nvPicPr>
        <p:blipFill>
          <a:blip r:embed="rId2">
            <a:extLst/>
          </a:blip>
          <a:stretch>
            <a:fillRect/>
          </a:stretch>
        </p:blipFill>
        <p:spPr>
          <a:xfrm>
            <a:off x="10039187" y="8574958"/>
            <a:ext cx="2965613" cy="1178642"/>
          </a:xfrm>
          <a:prstGeom prst="rect">
            <a:avLst/>
          </a:prstGeom>
          <a:ln w="12700">
            <a:miter lim="400000"/>
          </a:ln>
        </p:spPr>
      </p:pic>
      <p:sp>
        <p:nvSpPr>
          <p:cNvPr id="49" name="Slide Number"/>
          <p:cNvSpPr txBox="1">
            <a:spLocks noGrp="1"/>
          </p:cNvSpPr>
          <p:nvPr>
            <p:ph type="sldNum" sz="quarter" idx="2"/>
          </p:nvPr>
        </p:nvSpPr>
        <p:spPr>
          <a:xfrm>
            <a:off x="6347714" y="9376833"/>
            <a:ext cx="309373" cy="337211"/>
          </a:xfrm>
          <a:prstGeom prst="rect">
            <a:avLst/>
          </a:prstGeom>
        </p:spPr>
        <p:txBody>
          <a:bodyPr/>
          <a:lstStyle>
            <a:lvl1pPr>
              <a:defRPr sz="1600">
                <a:solidFill>
                  <a:srgbClr val="606060"/>
                </a:solidFill>
                <a:latin typeface="Helvetica Neue Bold Condensed"/>
                <a:ea typeface="Helvetica Neue Bold Condensed"/>
                <a:cs typeface="Helvetica Neue Bold Condensed"/>
                <a:sym typeface="Helvetica Neue Bold Condensed"/>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mp; Bullets - Right">
    <p:spTree>
      <p:nvGrpSpPr>
        <p:cNvPr id="1" name=""/>
        <p:cNvGrpSpPr/>
        <p:nvPr/>
      </p:nvGrpSpPr>
      <p:grpSpPr>
        <a:xfrm>
          <a:off x="0" y="0"/>
          <a:ext cx="0" cy="0"/>
          <a:chOff x="0" y="0"/>
          <a:chExt cx="0" cy="0"/>
        </a:xfrm>
      </p:grpSpPr>
      <p:sp>
        <p:nvSpPr>
          <p:cNvPr id="56" name="Body Level One…"/>
          <p:cNvSpPr txBox="1">
            <a:spLocks noGrp="1"/>
          </p:cNvSpPr>
          <p:nvPr>
            <p:ph type="body" sz="quarter" idx="1"/>
          </p:nvPr>
        </p:nvSpPr>
        <p:spPr>
          <a:xfrm>
            <a:off x="254000" y="1143000"/>
            <a:ext cx="12496800" cy="1104900"/>
          </a:xfrm>
          <a:prstGeom prst="rect">
            <a:avLst/>
          </a:prstGeom>
        </p:spPr>
        <p:txBody>
          <a:bodyPr lIns="0" tIns="0" rIns="0" bIns="0"/>
          <a:lstStyle>
            <a:lvl1pPr>
              <a:lnSpc>
                <a:spcPct val="90000"/>
              </a:lnSpc>
              <a:spcBef>
                <a:spcPts val="0"/>
              </a:spcBef>
              <a:defRPr sz="3800" b="0">
                <a:solidFill>
                  <a:srgbClr val="AAAAAA"/>
                </a:solidFill>
                <a:latin typeface="Helvetica Neue Light"/>
                <a:ea typeface="Helvetica Neue Light"/>
                <a:cs typeface="Helvetica Neue Light"/>
                <a:sym typeface="Helvetica Neue Light"/>
              </a:defRPr>
            </a:lvl1pPr>
            <a:lvl2pPr marL="845002" indent="-387802">
              <a:lnSpc>
                <a:spcPct val="90000"/>
              </a:lnSpc>
              <a:spcBef>
                <a:spcPts val="0"/>
              </a:spcBef>
              <a:buSzPct val="100000"/>
              <a:buChar char="–"/>
              <a:defRPr sz="3800" b="0">
                <a:solidFill>
                  <a:srgbClr val="AAAAAA"/>
                </a:solidFill>
                <a:latin typeface="Helvetica Neue Light"/>
                <a:ea typeface="Helvetica Neue Light"/>
                <a:cs typeface="Helvetica Neue Light"/>
                <a:sym typeface="Helvetica Neue Light"/>
              </a:defRPr>
            </a:lvl2pPr>
            <a:lvl3pPr marL="1276350" indent="-361950">
              <a:lnSpc>
                <a:spcPct val="90000"/>
              </a:lnSpc>
              <a:spcBef>
                <a:spcPts val="0"/>
              </a:spcBef>
              <a:buSzPct val="100000"/>
              <a:buChar char="•"/>
              <a:defRPr sz="3800" b="0">
                <a:solidFill>
                  <a:srgbClr val="AAAAAA"/>
                </a:solidFill>
                <a:latin typeface="Helvetica Neue Light"/>
                <a:ea typeface="Helvetica Neue Light"/>
                <a:cs typeface="Helvetica Neue Light"/>
                <a:sym typeface="Helvetica Neue Light"/>
              </a:defRPr>
            </a:lvl3pPr>
            <a:lvl4pPr marL="1805940" indent="-434340">
              <a:lnSpc>
                <a:spcPct val="90000"/>
              </a:lnSpc>
              <a:spcBef>
                <a:spcPts val="0"/>
              </a:spcBef>
              <a:buSzPct val="100000"/>
              <a:buChar char="–"/>
              <a:defRPr sz="3800" b="0">
                <a:solidFill>
                  <a:srgbClr val="AAAAAA"/>
                </a:solidFill>
                <a:latin typeface="Helvetica Neue Light"/>
                <a:ea typeface="Helvetica Neue Light"/>
                <a:cs typeface="Helvetica Neue Light"/>
                <a:sym typeface="Helvetica Neue Light"/>
              </a:defRPr>
            </a:lvl4pPr>
            <a:lvl5pPr marL="2263140" indent="-434340">
              <a:lnSpc>
                <a:spcPct val="90000"/>
              </a:lnSpc>
              <a:spcBef>
                <a:spcPts val="0"/>
              </a:spcBef>
              <a:buSzPct val="100000"/>
              <a:buChar char="»"/>
              <a:defRPr sz="3800" b="0">
                <a:solidFill>
                  <a:srgbClr val="AAAAAA"/>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57" name="Title Text"/>
          <p:cNvSpPr txBox="1">
            <a:spLocks noGrp="1"/>
          </p:cNvSpPr>
          <p:nvPr>
            <p:ph type="title"/>
          </p:nvPr>
        </p:nvSpPr>
        <p:spPr>
          <a:xfrm>
            <a:off x="254000" y="254000"/>
            <a:ext cx="12496800" cy="914400"/>
          </a:xfrm>
          <a:prstGeom prst="rect">
            <a:avLst/>
          </a:prstGeom>
        </p:spPr>
        <p:txBody>
          <a:bodyPr lIns="0" tIns="0" rIns="0" bIns="0" anchor="ctr"/>
          <a:lstStyle>
            <a:lvl1pPr algn="l">
              <a:defRPr sz="6000" b="1">
                <a:latin typeface="Helvetica Neue"/>
                <a:ea typeface="Helvetica Neue"/>
                <a:cs typeface="Helvetica Neue"/>
                <a:sym typeface="Helvetica Neue"/>
              </a:defRPr>
            </a:lvl1pPr>
          </a:lstStyle>
          <a:p>
            <a:r>
              <a:t>Title Text</a:t>
            </a:r>
          </a:p>
        </p:txBody>
      </p:sp>
      <p:sp>
        <p:nvSpPr>
          <p:cNvPr id="58" name="Shape 59"/>
          <p:cNvSpPr>
            <a:spLocks noGrp="1"/>
          </p:cNvSpPr>
          <p:nvPr>
            <p:ph type="body" sz="half" idx="13"/>
          </p:nvPr>
        </p:nvSpPr>
        <p:spPr>
          <a:xfrm>
            <a:off x="6807200" y="2540000"/>
            <a:ext cx="5943600" cy="6985000"/>
          </a:xfrm>
          <a:prstGeom prst="rect">
            <a:avLst/>
          </a:prstGeom>
        </p:spPr>
        <p:txBody>
          <a:bodyPr lIns="0" tIns="0" rIns="0" bIns="0" anchor="ctr"/>
          <a:lstStyle/>
          <a:p>
            <a:pPr marL="889000" indent="-571500">
              <a:lnSpc>
                <a:spcPct val="100000"/>
              </a:lnSpc>
              <a:buSzPct val="100000"/>
              <a:buChar char="‣"/>
              <a:defRPr sz="4000"/>
            </a:pPr>
            <a:endParaRPr/>
          </a:p>
        </p:txBody>
      </p:sp>
      <p:sp>
        <p:nvSpPr>
          <p:cNvPr id="59" name="Slide Number"/>
          <p:cNvSpPr txBox="1">
            <a:spLocks noGrp="1"/>
          </p:cNvSpPr>
          <p:nvPr>
            <p:ph type="sldNum" sz="quarter" idx="2"/>
          </p:nvPr>
        </p:nvSpPr>
        <p:spPr>
          <a:xfrm>
            <a:off x="12699999" y="9410700"/>
            <a:ext cx="309373" cy="337211"/>
          </a:xfrm>
          <a:prstGeom prst="rect">
            <a:avLst/>
          </a:prstGeom>
        </p:spPr>
        <p:txBody>
          <a:bodyPr/>
          <a:lstStyle>
            <a:lvl1pPr>
              <a:defRPr sz="1600">
                <a:solidFill>
                  <a:srgbClr val="606060"/>
                </a:solidFill>
                <a:latin typeface="Helvetica Neue Bold Condensed"/>
                <a:ea typeface="Helvetica Neue Bold Condensed"/>
                <a:cs typeface="Helvetica Neue Bold Condensed"/>
                <a:sym typeface="Helvetica Neue Bold Condensed"/>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6" name="Shape 67"/>
          <p:cNvSpPr>
            <a:spLocks noGrp="1"/>
          </p:cNvSpPr>
          <p:nvPr>
            <p:ph type="pic" sz="half" idx="13"/>
          </p:nvPr>
        </p:nvSpPr>
        <p:spPr>
          <a:xfrm>
            <a:off x="228600" y="2269065"/>
            <a:ext cx="4673600" cy="6985002"/>
          </a:xfrm>
          <a:prstGeom prst="rect">
            <a:avLst/>
          </a:prstGeom>
        </p:spPr>
        <p:txBody>
          <a:bodyPr lIns="91439" tIns="45719" rIns="91439" bIns="45719">
            <a:noAutofit/>
          </a:bodyPr>
          <a:lstStyle/>
          <a:p>
            <a:endParaRPr/>
          </a:p>
        </p:txBody>
      </p:sp>
      <p:sp>
        <p:nvSpPr>
          <p:cNvPr id="67" name="Body Level One…"/>
          <p:cNvSpPr txBox="1">
            <a:spLocks noGrp="1"/>
          </p:cNvSpPr>
          <p:nvPr>
            <p:ph type="body" sz="quarter" idx="1"/>
          </p:nvPr>
        </p:nvSpPr>
        <p:spPr>
          <a:xfrm>
            <a:off x="254000" y="1143000"/>
            <a:ext cx="12496800" cy="1104900"/>
          </a:xfrm>
          <a:prstGeom prst="rect">
            <a:avLst/>
          </a:prstGeom>
        </p:spPr>
        <p:txBody>
          <a:bodyPr lIns="0" tIns="0" rIns="0" bIns="0"/>
          <a:lstStyle>
            <a:lvl1pPr>
              <a:lnSpc>
                <a:spcPct val="90000"/>
              </a:lnSpc>
              <a:spcBef>
                <a:spcPts val="0"/>
              </a:spcBef>
              <a:defRPr sz="3800" b="0">
                <a:solidFill>
                  <a:srgbClr val="AAAAAA"/>
                </a:solidFill>
                <a:latin typeface="Helvetica Neue Light"/>
                <a:ea typeface="Helvetica Neue Light"/>
                <a:cs typeface="Helvetica Neue Light"/>
                <a:sym typeface="Helvetica Neue Light"/>
              </a:defRPr>
            </a:lvl1pPr>
            <a:lvl2pPr marL="845002" indent="-387802">
              <a:lnSpc>
                <a:spcPct val="90000"/>
              </a:lnSpc>
              <a:spcBef>
                <a:spcPts val="0"/>
              </a:spcBef>
              <a:buSzPct val="100000"/>
              <a:buChar char="–"/>
              <a:defRPr sz="3800" b="0">
                <a:solidFill>
                  <a:srgbClr val="AAAAAA"/>
                </a:solidFill>
                <a:latin typeface="Helvetica Neue Light"/>
                <a:ea typeface="Helvetica Neue Light"/>
                <a:cs typeface="Helvetica Neue Light"/>
                <a:sym typeface="Helvetica Neue Light"/>
              </a:defRPr>
            </a:lvl2pPr>
            <a:lvl3pPr marL="1276350" indent="-361950">
              <a:lnSpc>
                <a:spcPct val="90000"/>
              </a:lnSpc>
              <a:spcBef>
                <a:spcPts val="0"/>
              </a:spcBef>
              <a:buSzPct val="100000"/>
              <a:buChar char="•"/>
              <a:defRPr sz="3800" b="0">
                <a:solidFill>
                  <a:srgbClr val="AAAAAA"/>
                </a:solidFill>
                <a:latin typeface="Helvetica Neue Light"/>
                <a:ea typeface="Helvetica Neue Light"/>
                <a:cs typeface="Helvetica Neue Light"/>
                <a:sym typeface="Helvetica Neue Light"/>
              </a:defRPr>
            </a:lvl3pPr>
            <a:lvl4pPr marL="1805940" indent="-434340">
              <a:lnSpc>
                <a:spcPct val="90000"/>
              </a:lnSpc>
              <a:spcBef>
                <a:spcPts val="0"/>
              </a:spcBef>
              <a:buSzPct val="100000"/>
              <a:buChar char="–"/>
              <a:defRPr sz="3800" b="0">
                <a:solidFill>
                  <a:srgbClr val="AAAAAA"/>
                </a:solidFill>
                <a:latin typeface="Helvetica Neue Light"/>
                <a:ea typeface="Helvetica Neue Light"/>
                <a:cs typeface="Helvetica Neue Light"/>
                <a:sym typeface="Helvetica Neue Light"/>
              </a:defRPr>
            </a:lvl4pPr>
            <a:lvl5pPr marL="2263140" indent="-434340">
              <a:lnSpc>
                <a:spcPct val="90000"/>
              </a:lnSpc>
              <a:spcBef>
                <a:spcPts val="0"/>
              </a:spcBef>
              <a:buSzPct val="100000"/>
              <a:buChar char="»"/>
              <a:defRPr sz="3800" b="0">
                <a:solidFill>
                  <a:srgbClr val="AAAAAA"/>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68" name="Title Text"/>
          <p:cNvSpPr txBox="1">
            <a:spLocks noGrp="1"/>
          </p:cNvSpPr>
          <p:nvPr>
            <p:ph type="title"/>
          </p:nvPr>
        </p:nvSpPr>
        <p:spPr>
          <a:xfrm>
            <a:off x="254000" y="254000"/>
            <a:ext cx="12496800" cy="914400"/>
          </a:xfrm>
          <a:prstGeom prst="rect">
            <a:avLst/>
          </a:prstGeom>
        </p:spPr>
        <p:txBody>
          <a:bodyPr lIns="0" tIns="0" rIns="0" bIns="0" anchor="ctr"/>
          <a:lstStyle>
            <a:lvl1pPr algn="l">
              <a:defRPr sz="6000" b="1">
                <a:latin typeface="Helvetica Neue"/>
                <a:ea typeface="Helvetica Neue"/>
                <a:cs typeface="Helvetica Neue"/>
                <a:sym typeface="Helvetica Neue"/>
              </a:defRPr>
            </a:lvl1pPr>
          </a:lstStyle>
          <a:p>
            <a:r>
              <a:t>Title Text</a:t>
            </a:r>
          </a:p>
        </p:txBody>
      </p:sp>
      <p:sp>
        <p:nvSpPr>
          <p:cNvPr id="69" name="Shape 70"/>
          <p:cNvSpPr>
            <a:spLocks noGrp="1"/>
          </p:cNvSpPr>
          <p:nvPr>
            <p:ph type="body" sz="half" idx="14"/>
          </p:nvPr>
        </p:nvSpPr>
        <p:spPr>
          <a:xfrm>
            <a:off x="5054600" y="2338916"/>
            <a:ext cx="7188200" cy="6985001"/>
          </a:xfrm>
          <a:prstGeom prst="rect">
            <a:avLst/>
          </a:prstGeom>
        </p:spPr>
        <p:txBody>
          <a:bodyPr lIns="0" tIns="0" rIns="0" bIns="0" anchor="ctr"/>
          <a:lstStyle/>
          <a:p>
            <a:pPr marL="889000" indent="-571500">
              <a:lnSpc>
                <a:spcPct val="100000"/>
              </a:lnSpc>
              <a:buSzPct val="100000"/>
              <a:buChar char="‣"/>
              <a:defRPr sz="4000"/>
            </a:pPr>
            <a:endParaRPr/>
          </a:p>
        </p:txBody>
      </p:sp>
      <p:sp>
        <p:nvSpPr>
          <p:cNvPr id="70" name="Slide Number"/>
          <p:cNvSpPr txBox="1">
            <a:spLocks noGrp="1"/>
          </p:cNvSpPr>
          <p:nvPr>
            <p:ph type="sldNum" sz="quarter" idx="2"/>
          </p:nvPr>
        </p:nvSpPr>
        <p:spPr>
          <a:xfrm>
            <a:off x="6811264" y="9275233"/>
            <a:ext cx="309373" cy="337211"/>
          </a:xfrm>
          <a:prstGeom prst="rect">
            <a:avLst/>
          </a:prstGeom>
        </p:spPr>
        <p:txBody>
          <a:bodyPr/>
          <a:lstStyle>
            <a:lvl1pPr>
              <a:defRPr sz="1600">
                <a:solidFill>
                  <a:srgbClr val="606060"/>
                </a:solidFill>
                <a:latin typeface="Helvetica Neue Bold Condensed"/>
                <a:ea typeface="Helvetica Neue Bold Condensed"/>
                <a:cs typeface="Helvetica Neue Bold Condensed"/>
                <a:sym typeface="Helvetica Neue Bold Condensed"/>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77" name="Body Level One…"/>
          <p:cNvSpPr txBox="1">
            <a:spLocks noGrp="1"/>
          </p:cNvSpPr>
          <p:nvPr>
            <p:ph type="body" sz="quarter" idx="1"/>
          </p:nvPr>
        </p:nvSpPr>
        <p:spPr>
          <a:xfrm>
            <a:off x="254000" y="1143000"/>
            <a:ext cx="12496800" cy="1104900"/>
          </a:xfrm>
          <a:prstGeom prst="rect">
            <a:avLst/>
          </a:prstGeom>
        </p:spPr>
        <p:txBody>
          <a:bodyPr lIns="0" tIns="0" rIns="0" bIns="0"/>
          <a:lstStyle>
            <a:lvl1pPr>
              <a:lnSpc>
                <a:spcPct val="90000"/>
              </a:lnSpc>
              <a:spcBef>
                <a:spcPts val="0"/>
              </a:spcBef>
              <a:defRPr sz="3800" b="0">
                <a:solidFill>
                  <a:srgbClr val="AAAAAA"/>
                </a:solidFill>
                <a:latin typeface="Helvetica Neue Light"/>
                <a:ea typeface="Helvetica Neue Light"/>
                <a:cs typeface="Helvetica Neue Light"/>
                <a:sym typeface="Helvetica Neue Light"/>
              </a:defRPr>
            </a:lvl1pPr>
            <a:lvl2pPr marL="845002" indent="-387802">
              <a:lnSpc>
                <a:spcPct val="90000"/>
              </a:lnSpc>
              <a:spcBef>
                <a:spcPts val="0"/>
              </a:spcBef>
              <a:buSzPct val="100000"/>
              <a:buChar char="–"/>
              <a:defRPr sz="3800" b="0">
                <a:solidFill>
                  <a:srgbClr val="AAAAAA"/>
                </a:solidFill>
                <a:latin typeface="Helvetica Neue Light"/>
                <a:ea typeface="Helvetica Neue Light"/>
                <a:cs typeface="Helvetica Neue Light"/>
                <a:sym typeface="Helvetica Neue Light"/>
              </a:defRPr>
            </a:lvl2pPr>
            <a:lvl3pPr marL="1276350" indent="-361950">
              <a:lnSpc>
                <a:spcPct val="90000"/>
              </a:lnSpc>
              <a:spcBef>
                <a:spcPts val="0"/>
              </a:spcBef>
              <a:buSzPct val="100000"/>
              <a:buChar char="•"/>
              <a:defRPr sz="3800" b="0">
                <a:solidFill>
                  <a:srgbClr val="AAAAAA"/>
                </a:solidFill>
                <a:latin typeface="Helvetica Neue Light"/>
                <a:ea typeface="Helvetica Neue Light"/>
                <a:cs typeface="Helvetica Neue Light"/>
                <a:sym typeface="Helvetica Neue Light"/>
              </a:defRPr>
            </a:lvl3pPr>
            <a:lvl4pPr marL="1805940" indent="-434340">
              <a:lnSpc>
                <a:spcPct val="90000"/>
              </a:lnSpc>
              <a:spcBef>
                <a:spcPts val="0"/>
              </a:spcBef>
              <a:buSzPct val="100000"/>
              <a:buChar char="–"/>
              <a:defRPr sz="3800" b="0">
                <a:solidFill>
                  <a:srgbClr val="AAAAAA"/>
                </a:solidFill>
                <a:latin typeface="Helvetica Neue Light"/>
                <a:ea typeface="Helvetica Neue Light"/>
                <a:cs typeface="Helvetica Neue Light"/>
                <a:sym typeface="Helvetica Neue Light"/>
              </a:defRPr>
            </a:lvl4pPr>
            <a:lvl5pPr marL="2263140" indent="-434340">
              <a:lnSpc>
                <a:spcPct val="90000"/>
              </a:lnSpc>
              <a:spcBef>
                <a:spcPts val="0"/>
              </a:spcBef>
              <a:buSzPct val="100000"/>
              <a:buChar char="»"/>
              <a:defRPr sz="3800" b="0">
                <a:solidFill>
                  <a:srgbClr val="AAAAAA"/>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78" name="Title Text"/>
          <p:cNvSpPr txBox="1">
            <a:spLocks noGrp="1"/>
          </p:cNvSpPr>
          <p:nvPr>
            <p:ph type="title"/>
          </p:nvPr>
        </p:nvSpPr>
        <p:spPr>
          <a:xfrm>
            <a:off x="254000" y="254000"/>
            <a:ext cx="12496800" cy="914400"/>
          </a:xfrm>
          <a:prstGeom prst="rect">
            <a:avLst/>
          </a:prstGeom>
        </p:spPr>
        <p:txBody>
          <a:bodyPr lIns="0" tIns="0" rIns="0" bIns="0" anchor="ctr"/>
          <a:lstStyle>
            <a:lvl1pPr algn="l">
              <a:defRPr sz="6000" b="1">
                <a:latin typeface="Helvetica Neue"/>
                <a:ea typeface="Helvetica Neue"/>
                <a:cs typeface="Helvetica Neue"/>
                <a:sym typeface="Helvetica Neue"/>
              </a:defRPr>
            </a:lvl1pPr>
          </a:lstStyle>
          <a:p>
            <a:r>
              <a:t>Title Text</a:t>
            </a:r>
          </a:p>
        </p:txBody>
      </p:sp>
      <p:sp>
        <p:nvSpPr>
          <p:cNvPr id="79" name="Slide Number"/>
          <p:cNvSpPr txBox="1">
            <a:spLocks noGrp="1"/>
          </p:cNvSpPr>
          <p:nvPr>
            <p:ph type="sldNum" sz="quarter" idx="2"/>
          </p:nvPr>
        </p:nvSpPr>
        <p:spPr>
          <a:xfrm>
            <a:off x="6347714" y="9376833"/>
            <a:ext cx="309373" cy="337211"/>
          </a:xfrm>
          <a:prstGeom prst="rect">
            <a:avLst/>
          </a:prstGeom>
        </p:spPr>
        <p:txBody>
          <a:bodyPr/>
          <a:lstStyle>
            <a:lvl1pPr>
              <a:defRPr sz="1600">
                <a:solidFill>
                  <a:srgbClr val="606060"/>
                </a:solidFill>
                <a:latin typeface="Helvetica Neue Bold Condensed"/>
                <a:ea typeface="Helvetica Neue Bold Condensed"/>
                <a:cs typeface="Helvetica Neue Bold Condensed"/>
                <a:sym typeface="Helvetica Neue Bold Condensed"/>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97" name="Shape 100"/>
          <p:cNvSpPr/>
          <p:nvPr/>
        </p:nvSpPr>
        <p:spPr>
          <a:xfrm>
            <a:off x="0" y="0"/>
            <a:ext cx="13004800" cy="1130300"/>
          </a:xfrm>
          <a:prstGeom prst="rect">
            <a:avLst/>
          </a:prstGeom>
          <a:gradFill>
            <a:gsLst>
              <a:gs pos="0">
                <a:srgbClr val="444444">
                  <a:alpha val="10000"/>
                </a:srgbClr>
              </a:gs>
              <a:gs pos="100000">
                <a:srgbClr val="58596B">
                  <a:alpha val="10000"/>
                </a:srgbClr>
              </a:gs>
            </a:gsLst>
            <a:lin ang="5400000"/>
          </a:gradFill>
          <a:ln w="12700">
            <a:miter lim="400000"/>
          </a:ln>
        </p:spPr>
        <p:txBody>
          <a:bodyPr lIns="50800" tIns="50800" rIns="50800" bIns="50800" anchor="ctr"/>
          <a:lstStyle/>
          <a:p>
            <a:pPr>
              <a:defRPr sz="3600">
                <a:solidFill>
                  <a:srgbClr val="FFFFFF"/>
                </a:solidFill>
                <a:latin typeface="Helvetica Neue Bold Condensed"/>
                <a:ea typeface="Helvetica Neue Bold Condensed"/>
                <a:cs typeface="Helvetica Neue Bold Condensed"/>
                <a:sym typeface="Helvetica Neue Bold Condensed"/>
              </a:defRPr>
            </a:pPr>
            <a:endParaRPr/>
          </a:p>
        </p:txBody>
      </p:sp>
      <p:sp>
        <p:nvSpPr>
          <p:cNvPr id="98" name="Shape 101"/>
          <p:cNvSpPr/>
          <p:nvPr/>
        </p:nvSpPr>
        <p:spPr>
          <a:xfrm>
            <a:off x="0" y="8623300"/>
            <a:ext cx="13004800" cy="1130300"/>
          </a:xfrm>
          <a:prstGeom prst="rect">
            <a:avLst/>
          </a:prstGeom>
          <a:gradFill>
            <a:gsLst>
              <a:gs pos="0">
                <a:srgbClr val="444444">
                  <a:alpha val="10000"/>
                </a:srgbClr>
              </a:gs>
              <a:gs pos="100000">
                <a:srgbClr val="58596B">
                  <a:alpha val="10000"/>
                </a:srgbClr>
              </a:gs>
            </a:gsLst>
            <a:lin ang="5400000"/>
          </a:gradFill>
          <a:ln w="12700">
            <a:miter lim="400000"/>
          </a:ln>
        </p:spPr>
        <p:txBody>
          <a:bodyPr lIns="50800" tIns="50800" rIns="50800" bIns="50800" anchor="ctr"/>
          <a:lstStyle/>
          <a:p>
            <a:pPr>
              <a:defRPr sz="3600">
                <a:solidFill>
                  <a:srgbClr val="FFFFFF"/>
                </a:solidFill>
                <a:latin typeface="Helvetica Neue Bold Condensed"/>
                <a:ea typeface="Helvetica Neue Bold Condensed"/>
                <a:cs typeface="Helvetica Neue Bold Condensed"/>
                <a:sym typeface="Helvetica Neue Bold Condensed"/>
              </a:defRPr>
            </a:pPr>
            <a:endParaRPr/>
          </a:p>
        </p:txBody>
      </p:sp>
      <p:sp>
        <p:nvSpPr>
          <p:cNvPr id="99" name="Body Level One…"/>
          <p:cNvSpPr txBox="1">
            <a:spLocks noGrp="1"/>
          </p:cNvSpPr>
          <p:nvPr>
            <p:ph type="body" idx="1"/>
          </p:nvPr>
        </p:nvSpPr>
        <p:spPr>
          <a:xfrm>
            <a:off x="254000" y="1384300"/>
            <a:ext cx="12496800" cy="6985000"/>
          </a:xfrm>
          <a:prstGeom prst="rect">
            <a:avLst/>
          </a:prstGeom>
        </p:spPr>
        <p:txBody>
          <a:bodyPr lIns="0" tIns="0" rIns="0" bIns="0" anchor="ctr"/>
          <a:lstStyle>
            <a:lvl1pPr marL="889000" indent="-571500">
              <a:lnSpc>
                <a:spcPct val="100000"/>
              </a:lnSpc>
              <a:buSzPct val="100000"/>
              <a:buChar char="‣"/>
              <a:defRPr sz="4000"/>
            </a:lvl1pPr>
            <a:lvl2pPr marL="1397000" indent="-635000">
              <a:lnSpc>
                <a:spcPct val="100000"/>
              </a:lnSpc>
              <a:buSzPct val="75000"/>
              <a:buChar char="•"/>
              <a:defRPr sz="4000"/>
            </a:lvl2pPr>
            <a:lvl3pPr marL="1920875" indent="-714375">
              <a:lnSpc>
                <a:spcPct val="100000"/>
              </a:lnSpc>
              <a:buSzPct val="75000"/>
              <a:buChar char="-"/>
              <a:defRPr sz="4000"/>
            </a:lvl3pPr>
            <a:lvl4pPr marL="2365375" indent="-714375">
              <a:lnSpc>
                <a:spcPct val="100000"/>
              </a:lnSpc>
              <a:buSzPct val="75000"/>
              <a:buChar char="-"/>
              <a:defRPr sz="4000"/>
            </a:lvl4pPr>
            <a:lvl5pPr marL="2809875" indent="-714375">
              <a:lnSpc>
                <a:spcPct val="100000"/>
              </a:lnSpc>
              <a:buSzPct val="75000"/>
              <a:buChar char="-"/>
              <a:defRPr sz="4000"/>
            </a:lvl5pPr>
          </a:lstStyle>
          <a:p>
            <a:r>
              <a:t>Body Level One</a:t>
            </a:r>
          </a:p>
          <a:p>
            <a:pPr lvl="1"/>
            <a:r>
              <a:t>Body Level Two</a:t>
            </a:r>
          </a:p>
          <a:p>
            <a:pPr lvl="2"/>
            <a:r>
              <a:t>Body Level Three</a:t>
            </a:r>
          </a:p>
          <a:p>
            <a:pPr lvl="3"/>
            <a:r>
              <a:t>Body Level Four</a:t>
            </a:r>
          </a:p>
          <a:p>
            <a:pPr lvl="4"/>
            <a:r>
              <a:t>Body Level Five</a:t>
            </a:r>
          </a:p>
        </p:txBody>
      </p:sp>
      <p:pic>
        <p:nvPicPr>
          <p:cNvPr id="100" name="Picture 6" descr="Picture 6"/>
          <p:cNvPicPr>
            <a:picLocks noChangeAspect="1"/>
          </p:cNvPicPr>
          <p:nvPr/>
        </p:nvPicPr>
        <p:blipFill>
          <a:blip r:embed="rId2">
            <a:extLst/>
          </a:blip>
          <a:stretch>
            <a:fillRect/>
          </a:stretch>
        </p:blipFill>
        <p:spPr>
          <a:xfrm>
            <a:off x="10039187" y="8574958"/>
            <a:ext cx="2965613" cy="1178642"/>
          </a:xfrm>
          <a:prstGeom prst="rect">
            <a:avLst/>
          </a:prstGeom>
          <a:ln w="12700">
            <a:miter lim="400000"/>
          </a:ln>
        </p:spPr>
      </p:pic>
      <p:sp>
        <p:nvSpPr>
          <p:cNvPr id="101" name="Slide Number"/>
          <p:cNvSpPr txBox="1">
            <a:spLocks noGrp="1"/>
          </p:cNvSpPr>
          <p:nvPr>
            <p:ph type="sldNum" sz="quarter" idx="2"/>
          </p:nvPr>
        </p:nvSpPr>
        <p:spPr>
          <a:xfrm>
            <a:off x="12704064" y="9410700"/>
            <a:ext cx="309373" cy="337211"/>
          </a:xfrm>
          <a:prstGeom prst="rect">
            <a:avLst/>
          </a:prstGeom>
        </p:spPr>
        <p:txBody>
          <a:bodyPr/>
          <a:lstStyle>
            <a:lvl1pPr>
              <a:defRPr sz="1600">
                <a:solidFill>
                  <a:srgbClr val="606060"/>
                </a:solidFill>
                <a:latin typeface="Helvetica Neue Bold Condensed"/>
                <a:ea typeface="Helvetica Neue Bold Condensed"/>
                <a:cs typeface="Helvetica Neue Bold Condensed"/>
                <a:sym typeface="Helvetica Neue Bold Condensed"/>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08" name="Title Text"/>
          <p:cNvSpPr txBox="1">
            <a:spLocks noGrp="1"/>
          </p:cNvSpPr>
          <p:nvPr>
            <p:ph type="title"/>
          </p:nvPr>
        </p:nvSpPr>
        <p:spPr>
          <a:prstGeom prst="rect">
            <a:avLst/>
          </a:prstGeom>
        </p:spPr>
        <p:txBody>
          <a:bodyPr/>
          <a:lstStyle/>
          <a:p>
            <a:r>
              <a:t>Title Text</a:t>
            </a:r>
          </a:p>
        </p:txBody>
      </p:sp>
      <p:sp>
        <p:nvSpPr>
          <p:cNvPr id="109"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70000" y="1638300"/>
            <a:ext cx="10464800" cy="3302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Title Text</a:t>
            </a:r>
          </a:p>
        </p:txBody>
      </p:sp>
      <p:sp>
        <p:nvSpPr>
          <p:cNvPr id="3" name="Body Level One…"/>
          <p:cNvSpPr txBox="1">
            <a:spLocks noGrp="1"/>
          </p:cNvSpPr>
          <p:nvPr>
            <p:ph type="body" idx="1"/>
          </p:nvPr>
        </p:nvSpPr>
        <p:spPr>
          <a:xfrm>
            <a:off x="1270000" y="5029200"/>
            <a:ext cx="10464800" cy="11303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pic>
        <p:nvPicPr>
          <p:cNvPr id="4" name="Picture 5" descr="Picture 5"/>
          <p:cNvPicPr>
            <a:picLocks noChangeAspect="1"/>
          </p:cNvPicPr>
          <p:nvPr/>
        </p:nvPicPr>
        <p:blipFill>
          <a:blip r:embed="rId15">
            <a:extLst/>
          </a:blip>
          <a:stretch>
            <a:fillRect/>
          </a:stretch>
        </p:blipFill>
        <p:spPr>
          <a:xfrm>
            <a:off x="10039187" y="8574958"/>
            <a:ext cx="2965613" cy="1178642"/>
          </a:xfrm>
          <a:prstGeom prst="rect">
            <a:avLst/>
          </a:prstGeom>
          <a:ln w="12700">
            <a:miter lim="400000"/>
          </a:ln>
        </p:spPr>
      </p:pic>
      <p:sp>
        <p:nvSpPr>
          <p:cNvPr id="5"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atin typeface="Helvetica Light"/>
                <a:ea typeface="Helvetica Light"/>
                <a:cs typeface="Helvetica Light"/>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2" r:id="rId11"/>
    <p:sldLayoutId id="2147483663" r:id="rId12"/>
    <p:sldLayoutId id="2147483664" r:id="rId1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0" marR="0" indent="0" algn="l" defTabSz="584200" rtl="0" latinLnBrk="0">
        <a:lnSpc>
          <a:spcPct val="110000"/>
        </a:lnSpc>
        <a:spcBef>
          <a:spcPts val="2400"/>
        </a:spcBef>
        <a:spcAft>
          <a:spcPts val="0"/>
        </a:spcAft>
        <a:buClrTx/>
        <a:buSzTx/>
        <a:buFontTx/>
        <a:buNone/>
        <a:tabLst/>
        <a:defRPr sz="3000" b="1"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584200" rtl="0" latinLnBrk="0">
        <a:lnSpc>
          <a:spcPct val="110000"/>
        </a:lnSpc>
        <a:spcBef>
          <a:spcPts val="2400"/>
        </a:spcBef>
        <a:spcAft>
          <a:spcPts val="0"/>
        </a:spcAft>
        <a:buClrTx/>
        <a:buSzTx/>
        <a:buFontTx/>
        <a:buNone/>
        <a:tabLst/>
        <a:defRPr sz="3000" b="1"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584200" rtl="0" latinLnBrk="0">
        <a:lnSpc>
          <a:spcPct val="110000"/>
        </a:lnSpc>
        <a:spcBef>
          <a:spcPts val="2400"/>
        </a:spcBef>
        <a:spcAft>
          <a:spcPts val="0"/>
        </a:spcAft>
        <a:buClrTx/>
        <a:buSzTx/>
        <a:buFontTx/>
        <a:buNone/>
        <a:tabLst/>
        <a:defRPr sz="3000" b="1"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584200" rtl="0" latinLnBrk="0">
        <a:lnSpc>
          <a:spcPct val="110000"/>
        </a:lnSpc>
        <a:spcBef>
          <a:spcPts val="2400"/>
        </a:spcBef>
        <a:spcAft>
          <a:spcPts val="0"/>
        </a:spcAft>
        <a:buClrTx/>
        <a:buSzTx/>
        <a:buFontTx/>
        <a:buNone/>
        <a:tabLst/>
        <a:defRPr sz="3000" b="1"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584200" rtl="0" latinLnBrk="0">
        <a:lnSpc>
          <a:spcPct val="110000"/>
        </a:lnSpc>
        <a:spcBef>
          <a:spcPts val="2400"/>
        </a:spcBef>
        <a:spcAft>
          <a:spcPts val="0"/>
        </a:spcAft>
        <a:buClrTx/>
        <a:buSzTx/>
        <a:buFontTx/>
        <a:buNone/>
        <a:tabLst/>
        <a:defRPr sz="3000" b="1" i="0" u="none" strike="noStrike" cap="none" spc="0" baseline="0">
          <a:ln>
            <a:noFill/>
          </a:ln>
          <a:solidFill>
            <a:srgbClr val="000000"/>
          </a:solidFill>
          <a:uFillTx/>
          <a:latin typeface="Helvetica Neue"/>
          <a:ea typeface="Helvetica Neue"/>
          <a:cs typeface="Helvetica Neue"/>
          <a:sym typeface="Helvetica Neue"/>
        </a:defRPr>
      </a:lvl5pPr>
      <a:lvl6pPr marL="2628900" marR="0" indent="-342900" algn="l" defTabSz="584200" rtl="0" latinLnBrk="0">
        <a:lnSpc>
          <a:spcPct val="110000"/>
        </a:lnSpc>
        <a:spcBef>
          <a:spcPts val="2400"/>
        </a:spcBef>
        <a:spcAft>
          <a:spcPts val="0"/>
        </a:spcAft>
        <a:buClrTx/>
        <a:buSzPct val="100000"/>
        <a:buFontTx/>
        <a:buChar char="•"/>
        <a:tabLst/>
        <a:defRPr sz="3000" b="1" i="0" u="none" strike="noStrike" cap="none" spc="0" baseline="0">
          <a:ln>
            <a:noFill/>
          </a:ln>
          <a:solidFill>
            <a:srgbClr val="000000"/>
          </a:solidFill>
          <a:uFillTx/>
          <a:latin typeface="Helvetica Neue"/>
          <a:ea typeface="Helvetica Neue"/>
          <a:cs typeface="Helvetica Neue"/>
          <a:sym typeface="Helvetica Neue"/>
        </a:defRPr>
      </a:lvl6pPr>
      <a:lvl7pPr marL="3086100" marR="0" indent="-342900" algn="l" defTabSz="584200" rtl="0" latinLnBrk="0">
        <a:lnSpc>
          <a:spcPct val="110000"/>
        </a:lnSpc>
        <a:spcBef>
          <a:spcPts val="2400"/>
        </a:spcBef>
        <a:spcAft>
          <a:spcPts val="0"/>
        </a:spcAft>
        <a:buClrTx/>
        <a:buSzPct val="100000"/>
        <a:buFontTx/>
        <a:buChar char="•"/>
        <a:tabLst/>
        <a:defRPr sz="3000" b="1" i="0" u="none" strike="noStrike" cap="none" spc="0" baseline="0">
          <a:ln>
            <a:noFill/>
          </a:ln>
          <a:solidFill>
            <a:srgbClr val="000000"/>
          </a:solidFill>
          <a:uFillTx/>
          <a:latin typeface="Helvetica Neue"/>
          <a:ea typeface="Helvetica Neue"/>
          <a:cs typeface="Helvetica Neue"/>
          <a:sym typeface="Helvetica Neue"/>
        </a:defRPr>
      </a:lvl7pPr>
      <a:lvl8pPr marL="3543300" marR="0" indent="-342900" algn="l" defTabSz="584200" rtl="0" latinLnBrk="0">
        <a:lnSpc>
          <a:spcPct val="110000"/>
        </a:lnSpc>
        <a:spcBef>
          <a:spcPts val="2400"/>
        </a:spcBef>
        <a:spcAft>
          <a:spcPts val="0"/>
        </a:spcAft>
        <a:buClrTx/>
        <a:buSzPct val="100000"/>
        <a:buFontTx/>
        <a:buChar char="•"/>
        <a:tabLst/>
        <a:defRPr sz="3000" b="1" i="0" u="none" strike="noStrike" cap="none" spc="0" baseline="0">
          <a:ln>
            <a:noFill/>
          </a:ln>
          <a:solidFill>
            <a:srgbClr val="000000"/>
          </a:solidFill>
          <a:uFillTx/>
          <a:latin typeface="Helvetica Neue"/>
          <a:ea typeface="Helvetica Neue"/>
          <a:cs typeface="Helvetica Neue"/>
          <a:sym typeface="Helvetica Neue"/>
        </a:defRPr>
      </a:lvl8pPr>
      <a:lvl9pPr marL="4000500" marR="0" indent="-342900" algn="l" defTabSz="584200" rtl="0" latinLnBrk="0">
        <a:lnSpc>
          <a:spcPct val="110000"/>
        </a:lnSpc>
        <a:spcBef>
          <a:spcPts val="2400"/>
        </a:spcBef>
        <a:spcAft>
          <a:spcPts val="0"/>
        </a:spcAft>
        <a:buClrTx/>
        <a:buSzPct val="100000"/>
        <a:buFontTx/>
        <a:buChar char="•"/>
        <a:tabLst/>
        <a:defRPr sz="3000" b="1"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www.researchictafrica.net/" TargetMode="External"/><Relationship Id="rId4" Type="http://schemas.openxmlformats.org/officeDocument/2006/relationships/hyperlink" Target="https://afteraccess.ne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83"/>
          <p:cNvSpPr txBox="1">
            <a:spLocks noGrp="1"/>
          </p:cNvSpPr>
          <p:nvPr>
            <p:ph type="ctrTitle"/>
          </p:nvPr>
        </p:nvSpPr>
        <p:spPr>
          <a:xfrm>
            <a:off x="74612" y="3180580"/>
            <a:ext cx="12496802" cy="1125956"/>
          </a:xfrm>
          <a:prstGeom prst="rect">
            <a:avLst/>
          </a:prstGeom>
        </p:spPr>
        <p:txBody>
          <a:bodyPr>
            <a:normAutofit/>
          </a:bodyPr>
          <a:lstStyle>
            <a:lvl1pPr defTabSz="457200">
              <a:lnSpc>
                <a:spcPts val="10900"/>
              </a:lnSpc>
              <a:defRPr sz="4506">
                <a:solidFill>
                  <a:schemeClr val="accent5"/>
                </a:solidFill>
              </a:defRPr>
            </a:lvl1pPr>
          </a:lstStyle>
          <a:p>
            <a:pPr>
              <a:lnSpc>
                <a:spcPct val="100000"/>
              </a:lnSpc>
            </a:pPr>
            <a:r>
              <a:rPr lang="en-GB" dirty="0"/>
              <a:t>     Measuring of the digital economy in Africa</a:t>
            </a:r>
            <a:endParaRPr dirty="0"/>
          </a:p>
        </p:txBody>
      </p:sp>
      <p:sp>
        <p:nvSpPr>
          <p:cNvPr id="180" name="Shape 184"/>
          <p:cNvSpPr txBox="1">
            <a:spLocks noGrp="1"/>
          </p:cNvSpPr>
          <p:nvPr>
            <p:ph type="subTitle" idx="1"/>
          </p:nvPr>
        </p:nvSpPr>
        <p:spPr>
          <a:xfrm>
            <a:off x="442686" y="5464629"/>
            <a:ext cx="12562114" cy="2024742"/>
          </a:xfrm>
          <a:prstGeom prst="rect">
            <a:avLst/>
          </a:prstGeom>
        </p:spPr>
        <p:txBody>
          <a:bodyPr>
            <a:normAutofit fontScale="25000" lnSpcReduction="20000"/>
          </a:bodyPr>
          <a:lstStyle/>
          <a:p>
            <a:pPr>
              <a:defRPr sz="3200" b="1">
                <a:solidFill>
                  <a:srgbClr val="53585F"/>
                </a:solidFill>
                <a:latin typeface="Helvetica Neue"/>
                <a:ea typeface="Helvetica Neue"/>
                <a:cs typeface="Helvetica Neue"/>
                <a:sym typeface="Helvetica Neue"/>
              </a:defRPr>
            </a:pPr>
            <a:endParaRPr lang="en-US" dirty="0"/>
          </a:p>
          <a:p>
            <a:pPr algn="ctr">
              <a:defRPr sz="3200" b="1">
                <a:solidFill>
                  <a:srgbClr val="53585F"/>
                </a:solidFill>
                <a:latin typeface="Helvetica Neue"/>
                <a:ea typeface="Helvetica Neue"/>
                <a:cs typeface="Helvetica Neue"/>
                <a:sym typeface="Helvetica Neue"/>
              </a:defRPr>
            </a:pPr>
            <a:endParaRPr lang="en-US" sz="2400" dirty="0"/>
          </a:p>
          <a:p>
            <a:pPr algn="ctr">
              <a:defRPr sz="3200" b="1">
                <a:solidFill>
                  <a:srgbClr val="53585F"/>
                </a:solidFill>
                <a:latin typeface="Helvetica Neue"/>
                <a:ea typeface="Helvetica Neue"/>
                <a:cs typeface="Helvetica Neue"/>
                <a:sym typeface="Helvetica Neue"/>
              </a:defRPr>
            </a:pPr>
            <a:endParaRPr lang="en-US" sz="2400" dirty="0"/>
          </a:p>
          <a:p>
            <a:pPr algn="ctr">
              <a:defRPr sz="3200" b="1">
                <a:solidFill>
                  <a:srgbClr val="53585F"/>
                </a:solidFill>
                <a:latin typeface="Helvetica Neue"/>
                <a:ea typeface="Helvetica Neue"/>
                <a:cs typeface="Helvetica Neue"/>
                <a:sym typeface="Helvetica Neue"/>
              </a:defRPr>
            </a:pPr>
            <a:endParaRPr lang="en-US" sz="2400" dirty="0"/>
          </a:p>
          <a:p>
            <a:pPr algn="ctr">
              <a:defRPr sz="3200" b="1">
                <a:solidFill>
                  <a:srgbClr val="53585F"/>
                </a:solidFill>
                <a:latin typeface="Helvetica Neue"/>
                <a:ea typeface="Helvetica Neue"/>
                <a:cs typeface="Helvetica Neue"/>
                <a:sym typeface="Helvetica Neue"/>
              </a:defRPr>
            </a:pPr>
            <a:endParaRPr lang="en-US" sz="2400" dirty="0"/>
          </a:p>
          <a:p>
            <a:pPr algn="ctr">
              <a:defRPr sz="3200" b="1">
                <a:solidFill>
                  <a:srgbClr val="53585F"/>
                </a:solidFill>
                <a:latin typeface="Helvetica Neue"/>
                <a:ea typeface="Helvetica Neue"/>
                <a:cs typeface="Helvetica Neue"/>
                <a:sym typeface="Helvetica Neue"/>
              </a:defRPr>
            </a:pPr>
            <a:r>
              <a:rPr lang="en-US" sz="8000" dirty="0">
                <a:solidFill>
                  <a:schemeClr val="bg2"/>
                </a:solidFill>
              </a:rPr>
              <a:t>Prof Alison Gillwald</a:t>
            </a:r>
          </a:p>
          <a:p>
            <a:pPr algn="ctr">
              <a:defRPr sz="3200" b="1">
                <a:solidFill>
                  <a:srgbClr val="53585F"/>
                </a:solidFill>
                <a:latin typeface="Helvetica Neue"/>
                <a:ea typeface="Helvetica Neue"/>
                <a:cs typeface="Helvetica Neue"/>
                <a:sym typeface="Helvetica Neue"/>
              </a:defRPr>
            </a:pPr>
            <a:r>
              <a:rPr lang="en-US" sz="8000" dirty="0">
                <a:solidFill>
                  <a:schemeClr val="bg2"/>
                </a:solidFill>
              </a:rPr>
              <a:t>University of Cape Town</a:t>
            </a:r>
          </a:p>
          <a:p>
            <a:pPr algn="ctr">
              <a:defRPr sz="3200" b="1">
                <a:solidFill>
                  <a:srgbClr val="53585F"/>
                </a:solidFill>
                <a:latin typeface="Helvetica Neue"/>
                <a:ea typeface="Helvetica Neue"/>
                <a:cs typeface="Helvetica Neue"/>
                <a:sym typeface="Helvetica Neue"/>
              </a:defRPr>
            </a:pPr>
            <a:r>
              <a:rPr lang="en-US" sz="8000" dirty="0">
                <a:solidFill>
                  <a:schemeClr val="bg2"/>
                </a:solidFill>
              </a:rPr>
              <a:t>Dr. Onkokame Mothobi </a:t>
            </a:r>
          </a:p>
          <a:p>
            <a:pPr algn="ctr">
              <a:defRPr sz="3200" b="1">
                <a:solidFill>
                  <a:srgbClr val="53585F"/>
                </a:solidFill>
                <a:latin typeface="Helvetica Neue"/>
                <a:ea typeface="Helvetica Neue"/>
                <a:cs typeface="Helvetica Neue"/>
                <a:sym typeface="Helvetica Neue"/>
              </a:defRPr>
            </a:pPr>
            <a:r>
              <a:rPr lang="en-US" sz="8000" dirty="0">
                <a:solidFill>
                  <a:schemeClr val="bg2"/>
                </a:solidFill>
              </a:rPr>
              <a:t>Research ICT Africa</a:t>
            </a:r>
            <a:r>
              <a:rPr lang="en-US" sz="9600" dirty="0">
                <a:solidFill>
                  <a:srgbClr val="C00000"/>
                </a:solidFill>
              </a:rPr>
              <a:t> </a:t>
            </a:r>
          </a:p>
          <a:p>
            <a:pPr algn="just">
              <a:defRPr sz="3200" b="1">
                <a:solidFill>
                  <a:srgbClr val="53585F"/>
                </a:solidFill>
                <a:latin typeface="Helvetica Neue"/>
                <a:ea typeface="Helvetica Neue"/>
                <a:cs typeface="Helvetica Neue"/>
                <a:sym typeface="Helvetica Neue"/>
              </a:defRPr>
            </a:pPr>
            <a:endParaRPr lang="en-US" sz="2400" dirty="0"/>
          </a:p>
          <a:p>
            <a:pPr algn="ctr">
              <a:defRPr sz="3200" b="1">
                <a:solidFill>
                  <a:srgbClr val="53585F"/>
                </a:solidFill>
                <a:latin typeface="Helvetica Neue"/>
                <a:ea typeface="Helvetica Neue"/>
                <a:cs typeface="Helvetica Neue"/>
                <a:sym typeface="Helvetica Neue"/>
              </a:defRPr>
            </a:pPr>
            <a:r>
              <a:rPr lang="en-US" sz="8000" dirty="0" err="1">
                <a:solidFill>
                  <a:schemeClr val="accent5"/>
                </a:solidFill>
              </a:rPr>
              <a:t>Oii</a:t>
            </a:r>
            <a:r>
              <a:rPr lang="en-US" sz="8000" dirty="0">
                <a:solidFill>
                  <a:schemeClr val="accent5"/>
                </a:solidFill>
              </a:rPr>
              <a:t> GEONET African Digital Economy</a:t>
            </a:r>
          </a:p>
          <a:p>
            <a:pPr algn="ctr">
              <a:defRPr sz="3200" b="1">
                <a:solidFill>
                  <a:srgbClr val="53585F"/>
                </a:solidFill>
                <a:latin typeface="Helvetica Neue"/>
                <a:ea typeface="Helvetica Neue"/>
                <a:cs typeface="Helvetica Neue"/>
                <a:sym typeface="Helvetica Neue"/>
              </a:defRPr>
            </a:pPr>
            <a:r>
              <a:rPr lang="en-US" sz="8000" dirty="0">
                <a:solidFill>
                  <a:schemeClr val="accent5"/>
                </a:solidFill>
              </a:rPr>
              <a:t>University of Johannesburg </a:t>
            </a:r>
          </a:p>
          <a:p>
            <a:pPr algn="ctr">
              <a:defRPr sz="3200" b="1">
                <a:solidFill>
                  <a:srgbClr val="53585F"/>
                </a:solidFill>
                <a:latin typeface="Helvetica Neue"/>
                <a:ea typeface="Helvetica Neue"/>
                <a:cs typeface="Helvetica Neue"/>
                <a:sym typeface="Helvetica Neue"/>
              </a:defRPr>
            </a:pPr>
            <a:r>
              <a:rPr lang="en-US" sz="8000" dirty="0">
                <a:solidFill>
                  <a:schemeClr val="accent5"/>
                </a:solidFill>
              </a:rPr>
              <a:t>2 7 -28March 2019</a:t>
            </a:r>
          </a:p>
          <a:p>
            <a:pPr>
              <a:defRPr sz="3200" b="1">
                <a:solidFill>
                  <a:srgbClr val="53585F"/>
                </a:solidFill>
                <a:latin typeface="Helvetica Neue"/>
                <a:ea typeface="Helvetica Neue"/>
                <a:cs typeface="Helvetica Neue"/>
                <a:sym typeface="Helvetica Neue"/>
              </a:defRPr>
            </a:pPr>
            <a:endParaRPr lang="en-US" dirty="0"/>
          </a:p>
          <a:p>
            <a:pPr>
              <a:defRPr sz="3200" b="1">
                <a:solidFill>
                  <a:srgbClr val="53585F"/>
                </a:solidFill>
                <a:latin typeface="Helvetica Neue"/>
                <a:ea typeface="Helvetica Neue"/>
                <a:cs typeface="Helvetica Neue"/>
                <a:sym typeface="Helvetica Neue"/>
              </a:defRPr>
            </a:pPr>
            <a:endParaRPr lang="en-US" dirty="0"/>
          </a:p>
          <a:p>
            <a:pPr>
              <a:defRPr sz="3200" b="1">
                <a:solidFill>
                  <a:srgbClr val="53585F"/>
                </a:solidFill>
                <a:latin typeface="Helvetica Neue"/>
                <a:ea typeface="Helvetica Neue"/>
                <a:cs typeface="Helvetica Neue"/>
                <a:sym typeface="Helvetica Neue"/>
              </a:defRPr>
            </a:pPr>
            <a:endParaRPr lang="en-ZA" dirty="0"/>
          </a:p>
          <a:p>
            <a:pPr>
              <a:lnSpc>
                <a:spcPct val="170000"/>
              </a:lnSpc>
              <a:spcBef>
                <a:spcPts val="600"/>
              </a:spcBef>
              <a:defRPr sz="2800">
                <a:solidFill>
                  <a:srgbClr val="53585F"/>
                </a:solidFill>
              </a:defRPr>
            </a:pPr>
            <a:endParaRPr lang="en-GB"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1" name="Shape 185"/>
          <p:cNvSpPr txBox="1">
            <a:spLocks noGrp="1"/>
          </p:cNvSpPr>
          <p:nvPr>
            <p:ph type="sldNum" sz="quarter" idx="4294967295"/>
          </p:nvPr>
        </p:nvSpPr>
        <p:spPr>
          <a:xfrm>
            <a:off x="6396480" y="9376833"/>
            <a:ext cx="211837" cy="337211"/>
          </a:xfrm>
          <a:prstGeom prst="rect">
            <a:avLst/>
          </a:prstGeom>
          <a:extLst>
            <a:ext uri="{C572A759-6A51-4108-AA02-DFA0A04FC94B}">
              <ma14:wrappingTextBoxFlag xmlns="" xmlns:ma14="http://schemas.microsoft.com/office/mac/drawingml/2011/main" val="1"/>
            </a:ext>
          </a:extLst>
        </p:spPr>
        <p:txBody>
          <a:bodyPr/>
          <a:lstStyle>
            <a:lvl1pPr>
              <a:defRPr sz="1600">
                <a:solidFill>
                  <a:srgbClr val="606060"/>
                </a:solidFill>
                <a:latin typeface="Helvetica Neue Bold Condensed"/>
                <a:ea typeface="Helvetica Neue Bold Condensed"/>
                <a:cs typeface="Helvetica Neue Bold Condensed"/>
                <a:sym typeface="Helvetica Neue Bold Condensed"/>
              </a:defRPr>
            </a:lvl1pPr>
          </a:lstStyle>
          <a:p>
            <a:fld id="{86CB4B4D-7CA3-9044-876B-883B54F8677D}" type="slidenum">
              <a:t>1</a:t>
            </a:fld>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85" y="7830833"/>
            <a:ext cx="1399158" cy="74711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F13882-9B6A-1D49-A8B0-71667DF1A041}"/>
              </a:ext>
            </a:extLst>
          </p:cNvPr>
          <p:cNvSpPr>
            <a:spLocks noGrp="1"/>
          </p:cNvSpPr>
          <p:nvPr>
            <p:ph type="title"/>
          </p:nvPr>
        </p:nvSpPr>
        <p:spPr>
          <a:xfrm>
            <a:off x="254000" y="532622"/>
            <a:ext cx="12750800" cy="685801"/>
          </a:xfrm>
        </p:spPr>
        <p:txBody>
          <a:bodyPr>
            <a:noAutofit/>
          </a:bodyPr>
          <a:lstStyle/>
          <a:p>
            <a:r>
              <a:rPr lang="en-US" sz="4200" b="0" dirty="0">
                <a:solidFill>
                  <a:schemeClr val="accent5"/>
                </a:solidFill>
                <a:latin typeface="+mn-lt"/>
                <a:ea typeface="+mn-ea"/>
                <a:cs typeface="+mn-cs"/>
              </a:rPr>
              <a:t>Major barrier to adoption in rest of Africa is lack of power</a:t>
            </a:r>
          </a:p>
        </p:txBody>
      </p:sp>
      <p:sp>
        <p:nvSpPr>
          <p:cNvPr id="6" name="Slide Number Placeholder 5">
            <a:extLst>
              <a:ext uri="{FF2B5EF4-FFF2-40B4-BE49-F238E27FC236}">
                <a16:creationId xmlns:a16="http://schemas.microsoft.com/office/drawing/2014/main" id="{E19151E5-1DA6-1C4E-850D-905F23A8F7D3}"/>
              </a:ext>
            </a:extLst>
          </p:cNvPr>
          <p:cNvSpPr>
            <a:spLocks noGrp="1"/>
          </p:cNvSpPr>
          <p:nvPr>
            <p:ph type="sldNum" sz="quarter" idx="2"/>
          </p:nvPr>
        </p:nvSpPr>
        <p:spPr>
          <a:xfrm>
            <a:off x="7281268" y="12331982"/>
            <a:ext cx="298159" cy="348813"/>
          </a:xfrm>
        </p:spPr>
        <p:txBody>
          <a:bodyPr/>
          <a:lstStyle/>
          <a:p>
            <a:pPr defTabSz="974436" fontAlgn="base">
              <a:spcBef>
                <a:spcPct val="0"/>
              </a:spcBef>
              <a:spcAft>
                <a:spcPct val="0"/>
              </a:spcAft>
            </a:pPr>
            <a:fld id="{83758903-653A-7442-ACA2-36E6579F0BEB}" type="slidenum">
              <a:rPr lang="en-US" smtClean="0">
                <a:ea typeface="ＭＳ Ｐゴシック" charset="0"/>
              </a:rPr>
              <a:pPr defTabSz="974436" fontAlgn="base">
                <a:spcBef>
                  <a:spcPct val="0"/>
                </a:spcBef>
                <a:spcAft>
                  <a:spcPct val="0"/>
                </a:spcAft>
              </a:pPr>
              <a:t>10</a:t>
            </a:fld>
            <a:endParaRPr lang="en-US" dirty="0">
              <a:ea typeface="ＭＳ Ｐゴシック"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74396283"/>
              </p:ext>
            </p:extLst>
          </p:nvPr>
        </p:nvGraphicFramePr>
        <p:xfrm>
          <a:off x="254000" y="1744136"/>
          <a:ext cx="11785602" cy="7275724"/>
        </p:xfrm>
        <a:graphic>
          <a:graphicData uri="http://schemas.openxmlformats.org/drawingml/2006/table">
            <a:tbl>
              <a:tblPr/>
              <a:tblGrid>
                <a:gridCol w="1964267">
                  <a:extLst>
                    <a:ext uri="{9D8B030D-6E8A-4147-A177-3AD203B41FA5}">
                      <a16:colId xmlns:a16="http://schemas.microsoft.com/office/drawing/2014/main" val="20000"/>
                    </a:ext>
                  </a:extLst>
                </a:gridCol>
                <a:gridCol w="1964267">
                  <a:extLst>
                    <a:ext uri="{9D8B030D-6E8A-4147-A177-3AD203B41FA5}">
                      <a16:colId xmlns:a16="http://schemas.microsoft.com/office/drawing/2014/main" val="20001"/>
                    </a:ext>
                  </a:extLst>
                </a:gridCol>
                <a:gridCol w="1964267">
                  <a:extLst>
                    <a:ext uri="{9D8B030D-6E8A-4147-A177-3AD203B41FA5}">
                      <a16:colId xmlns:a16="http://schemas.microsoft.com/office/drawing/2014/main" val="20002"/>
                    </a:ext>
                  </a:extLst>
                </a:gridCol>
                <a:gridCol w="1964267">
                  <a:extLst>
                    <a:ext uri="{9D8B030D-6E8A-4147-A177-3AD203B41FA5}">
                      <a16:colId xmlns:a16="http://schemas.microsoft.com/office/drawing/2014/main" val="20003"/>
                    </a:ext>
                  </a:extLst>
                </a:gridCol>
                <a:gridCol w="1964267">
                  <a:extLst>
                    <a:ext uri="{9D8B030D-6E8A-4147-A177-3AD203B41FA5}">
                      <a16:colId xmlns:a16="http://schemas.microsoft.com/office/drawing/2014/main" val="20004"/>
                    </a:ext>
                  </a:extLst>
                </a:gridCol>
                <a:gridCol w="1964267">
                  <a:extLst>
                    <a:ext uri="{9D8B030D-6E8A-4147-A177-3AD203B41FA5}">
                      <a16:colId xmlns:a16="http://schemas.microsoft.com/office/drawing/2014/main" val="20005"/>
                    </a:ext>
                  </a:extLst>
                </a:gridCol>
              </a:tblGrid>
              <a:tr h="343163">
                <a:tc gridSpan="6">
                  <a:txBody>
                    <a:bodyPr/>
                    <a:lstStyle/>
                    <a:p>
                      <a:pPr algn="ctr"/>
                      <a:r>
                        <a:rPr lang="en-US" sz="1800" b="1" dirty="0">
                          <a:solidFill>
                            <a:srgbClr val="FFFFFF"/>
                          </a:solidFill>
                          <a:effectLst/>
                          <a:latin typeface="Helvetica Neue" charset="0"/>
                        </a:rPr>
                        <a:t>Table 6: Barriers to Internet use </a:t>
                      </a:r>
                      <a:endParaRPr lang="en-US" sz="1800" dirty="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17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41338">
                <a:tc>
                  <a:txBody>
                    <a:bodyPr/>
                    <a:lstStyle/>
                    <a:p>
                      <a:br>
                        <a:rPr lang="en-US" sz="1800" dirty="0">
                          <a:effectLst/>
                          <a:latin typeface="Helvetica" charset="0"/>
                        </a:rPr>
                      </a:br>
                      <a:endParaRPr lang="en-US" sz="1800" dirty="0">
                        <a:effectLst/>
                        <a:latin typeface="Helvetica" charset="0"/>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1700"/>
                    </a:solidFill>
                  </a:tcPr>
                </a:tc>
                <a:tc>
                  <a:txBody>
                    <a:bodyPr/>
                    <a:lstStyle/>
                    <a:p>
                      <a:r>
                        <a:rPr lang="en-US" sz="1800" b="1">
                          <a:solidFill>
                            <a:srgbClr val="FFFFFF"/>
                          </a:solidFill>
                          <a:effectLst/>
                          <a:latin typeface="Helvetica Neue" charset="0"/>
                        </a:rPr>
                        <a:t>No access devices</a:t>
                      </a:r>
                      <a:endParaRPr lang="en-US"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1700"/>
                    </a:solidFill>
                  </a:tcPr>
                </a:tc>
                <a:tc>
                  <a:txBody>
                    <a:bodyPr/>
                    <a:lstStyle/>
                    <a:p>
                      <a:r>
                        <a:rPr lang="en-US" sz="1800" b="1" dirty="0">
                          <a:solidFill>
                            <a:srgbClr val="FFFFFF"/>
                          </a:solidFill>
                          <a:effectLst/>
                          <a:latin typeface="Helvetica Neue" charset="0"/>
                        </a:rPr>
                        <a:t>Don’t know what the Internet is</a:t>
                      </a:r>
                      <a:endParaRPr lang="en-US" sz="1800" dirty="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1700"/>
                    </a:solidFill>
                  </a:tcPr>
                </a:tc>
                <a:tc>
                  <a:txBody>
                    <a:bodyPr/>
                    <a:lstStyle/>
                    <a:p>
                      <a:r>
                        <a:rPr lang="en-US" sz="1800" b="1" dirty="0">
                          <a:solidFill>
                            <a:srgbClr val="FFFFFF"/>
                          </a:solidFill>
                          <a:effectLst/>
                          <a:latin typeface="Helvetica Neue" charset="0"/>
                        </a:rPr>
                        <a:t>Don’t know how to use the Internet</a:t>
                      </a:r>
                      <a:endParaRPr lang="en-US" sz="1800" dirty="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1700"/>
                    </a:solidFill>
                  </a:tcPr>
                </a:tc>
                <a:tc>
                  <a:txBody>
                    <a:bodyPr/>
                    <a:lstStyle/>
                    <a:p>
                      <a:r>
                        <a:rPr lang="en-US" sz="1800" b="1" dirty="0">
                          <a:solidFill>
                            <a:srgbClr val="FFFFFF"/>
                          </a:solidFill>
                          <a:effectLst/>
                          <a:latin typeface="Helvetica Neue" charset="0"/>
                        </a:rPr>
                        <a:t>No interest/not useful</a:t>
                      </a:r>
                      <a:endParaRPr lang="en-US" sz="1800" dirty="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1700"/>
                    </a:solidFill>
                  </a:tcPr>
                </a:tc>
                <a:tc>
                  <a:txBody>
                    <a:bodyPr/>
                    <a:lstStyle/>
                    <a:p>
                      <a:r>
                        <a:rPr lang="en-US" sz="1800" b="1">
                          <a:solidFill>
                            <a:srgbClr val="FFFFFF"/>
                          </a:solidFill>
                          <a:effectLst/>
                          <a:latin typeface="Helvetica Neue" charset="0"/>
                        </a:rPr>
                        <a:t>Too expensive</a:t>
                      </a:r>
                      <a:endParaRPr lang="en-US"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1700"/>
                    </a:solidFill>
                  </a:tcPr>
                </a:tc>
                <a:extLst>
                  <a:ext uri="{0D108BD9-81ED-4DB2-BD59-A6C34878D82A}">
                    <a16:rowId xmlns:a16="http://schemas.microsoft.com/office/drawing/2014/main" val="10001"/>
                  </a:ext>
                </a:extLst>
              </a:tr>
              <a:tr h="507934">
                <a:tc>
                  <a:txBody>
                    <a:bodyPr/>
                    <a:lstStyle/>
                    <a:p>
                      <a:pPr algn="l"/>
                      <a:r>
                        <a:rPr lang="en-US" sz="1800" b="1" dirty="0">
                          <a:solidFill>
                            <a:srgbClr val="000000"/>
                          </a:solidFill>
                          <a:effectLst/>
                          <a:latin typeface="Helvetica Neue" charset="0"/>
                        </a:rPr>
                        <a:t>Ghana </a:t>
                      </a:r>
                      <a:endParaRPr lang="en-US" sz="1800" dirty="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mr-IN" sz="1800">
                          <a:solidFill>
                            <a:srgbClr val="000000"/>
                          </a:solidFill>
                          <a:effectLst/>
                          <a:latin typeface="Helvetica Neue" charset="0"/>
                        </a:rPr>
                        <a:t>22%</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1800" dirty="0">
                          <a:solidFill>
                            <a:srgbClr val="C00000"/>
                          </a:solidFill>
                          <a:effectLst/>
                          <a:latin typeface="Helvetica Neue" charset="0"/>
                        </a:rPr>
                        <a:t>43%</a:t>
                      </a:r>
                      <a:endParaRPr lang="mr-IN" sz="1800" dirty="0">
                        <a:solidFill>
                          <a:srgbClr val="C00000"/>
                        </a:solidFill>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1800">
                          <a:solidFill>
                            <a:srgbClr val="000000"/>
                          </a:solidFill>
                          <a:effectLst/>
                          <a:latin typeface="Helvetica Neue" charset="0"/>
                        </a:rPr>
                        <a:t>14%</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1800">
                          <a:solidFill>
                            <a:srgbClr val="000000"/>
                          </a:solidFill>
                          <a:effectLst/>
                          <a:latin typeface="Helvetica Neue" charset="0"/>
                        </a:rPr>
                        <a:t>9%</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1800">
                          <a:solidFill>
                            <a:srgbClr val="000000"/>
                          </a:solidFill>
                          <a:effectLst/>
                          <a:latin typeface="Helvetica Neue" charset="0"/>
                        </a:rPr>
                        <a:t>2%</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87829">
                <a:tc>
                  <a:txBody>
                    <a:bodyPr/>
                    <a:lstStyle/>
                    <a:p>
                      <a:pPr algn="l"/>
                      <a:r>
                        <a:rPr lang="en-US" sz="1800" b="1" dirty="0">
                          <a:solidFill>
                            <a:srgbClr val="000000"/>
                          </a:solidFill>
                          <a:effectLst/>
                          <a:latin typeface="Helvetica Neue" charset="0"/>
                        </a:rPr>
                        <a:t>Kenya </a:t>
                      </a:r>
                      <a:endParaRPr lang="en-US" sz="1800" dirty="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mr-IN" sz="1800">
                          <a:solidFill>
                            <a:srgbClr val="000000"/>
                          </a:solidFill>
                          <a:effectLst/>
                          <a:latin typeface="Helvetica Neue" charset="0"/>
                        </a:rPr>
                        <a:t>21%</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mr-IN" sz="1800" dirty="0">
                          <a:solidFill>
                            <a:srgbClr val="C00000"/>
                          </a:solidFill>
                          <a:effectLst/>
                          <a:latin typeface="Helvetica Neue" charset="0"/>
                        </a:rPr>
                        <a:t>27%</a:t>
                      </a:r>
                      <a:endParaRPr lang="mr-IN" sz="1800" dirty="0">
                        <a:solidFill>
                          <a:srgbClr val="C00000"/>
                        </a:solidFill>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mr-IN" sz="1800">
                          <a:solidFill>
                            <a:srgbClr val="000000"/>
                          </a:solidFill>
                          <a:effectLst/>
                          <a:latin typeface="Helvetica Neue" charset="0"/>
                        </a:rPr>
                        <a:t>12%</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mr-IN" sz="1800" dirty="0">
                          <a:solidFill>
                            <a:srgbClr val="000000"/>
                          </a:solidFill>
                          <a:effectLst/>
                          <a:latin typeface="Helvetica Neue" charset="0"/>
                        </a:rPr>
                        <a:t>26%</a:t>
                      </a:r>
                      <a:endParaRPr lang="mr-IN" sz="1800" dirty="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mr-IN" sz="1800">
                          <a:solidFill>
                            <a:srgbClr val="000000"/>
                          </a:solidFill>
                          <a:effectLst/>
                          <a:latin typeface="Helvetica Neue" charset="0"/>
                        </a:rPr>
                        <a:t>4%</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3"/>
                  </a:ext>
                </a:extLst>
              </a:tr>
              <a:tr h="518294">
                <a:tc>
                  <a:txBody>
                    <a:bodyPr/>
                    <a:lstStyle/>
                    <a:p>
                      <a:pPr algn="l"/>
                      <a:r>
                        <a:rPr lang="en-US" sz="1800" b="1" dirty="0">
                          <a:solidFill>
                            <a:srgbClr val="000000"/>
                          </a:solidFill>
                          <a:effectLst/>
                          <a:latin typeface="Helvetica Neue" charset="0"/>
                        </a:rPr>
                        <a:t>Lesotho</a:t>
                      </a:r>
                      <a:endParaRPr lang="en-US" sz="1800" dirty="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mr-IN" sz="1800">
                          <a:solidFill>
                            <a:srgbClr val="000000"/>
                          </a:solidFill>
                          <a:effectLst/>
                          <a:latin typeface="Helvetica Neue" charset="0"/>
                        </a:rPr>
                        <a:t>13%</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1800" dirty="0">
                          <a:solidFill>
                            <a:srgbClr val="C00000"/>
                          </a:solidFill>
                          <a:effectLst/>
                          <a:latin typeface="Helvetica Neue" charset="0"/>
                        </a:rPr>
                        <a:t>53%</a:t>
                      </a:r>
                      <a:endParaRPr lang="mr-IN" sz="1800" dirty="0">
                        <a:solidFill>
                          <a:srgbClr val="C00000"/>
                        </a:solidFill>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1800">
                          <a:solidFill>
                            <a:srgbClr val="000000"/>
                          </a:solidFill>
                          <a:effectLst/>
                          <a:latin typeface="Helvetica Neue" charset="0"/>
                        </a:rPr>
                        <a:t>13%</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1800" dirty="0">
                          <a:solidFill>
                            <a:srgbClr val="000000"/>
                          </a:solidFill>
                          <a:effectLst/>
                          <a:latin typeface="Helvetica Neue" charset="0"/>
                        </a:rPr>
                        <a:t>13%</a:t>
                      </a:r>
                      <a:endParaRPr lang="mr-IN" sz="1800" dirty="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1800">
                          <a:solidFill>
                            <a:srgbClr val="000000"/>
                          </a:solidFill>
                          <a:effectLst/>
                          <a:latin typeface="Helvetica Neue" charset="0"/>
                        </a:rPr>
                        <a:t>1%</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4963">
                <a:tc>
                  <a:txBody>
                    <a:bodyPr/>
                    <a:lstStyle/>
                    <a:p>
                      <a:pPr algn="l"/>
                      <a:r>
                        <a:rPr lang="en-US" sz="1800" b="1">
                          <a:solidFill>
                            <a:srgbClr val="000000"/>
                          </a:solidFill>
                          <a:effectLst/>
                          <a:latin typeface="Helvetica Neue" charset="0"/>
                        </a:rPr>
                        <a:t>Mozambique</a:t>
                      </a:r>
                      <a:endParaRPr lang="en-US"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mr-IN" sz="1800" dirty="0">
                          <a:solidFill>
                            <a:srgbClr val="C00000"/>
                          </a:solidFill>
                          <a:effectLst/>
                          <a:latin typeface="Helvetica Neue" charset="0"/>
                        </a:rPr>
                        <a:t>76%</a:t>
                      </a:r>
                      <a:endParaRPr lang="mr-IN" sz="1800" dirty="0">
                        <a:solidFill>
                          <a:srgbClr val="C00000"/>
                        </a:solidFill>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r>
                        <a:rPr lang="en-US" sz="1800" dirty="0">
                          <a:effectLst/>
                          <a:latin typeface="Helvetica" charset="0"/>
                        </a:rPr>
                        <a:t>-</a:t>
                      </a:r>
                      <a:br>
                        <a:rPr lang="en-US" sz="1800" dirty="0">
                          <a:effectLst/>
                          <a:latin typeface="Helvetica" charset="0"/>
                        </a:rPr>
                      </a:br>
                      <a:endParaRPr lang="en-US" sz="1800" dirty="0">
                        <a:effectLst/>
                        <a:latin typeface="Helvetica" charset="0"/>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mr-IN" sz="1800">
                          <a:solidFill>
                            <a:srgbClr val="000000"/>
                          </a:solidFill>
                          <a:effectLst/>
                          <a:latin typeface="Helvetica Neue" charset="0"/>
                        </a:rPr>
                        <a:t>14%</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mr-IN" sz="1800" dirty="0">
                          <a:solidFill>
                            <a:srgbClr val="000000"/>
                          </a:solidFill>
                          <a:effectLst/>
                          <a:latin typeface="Helvetica Neue" charset="0"/>
                        </a:rPr>
                        <a:t>3%</a:t>
                      </a:r>
                      <a:endParaRPr lang="mr-IN" sz="1800" dirty="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mr-IN" sz="1800">
                          <a:solidFill>
                            <a:srgbClr val="000000"/>
                          </a:solidFill>
                          <a:effectLst/>
                          <a:latin typeface="Helvetica Neue" charset="0"/>
                        </a:rPr>
                        <a:t>1%</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5"/>
                  </a:ext>
                </a:extLst>
              </a:tr>
              <a:tr h="495704">
                <a:tc>
                  <a:txBody>
                    <a:bodyPr/>
                    <a:lstStyle/>
                    <a:p>
                      <a:pPr algn="l"/>
                      <a:r>
                        <a:rPr lang="en-US" sz="1800" b="1">
                          <a:solidFill>
                            <a:srgbClr val="000000"/>
                          </a:solidFill>
                          <a:effectLst/>
                          <a:latin typeface="Helvetica Neue" charset="0"/>
                        </a:rPr>
                        <a:t>Nigeria</a:t>
                      </a:r>
                      <a:endParaRPr lang="en-US"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mr-IN" sz="1800">
                          <a:solidFill>
                            <a:srgbClr val="000000"/>
                          </a:solidFill>
                          <a:effectLst/>
                          <a:latin typeface="Helvetica Neue" charset="0"/>
                        </a:rPr>
                        <a:t>13%</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1800" dirty="0">
                          <a:solidFill>
                            <a:srgbClr val="C00000"/>
                          </a:solidFill>
                          <a:effectLst/>
                          <a:latin typeface="Helvetica Neue" charset="0"/>
                        </a:rPr>
                        <a:t>40%</a:t>
                      </a:r>
                      <a:endParaRPr lang="mr-IN" sz="1800" dirty="0">
                        <a:solidFill>
                          <a:srgbClr val="C00000"/>
                        </a:solidFill>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1800">
                          <a:solidFill>
                            <a:srgbClr val="000000"/>
                          </a:solidFill>
                          <a:effectLst/>
                          <a:latin typeface="Helvetica Neue" charset="0"/>
                        </a:rPr>
                        <a:t>22%</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1800">
                          <a:solidFill>
                            <a:srgbClr val="000000"/>
                          </a:solidFill>
                          <a:effectLst/>
                          <a:latin typeface="Helvetica Neue" charset="0"/>
                        </a:rPr>
                        <a:t>10%</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1800">
                          <a:solidFill>
                            <a:srgbClr val="000000"/>
                          </a:solidFill>
                          <a:effectLst/>
                          <a:latin typeface="Helvetica Neue" charset="0"/>
                        </a:rPr>
                        <a:t>4%</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95704">
                <a:tc>
                  <a:txBody>
                    <a:bodyPr/>
                    <a:lstStyle/>
                    <a:p>
                      <a:pPr algn="l"/>
                      <a:r>
                        <a:rPr lang="en-US" sz="1800" b="1" dirty="0">
                          <a:solidFill>
                            <a:srgbClr val="000000"/>
                          </a:solidFill>
                          <a:effectLst/>
                          <a:latin typeface="Helvetica Neue" charset="0"/>
                        </a:rPr>
                        <a:t>Rwanda </a:t>
                      </a:r>
                      <a:endParaRPr lang="en-US" sz="1800" dirty="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mr-IN" sz="1800" dirty="0">
                          <a:solidFill>
                            <a:srgbClr val="C00000"/>
                          </a:solidFill>
                          <a:effectLst/>
                          <a:latin typeface="Helvetica Neue" charset="0"/>
                        </a:rPr>
                        <a:t>42%</a:t>
                      </a:r>
                      <a:endParaRPr lang="mr-IN" sz="1800" dirty="0">
                        <a:solidFill>
                          <a:srgbClr val="C00000"/>
                        </a:solidFill>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mr-IN" sz="1800">
                          <a:solidFill>
                            <a:srgbClr val="000000"/>
                          </a:solidFill>
                          <a:effectLst/>
                          <a:latin typeface="Helvetica Neue" charset="0"/>
                        </a:rPr>
                        <a:t>9%</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mr-IN" sz="1800" dirty="0">
                          <a:solidFill>
                            <a:srgbClr val="000000"/>
                          </a:solidFill>
                          <a:effectLst/>
                          <a:latin typeface="Helvetica Neue" charset="0"/>
                        </a:rPr>
                        <a:t>3%</a:t>
                      </a:r>
                      <a:endParaRPr lang="mr-IN" sz="1800" dirty="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mr-IN" sz="1800">
                          <a:solidFill>
                            <a:srgbClr val="000000"/>
                          </a:solidFill>
                          <a:effectLst/>
                          <a:latin typeface="Helvetica Neue" charset="0"/>
                        </a:rPr>
                        <a:t>4%</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mr-IN" sz="1800" dirty="0">
                          <a:solidFill>
                            <a:srgbClr val="C00000"/>
                          </a:solidFill>
                          <a:effectLst/>
                          <a:latin typeface="Helvetica Neue" charset="0"/>
                        </a:rPr>
                        <a:t>33%</a:t>
                      </a:r>
                      <a:endParaRPr lang="mr-IN" sz="1800" dirty="0">
                        <a:solidFill>
                          <a:srgbClr val="C00000"/>
                        </a:solidFill>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7"/>
                  </a:ext>
                </a:extLst>
              </a:tr>
              <a:tr h="495704">
                <a:tc>
                  <a:txBody>
                    <a:bodyPr/>
                    <a:lstStyle/>
                    <a:p>
                      <a:pPr algn="l"/>
                      <a:r>
                        <a:rPr lang="en-US" sz="1800" b="1" dirty="0">
                          <a:solidFill>
                            <a:srgbClr val="000000"/>
                          </a:solidFill>
                          <a:effectLst/>
                          <a:latin typeface="Helvetica Neue" charset="0"/>
                        </a:rPr>
                        <a:t>Senegal</a:t>
                      </a:r>
                      <a:endParaRPr lang="en-US" sz="1800" dirty="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mr-IN" sz="1800">
                          <a:solidFill>
                            <a:srgbClr val="000000"/>
                          </a:solidFill>
                          <a:effectLst/>
                          <a:latin typeface="Helvetica Neue" charset="0"/>
                        </a:rPr>
                        <a:t>16%</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1800" dirty="0">
                          <a:solidFill>
                            <a:srgbClr val="C00000"/>
                          </a:solidFill>
                          <a:effectLst/>
                          <a:latin typeface="Helvetica Neue" charset="0"/>
                        </a:rPr>
                        <a:t>50%</a:t>
                      </a:r>
                      <a:endParaRPr lang="mr-IN" sz="1800" dirty="0">
                        <a:solidFill>
                          <a:srgbClr val="C00000"/>
                        </a:solidFill>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1800">
                          <a:solidFill>
                            <a:srgbClr val="000000"/>
                          </a:solidFill>
                          <a:effectLst/>
                          <a:latin typeface="Helvetica Neue" charset="0"/>
                        </a:rPr>
                        <a:t>13%</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1800">
                          <a:solidFill>
                            <a:srgbClr val="000000"/>
                          </a:solidFill>
                          <a:effectLst/>
                          <a:latin typeface="Helvetica Neue" charset="0"/>
                        </a:rPr>
                        <a:t>9%</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1800">
                          <a:solidFill>
                            <a:srgbClr val="000000"/>
                          </a:solidFill>
                          <a:effectLst/>
                          <a:latin typeface="Helvetica Neue" charset="0"/>
                        </a:rPr>
                        <a:t>1%</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64169">
                <a:tc>
                  <a:txBody>
                    <a:bodyPr/>
                    <a:lstStyle/>
                    <a:p>
                      <a:pPr algn="l"/>
                      <a:r>
                        <a:rPr lang="en-US" sz="1800" b="1" dirty="0">
                          <a:solidFill>
                            <a:srgbClr val="000000"/>
                          </a:solidFill>
                          <a:effectLst/>
                          <a:latin typeface="Helvetica Neue" charset="0"/>
                        </a:rPr>
                        <a:t>South Africa</a:t>
                      </a:r>
                      <a:endParaRPr lang="en-US" sz="1800" dirty="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mr-IN" sz="1800" dirty="0">
                          <a:solidFill>
                            <a:srgbClr val="C00000"/>
                          </a:solidFill>
                          <a:effectLst/>
                          <a:latin typeface="Helvetica Neue" charset="0"/>
                        </a:rPr>
                        <a:t>36%</a:t>
                      </a:r>
                      <a:endParaRPr lang="mr-IN" sz="1800" dirty="0">
                        <a:solidFill>
                          <a:srgbClr val="C00000"/>
                        </a:solidFill>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br>
                        <a:rPr lang="en-US" sz="1800" dirty="0">
                          <a:effectLst/>
                          <a:latin typeface="Helvetica" charset="0"/>
                        </a:rPr>
                      </a:br>
                      <a:r>
                        <a:rPr lang="en-US" sz="1800" dirty="0">
                          <a:effectLst/>
                          <a:latin typeface="Helvetica" charset="0"/>
                        </a:rPr>
                        <a:t>-</a:t>
                      </a: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mr-IN" sz="1800">
                          <a:solidFill>
                            <a:srgbClr val="000000"/>
                          </a:solidFill>
                          <a:effectLst/>
                          <a:latin typeface="Helvetica Neue" charset="0"/>
                        </a:rPr>
                        <a:t>9%</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mr-IN" sz="1800" dirty="0">
                          <a:solidFill>
                            <a:srgbClr val="C00000"/>
                          </a:solidFill>
                          <a:effectLst/>
                          <a:latin typeface="Helvetica Neue" charset="0"/>
                        </a:rPr>
                        <a:t>16%</a:t>
                      </a:r>
                      <a:endParaRPr lang="mr-IN" sz="1800" dirty="0">
                        <a:solidFill>
                          <a:srgbClr val="C00000"/>
                        </a:solidFill>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mr-IN" sz="1800" dirty="0">
                          <a:solidFill>
                            <a:srgbClr val="C00000"/>
                          </a:solidFill>
                          <a:effectLst/>
                          <a:latin typeface="Helvetica Neue" charset="0"/>
                        </a:rPr>
                        <a:t>15%</a:t>
                      </a:r>
                      <a:endParaRPr lang="mr-IN" sz="1800" dirty="0">
                        <a:solidFill>
                          <a:srgbClr val="C00000"/>
                        </a:solidFill>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9"/>
                  </a:ext>
                </a:extLst>
              </a:tr>
              <a:tr h="495704">
                <a:tc>
                  <a:txBody>
                    <a:bodyPr/>
                    <a:lstStyle/>
                    <a:p>
                      <a:pPr algn="l"/>
                      <a:r>
                        <a:rPr lang="en-US" sz="1800" b="1" dirty="0">
                          <a:solidFill>
                            <a:srgbClr val="000000"/>
                          </a:solidFill>
                          <a:effectLst/>
                          <a:latin typeface="Helvetica Neue" charset="0"/>
                        </a:rPr>
                        <a:t>Tanzania</a:t>
                      </a:r>
                      <a:endParaRPr lang="en-US" sz="1800" dirty="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mr-IN" sz="1800" dirty="0">
                          <a:solidFill>
                            <a:srgbClr val="C00000"/>
                          </a:solidFill>
                          <a:effectLst/>
                          <a:latin typeface="Helvetica Neue" charset="0"/>
                        </a:rPr>
                        <a:t>64%</a:t>
                      </a:r>
                      <a:endParaRPr lang="mr-IN" sz="1800" dirty="0">
                        <a:solidFill>
                          <a:srgbClr val="C00000"/>
                        </a:solidFill>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1800">
                          <a:solidFill>
                            <a:srgbClr val="000000"/>
                          </a:solidFill>
                          <a:effectLst/>
                          <a:latin typeface="Helvetica Neue" charset="0"/>
                        </a:rPr>
                        <a:t>1%</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1800">
                          <a:solidFill>
                            <a:srgbClr val="000000"/>
                          </a:solidFill>
                          <a:effectLst/>
                          <a:latin typeface="Helvetica Neue" charset="0"/>
                        </a:rPr>
                        <a:t>13%</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1800">
                          <a:solidFill>
                            <a:srgbClr val="000000"/>
                          </a:solidFill>
                          <a:effectLst/>
                          <a:latin typeface="Helvetica Neue" charset="0"/>
                        </a:rPr>
                        <a:t>15%</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1800" dirty="0">
                          <a:solidFill>
                            <a:srgbClr val="000000"/>
                          </a:solidFill>
                          <a:effectLst/>
                          <a:latin typeface="Helvetica Neue" charset="0"/>
                        </a:rPr>
                        <a:t>2%</a:t>
                      </a:r>
                      <a:endParaRPr lang="mr-IN" sz="1800" dirty="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70442">
                <a:tc>
                  <a:txBody>
                    <a:bodyPr/>
                    <a:lstStyle/>
                    <a:p>
                      <a:pPr algn="l"/>
                      <a:r>
                        <a:rPr lang="en-US" sz="1800" b="1" dirty="0">
                          <a:solidFill>
                            <a:srgbClr val="000000"/>
                          </a:solidFill>
                          <a:effectLst/>
                          <a:latin typeface="Helvetica Neue" charset="0"/>
                        </a:rPr>
                        <a:t>Uganda </a:t>
                      </a:r>
                      <a:endParaRPr lang="en-US" sz="1800" dirty="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mr-IN" sz="1800" dirty="0">
                          <a:solidFill>
                            <a:srgbClr val="C00000"/>
                          </a:solidFill>
                          <a:effectLst/>
                          <a:latin typeface="Helvetica Neue" charset="0"/>
                        </a:rPr>
                        <a:t>51%</a:t>
                      </a:r>
                      <a:endParaRPr lang="mr-IN" sz="1800" dirty="0">
                        <a:solidFill>
                          <a:srgbClr val="C00000"/>
                        </a:solidFill>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br>
                        <a:rPr lang="en-US" sz="1800">
                          <a:effectLst/>
                          <a:latin typeface="Helvetica" charset="0"/>
                        </a:rPr>
                      </a:br>
                      <a:endParaRPr lang="en-US" sz="1800">
                        <a:effectLst/>
                        <a:latin typeface="Helvetica" charset="0"/>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mr-IN" sz="1800" dirty="0">
                          <a:solidFill>
                            <a:srgbClr val="000000"/>
                          </a:solidFill>
                          <a:effectLst/>
                          <a:latin typeface="Helvetica Neue" charset="0"/>
                        </a:rPr>
                        <a:t>23%</a:t>
                      </a:r>
                      <a:endParaRPr lang="mr-IN" sz="1800" dirty="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mr-IN" sz="1800">
                          <a:solidFill>
                            <a:srgbClr val="000000"/>
                          </a:solidFill>
                          <a:effectLst/>
                          <a:latin typeface="Helvetica Neue" charset="0"/>
                        </a:rPr>
                        <a:t>12%</a:t>
                      </a:r>
                      <a:endParaRPr lang="mr-IN" sz="180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mr-IN" sz="1800" dirty="0">
                          <a:solidFill>
                            <a:srgbClr val="000000"/>
                          </a:solidFill>
                          <a:effectLst/>
                          <a:latin typeface="Helvetica Neue" charset="0"/>
                        </a:rPr>
                        <a:t>4%</a:t>
                      </a:r>
                      <a:endParaRPr lang="mr-IN" sz="1800" dirty="0">
                        <a:effectLst/>
                      </a:endParaRPr>
                    </a:p>
                  </a:txBody>
                  <a:tcPr marL="6657" marR="6657" marT="6657" marB="6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11"/>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 y="9000801"/>
            <a:ext cx="1399158" cy="747110"/>
          </a:xfrm>
          <a:prstGeom prst="rect">
            <a:avLst/>
          </a:prstGeom>
        </p:spPr>
      </p:pic>
    </p:spTree>
    <p:extLst>
      <p:ext uri="{BB962C8B-B14F-4D97-AF65-F5344CB8AC3E}">
        <p14:creationId xmlns:p14="http://schemas.microsoft.com/office/powerpoint/2010/main" val="177689910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200" b="0" dirty="0">
                <a:solidFill>
                  <a:schemeClr val="accent5"/>
                </a:solidFill>
                <a:latin typeface="+mn-lt"/>
                <a:ea typeface="+mn-ea"/>
                <a:cs typeface="+mn-cs"/>
              </a:rPr>
              <a:t>Low Internet use limiting Africa’s beneficiation from the digital economy </a:t>
            </a:r>
          </a:p>
        </p:txBody>
      </p:sp>
      <p:sp>
        <p:nvSpPr>
          <p:cNvPr id="9" name="Slide Number Placeholder 8"/>
          <p:cNvSpPr>
            <a:spLocks noGrp="1"/>
          </p:cNvSpPr>
          <p:nvPr>
            <p:ph type="sldNum" sz="quarter" idx="2"/>
          </p:nvPr>
        </p:nvSpPr>
        <p:spPr>
          <a:xfrm>
            <a:off x="6816871" y="9275233"/>
            <a:ext cx="298159" cy="348813"/>
          </a:xfrm>
        </p:spPr>
        <p:txBody>
          <a:bodyPr/>
          <a:lstStyle/>
          <a:p>
            <a:fld id="{6052FC3A-E1BD-E54F-9A48-71EBDEF00552}" type="slidenum">
              <a:rPr lang="en-US" smtClean="0"/>
              <a:pPr/>
              <a:t>11</a:t>
            </a:fld>
            <a:endParaRPr lang="en-US" dirty="0"/>
          </a:p>
        </p:txBody>
      </p:sp>
      <p:sp>
        <p:nvSpPr>
          <p:cNvPr id="10" name="Text Placeholder 1"/>
          <p:cNvSpPr>
            <a:spLocks noGrp="1"/>
          </p:cNvSpPr>
          <p:nvPr>
            <p:ph type="body" sz="half" idx="1"/>
          </p:nvPr>
        </p:nvSpPr>
        <p:spPr>
          <a:xfrm>
            <a:off x="9885474" y="1962457"/>
            <a:ext cx="2952412" cy="6044586"/>
          </a:xfrm>
        </p:spPr>
        <p:txBody>
          <a:bodyPr>
            <a:normAutofit lnSpcReduction="10000"/>
          </a:bodyPr>
          <a:lstStyle/>
          <a:p>
            <a:pPr marL="304810" indent="-304810">
              <a:buFont typeface="Wingdings" charset="2"/>
              <a:buChar char="v"/>
            </a:pPr>
            <a:endParaRPr lang="en-ZA" sz="1920" b="1" dirty="0">
              <a:solidFill>
                <a:schemeClr val="tx1">
                  <a:lumMod val="65000"/>
                  <a:lumOff val="35000"/>
                </a:schemeClr>
              </a:solidFill>
            </a:endParaRPr>
          </a:p>
          <a:p>
            <a:pPr marL="304810" indent="-304810">
              <a:buFont typeface="Wingdings" charset="2"/>
              <a:buChar char="v"/>
            </a:pPr>
            <a:r>
              <a:rPr lang="en-ZA" sz="1920" b="1" dirty="0">
                <a:solidFill>
                  <a:schemeClr val="tx1">
                    <a:lumMod val="65000"/>
                    <a:lumOff val="35000"/>
                  </a:schemeClr>
                </a:solidFill>
              </a:rPr>
              <a:t>The low levels of Internet use due to unaffordability of devices and services and digital illiteracy continue to hamper Africa’s potential in the digital economy</a:t>
            </a:r>
          </a:p>
          <a:p>
            <a:pPr marL="304810" indent="-304810">
              <a:buFont typeface="Wingdings" charset="2"/>
              <a:buChar char="v"/>
            </a:pPr>
            <a:endParaRPr lang="en-ZA" sz="1920" b="1" dirty="0">
              <a:solidFill>
                <a:schemeClr val="tx1">
                  <a:lumMod val="65000"/>
                  <a:lumOff val="35000"/>
                </a:schemeClr>
              </a:solidFill>
            </a:endParaRPr>
          </a:p>
          <a:p>
            <a:pPr marL="304810" indent="-304810">
              <a:buFont typeface="Wingdings" charset="2"/>
              <a:buChar char="v"/>
            </a:pPr>
            <a:r>
              <a:rPr lang="en-ZA" sz="1920" b="1" dirty="0">
                <a:solidFill>
                  <a:schemeClr val="tx1">
                    <a:lumMod val="65000"/>
                    <a:lumOff val="35000"/>
                  </a:schemeClr>
                </a:solidFill>
              </a:rPr>
              <a:t>Few Africans involved in the digital economy </a:t>
            </a:r>
          </a:p>
          <a:p>
            <a:pPr marL="304810" indent="-304810">
              <a:buFont typeface="Wingdings" charset="2"/>
              <a:buChar char="v"/>
            </a:pPr>
            <a:endParaRPr lang="en-ZA" sz="1920" b="1" dirty="0">
              <a:solidFill>
                <a:schemeClr val="tx1">
                  <a:lumMod val="65000"/>
                  <a:lumOff val="35000"/>
                </a:schemeClr>
              </a:solidFill>
            </a:endParaRPr>
          </a:p>
          <a:p>
            <a:pPr marL="304810" indent="-304810">
              <a:buFont typeface="Wingdings" charset="2"/>
              <a:buChar char="v"/>
            </a:pPr>
            <a:r>
              <a:rPr lang="en-ZA" sz="1920" b="1" dirty="0">
                <a:solidFill>
                  <a:schemeClr val="tx1">
                    <a:lumMod val="65000"/>
                    <a:lumOff val="35000"/>
                  </a:schemeClr>
                </a:solidFill>
              </a:rPr>
              <a:t>Governments have not yet taken advantage of the digital economy (in fact sometimes counterproductive – retrogressive taxation</a:t>
            </a:r>
          </a:p>
          <a:p>
            <a:pPr marL="304810" indent="-304810">
              <a:buFont typeface="Wingdings" charset="2"/>
              <a:buChar char="v"/>
            </a:pPr>
            <a:endParaRPr lang="en-ZA" sz="1920" b="1" dirty="0">
              <a:solidFill>
                <a:schemeClr val="tx1">
                  <a:lumMod val="65000"/>
                  <a:lumOff val="35000"/>
                </a:schemeClr>
              </a:solidFill>
            </a:endParaRPr>
          </a:p>
          <a:p>
            <a:pPr marL="304810" indent="-304810">
              <a:buFont typeface="Wingdings" charset="2"/>
              <a:buChar char="v"/>
            </a:pPr>
            <a:r>
              <a:rPr lang="en-ZA" sz="1920" b="1" dirty="0">
                <a:solidFill>
                  <a:schemeClr val="tx1">
                    <a:lumMod val="65000"/>
                    <a:lumOff val="35000"/>
                  </a:schemeClr>
                </a:solidFill>
              </a:rPr>
              <a:t>Lack of skills among the public sector employee derailing Africa’s potential </a:t>
            </a:r>
          </a:p>
          <a:p>
            <a:r>
              <a:rPr lang="en-ZA" sz="1707" dirty="0">
                <a:solidFill>
                  <a:srgbClr val="636363"/>
                </a:solidFill>
              </a:rPr>
              <a:t> </a:t>
            </a:r>
          </a:p>
          <a:p>
            <a:pPr marL="304810" indent="-304810">
              <a:buFont typeface="Wingdings" panose="05000000000000000000" pitchFamily="2" charset="2"/>
              <a:buChar char="Ø"/>
            </a:pPr>
            <a:endParaRPr lang="en-ZA" sz="192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43" y="1943100"/>
            <a:ext cx="9579428" cy="62865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 y="9000801"/>
            <a:ext cx="1399158" cy="747110"/>
          </a:xfrm>
          <a:prstGeom prst="rect">
            <a:avLst/>
          </a:prstGeom>
        </p:spPr>
      </p:pic>
    </p:spTree>
    <p:extLst>
      <p:ext uri="{BB962C8B-B14F-4D97-AF65-F5344CB8AC3E}">
        <p14:creationId xmlns:p14="http://schemas.microsoft.com/office/powerpoint/2010/main" val="155907152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200" b="0" dirty="0">
                <a:solidFill>
                  <a:schemeClr val="accent5"/>
                </a:solidFill>
                <a:latin typeface="+mn-lt"/>
                <a:ea typeface="+mn-ea"/>
                <a:cs typeface="+mn-cs"/>
              </a:rPr>
              <a:t>Mobile money increasing financial inclusion in Africa </a:t>
            </a:r>
          </a:p>
        </p:txBody>
      </p:sp>
      <p:sp>
        <p:nvSpPr>
          <p:cNvPr id="9" name="Slide Number Placeholder 8"/>
          <p:cNvSpPr>
            <a:spLocks noGrp="1"/>
          </p:cNvSpPr>
          <p:nvPr>
            <p:ph type="sldNum" sz="quarter" idx="2"/>
          </p:nvPr>
        </p:nvSpPr>
        <p:spPr>
          <a:xfrm>
            <a:off x="6816871" y="9275233"/>
            <a:ext cx="298159" cy="348813"/>
          </a:xfrm>
        </p:spPr>
        <p:txBody>
          <a:bodyPr/>
          <a:lstStyle/>
          <a:p>
            <a:fld id="{6052FC3A-E1BD-E54F-9A48-71EBDEF00552}" type="slidenum">
              <a:rPr lang="en-US" smtClean="0"/>
              <a:pPr/>
              <a:t>12</a:t>
            </a:fld>
            <a:endParaRPr lang="en-US" dirty="0"/>
          </a:p>
        </p:txBody>
      </p:sp>
      <p:sp>
        <p:nvSpPr>
          <p:cNvPr id="5" name="Text Placeholder 1"/>
          <p:cNvSpPr>
            <a:spLocks noGrp="1"/>
          </p:cNvSpPr>
          <p:nvPr>
            <p:ph type="body" sz="half" idx="1"/>
          </p:nvPr>
        </p:nvSpPr>
        <p:spPr>
          <a:xfrm>
            <a:off x="9274629" y="2252747"/>
            <a:ext cx="3323771" cy="6044586"/>
          </a:xfrm>
        </p:spPr>
        <p:txBody>
          <a:bodyPr>
            <a:normAutofit/>
          </a:bodyPr>
          <a:lstStyle/>
          <a:p>
            <a:pPr marL="304810" indent="-304810">
              <a:buFont typeface="Wingdings" charset="2"/>
              <a:buChar char="v"/>
            </a:pPr>
            <a:endParaRPr lang="en-ZA" sz="1920" b="1" dirty="0">
              <a:solidFill>
                <a:schemeClr val="tx1">
                  <a:lumMod val="65000"/>
                  <a:lumOff val="35000"/>
                </a:schemeClr>
              </a:solidFill>
            </a:endParaRPr>
          </a:p>
          <a:p>
            <a:pPr marL="304810" indent="-304810">
              <a:buFont typeface="Wingdings" charset="2"/>
              <a:buChar char="v"/>
            </a:pPr>
            <a:r>
              <a:rPr lang="en-ZA" sz="1920" b="1" dirty="0">
                <a:solidFill>
                  <a:schemeClr val="tx1">
                    <a:lumMod val="65000"/>
                    <a:lumOff val="35000"/>
                  </a:schemeClr>
                </a:solidFill>
              </a:rPr>
              <a:t>Mobile money platforms which started in Kenya had a positive effect on financial inclusion </a:t>
            </a:r>
          </a:p>
          <a:p>
            <a:pPr marL="304810" indent="-304810">
              <a:buFont typeface="Wingdings" charset="2"/>
              <a:buChar char="v"/>
            </a:pPr>
            <a:endParaRPr lang="en-ZA" sz="1920" b="1" dirty="0">
              <a:solidFill>
                <a:schemeClr val="tx1">
                  <a:lumMod val="65000"/>
                  <a:lumOff val="35000"/>
                </a:schemeClr>
              </a:solidFill>
            </a:endParaRPr>
          </a:p>
          <a:p>
            <a:pPr marL="304810" indent="-304810">
              <a:buFont typeface="Wingdings" charset="2"/>
              <a:buChar char="v"/>
            </a:pPr>
            <a:r>
              <a:rPr lang="en-ZA" sz="1920" b="1" dirty="0">
                <a:solidFill>
                  <a:schemeClr val="tx1">
                    <a:lumMod val="65000"/>
                    <a:lumOff val="35000"/>
                  </a:schemeClr>
                </a:solidFill>
              </a:rPr>
              <a:t>Giving the poor, who were left out by the formal financial banks, a platform to send/receive money, make payments and book flights </a:t>
            </a:r>
          </a:p>
          <a:p>
            <a:pPr marL="304810" indent="-304810">
              <a:buFont typeface="Wingdings" charset="2"/>
              <a:buChar char="v"/>
            </a:pPr>
            <a:r>
              <a:rPr lang="en-ZA" sz="1920" b="1" dirty="0">
                <a:solidFill>
                  <a:schemeClr val="tx1">
                    <a:lumMod val="65000"/>
                    <a:lumOff val="35000"/>
                  </a:schemeClr>
                </a:solidFill>
              </a:rPr>
              <a:t>The mobile money however remains common in Kenya and other East African countries </a:t>
            </a:r>
          </a:p>
          <a:p>
            <a:pPr marL="304810" indent="-304810">
              <a:buFont typeface="Wingdings" charset="2"/>
              <a:buChar char="v"/>
            </a:pPr>
            <a:r>
              <a:rPr lang="en-ZA" sz="1920" b="1" dirty="0">
                <a:solidFill>
                  <a:schemeClr val="tx1">
                    <a:lumMod val="65000"/>
                    <a:lumOff val="35000"/>
                  </a:schemeClr>
                </a:solidFill>
              </a:rPr>
              <a:t>Regulatory policies affecting growth of mobile money in other countries such as Nigeria </a:t>
            </a:r>
          </a:p>
          <a:p>
            <a:r>
              <a:rPr lang="en-ZA" sz="1707" dirty="0">
                <a:solidFill>
                  <a:schemeClr val="tx1">
                    <a:lumMod val="65000"/>
                    <a:lumOff val="35000"/>
                  </a:schemeClr>
                </a:solidFill>
              </a:rPr>
              <a:t> </a:t>
            </a:r>
          </a:p>
          <a:p>
            <a:pPr marL="304810" indent="-304810">
              <a:buFont typeface="Wingdings" panose="05000000000000000000" pitchFamily="2" charset="2"/>
              <a:buChar char="Ø"/>
            </a:pPr>
            <a:endParaRPr lang="en-ZA" sz="192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33" y="1168400"/>
            <a:ext cx="9121055" cy="7721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 y="9000801"/>
            <a:ext cx="1399158" cy="747110"/>
          </a:xfrm>
          <a:prstGeom prst="rect">
            <a:avLst/>
          </a:prstGeom>
        </p:spPr>
      </p:pic>
    </p:spTree>
    <p:extLst>
      <p:ext uri="{BB962C8B-B14F-4D97-AF65-F5344CB8AC3E}">
        <p14:creationId xmlns:p14="http://schemas.microsoft.com/office/powerpoint/2010/main" val="4378970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200" b="0" dirty="0">
                <a:solidFill>
                  <a:schemeClr val="accent5"/>
                </a:solidFill>
                <a:latin typeface="+mn-lt"/>
                <a:ea typeface="+mn-ea"/>
                <a:cs typeface="+mn-cs"/>
              </a:rPr>
              <a:t>Financial inclusion </a:t>
            </a:r>
          </a:p>
        </p:txBody>
      </p:sp>
      <p:sp>
        <p:nvSpPr>
          <p:cNvPr id="9" name="Slide Number Placeholder 8"/>
          <p:cNvSpPr>
            <a:spLocks noGrp="1"/>
          </p:cNvSpPr>
          <p:nvPr>
            <p:ph type="sldNum" sz="quarter" idx="2"/>
          </p:nvPr>
        </p:nvSpPr>
        <p:spPr>
          <a:xfrm>
            <a:off x="6816871" y="9275233"/>
            <a:ext cx="298159" cy="348813"/>
          </a:xfrm>
        </p:spPr>
        <p:txBody>
          <a:bodyPr/>
          <a:lstStyle/>
          <a:p>
            <a:fld id="{6052FC3A-E1BD-E54F-9A48-71EBDEF00552}" type="slidenum">
              <a:rPr lang="en-US" smtClean="0"/>
              <a:pPr/>
              <a:t>13</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045029"/>
            <a:ext cx="11125199" cy="728617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 y="9000801"/>
            <a:ext cx="1399158" cy="747110"/>
          </a:xfrm>
          <a:prstGeom prst="rect">
            <a:avLst/>
          </a:prstGeom>
        </p:spPr>
      </p:pic>
    </p:spTree>
    <p:extLst>
      <p:ext uri="{BB962C8B-B14F-4D97-AF65-F5344CB8AC3E}">
        <p14:creationId xmlns:p14="http://schemas.microsoft.com/office/powerpoint/2010/main" val="114293384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solidFill>
                  <a:srgbClr val="C00000"/>
                </a:solidFill>
              </a:rPr>
              <a:t>Digital work in Africa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133" y="1490132"/>
            <a:ext cx="10993275" cy="74845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 y="9000801"/>
            <a:ext cx="1399158" cy="747110"/>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98000" cy="9390185"/>
          </a:xfrm>
          <a:prstGeom prst="rect">
            <a:avLst/>
          </a:prstGeom>
        </p:spPr>
      </p:pic>
      <p:sp>
        <p:nvSpPr>
          <p:cNvPr id="6" name="Text Placeholder 1"/>
          <p:cNvSpPr>
            <a:spLocks noGrp="1"/>
          </p:cNvSpPr>
          <p:nvPr>
            <p:ph type="body" sz="half" idx="1"/>
          </p:nvPr>
        </p:nvSpPr>
        <p:spPr>
          <a:xfrm>
            <a:off x="9587372" y="807590"/>
            <a:ext cx="3284565" cy="6044586"/>
          </a:xfrm>
        </p:spPr>
        <p:txBody>
          <a:bodyPr>
            <a:normAutofit/>
          </a:bodyPr>
          <a:lstStyle/>
          <a:p>
            <a:pPr marL="304810" indent="-304810">
              <a:buFont typeface="Wingdings" charset="2"/>
              <a:buChar char="v"/>
            </a:pPr>
            <a:endParaRPr lang="en-ZA" sz="1920" b="1" dirty="0">
              <a:solidFill>
                <a:schemeClr val="tx1">
                  <a:lumMod val="65000"/>
                  <a:lumOff val="35000"/>
                </a:schemeClr>
              </a:solidFill>
            </a:endParaRPr>
          </a:p>
          <a:p>
            <a:pPr marL="304810" indent="-304810">
              <a:buFont typeface="Wingdings" charset="2"/>
              <a:buChar char="v"/>
            </a:pPr>
            <a:r>
              <a:rPr lang="en-ZA" sz="1920" b="1" dirty="0">
                <a:solidFill>
                  <a:schemeClr val="tx1">
                    <a:lumMod val="65000"/>
                    <a:lumOff val="35000"/>
                  </a:schemeClr>
                </a:solidFill>
              </a:rPr>
              <a:t>Research ICT Africa in collaboration with </a:t>
            </a:r>
            <a:r>
              <a:rPr lang="en-ZA" sz="1920" b="1" dirty="0" err="1">
                <a:solidFill>
                  <a:schemeClr val="tx1">
                    <a:lumMod val="65000"/>
                    <a:lumOff val="35000"/>
                  </a:schemeClr>
                </a:solidFill>
              </a:rPr>
              <a:t>Cenfri</a:t>
            </a:r>
            <a:r>
              <a:rPr lang="en-ZA" sz="1920" b="1" dirty="0">
                <a:solidFill>
                  <a:schemeClr val="tx1">
                    <a:lumMod val="65000"/>
                    <a:lumOff val="35000"/>
                  </a:schemeClr>
                </a:solidFill>
              </a:rPr>
              <a:t> i2i mapped the supply side data collected by i2i with the demand side data collected by RIA </a:t>
            </a:r>
          </a:p>
          <a:p>
            <a:pPr marL="304810" indent="-304810">
              <a:buFont typeface="Wingdings" charset="2"/>
              <a:buChar char="v"/>
            </a:pPr>
            <a:r>
              <a:rPr lang="en-ZA" sz="1920" b="1" dirty="0">
                <a:solidFill>
                  <a:schemeClr val="tx1">
                    <a:lumMod val="65000"/>
                    <a:lumOff val="35000"/>
                  </a:schemeClr>
                </a:solidFill>
              </a:rPr>
              <a:t>The study indicate that there are 283 unique digital platforms in seven African countries </a:t>
            </a:r>
          </a:p>
          <a:p>
            <a:pPr marL="304810" indent="-304810">
              <a:buFont typeface="Wingdings" charset="2"/>
              <a:buChar char="v"/>
            </a:pPr>
            <a:r>
              <a:rPr lang="en-ZA" sz="1920" b="1" dirty="0">
                <a:solidFill>
                  <a:schemeClr val="tx1">
                    <a:lumMod val="65000"/>
                    <a:lumOff val="35000"/>
                  </a:schemeClr>
                </a:solidFill>
              </a:rPr>
              <a:t>Creating jobs for only 2% of the economically active residents of these countries </a:t>
            </a:r>
            <a:endParaRPr lang="en-ZA" sz="1920" dirty="0">
              <a:solidFill>
                <a:schemeClr val="tx1">
                  <a:lumMod val="65000"/>
                  <a:lumOff val="35000"/>
                </a:schemeClr>
              </a:solidFill>
            </a:endParaRPr>
          </a:p>
        </p:txBody>
      </p:sp>
    </p:spTree>
    <p:extLst>
      <p:ext uri="{BB962C8B-B14F-4D97-AF65-F5344CB8AC3E}">
        <p14:creationId xmlns:p14="http://schemas.microsoft.com/office/powerpoint/2010/main" val="207821294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solidFill>
                  <a:srgbClr val="C00000"/>
                </a:solidFill>
              </a:rPr>
              <a:t>Types of digital work in Africa</a:t>
            </a:r>
          </a:p>
        </p:txBody>
      </p:sp>
      <p:graphicFrame>
        <p:nvGraphicFramePr>
          <p:cNvPr id="2" name="Table 1"/>
          <p:cNvGraphicFramePr>
            <a:graphicFrameLocks noGrp="1"/>
          </p:cNvGraphicFramePr>
          <p:nvPr/>
        </p:nvGraphicFramePr>
        <p:xfrm>
          <a:off x="1303866" y="1710265"/>
          <a:ext cx="9465734" cy="6417735"/>
        </p:xfrm>
        <a:graphic>
          <a:graphicData uri="http://schemas.openxmlformats.org/drawingml/2006/table">
            <a:tbl>
              <a:tblPr/>
              <a:tblGrid>
                <a:gridCol w="4732867">
                  <a:extLst>
                    <a:ext uri="{9D8B030D-6E8A-4147-A177-3AD203B41FA5}">
                      <a16:colId xmlns:a16="http://schemas.microsoft.com/office/drawing/2014/main" val="20000"/>
                    </a:ext>
                  </a:extLst>
                </a:gridCol>
                <a:gridCol w="4732867">
                  <a:extLst>
                    <a:ext uri="{9D8B030D-6E8A-4147-A177-3AD203B41FA5}">
                      <a16:colId xmlns:a16="http://schemas.microsoft.com/office/drawing/2014/main" val="20001"/>
                    </a:ext>
                  </a:extLst>
                </a:gridCol>
              </a:tblGrid>
              <a:tr h="602681">
                <a:tc gridSpan="2">
                  <a:txBody>
                    <a:bodyPr/>
                    <a:lstStyle/>
                    <a:p>
                      <a:pPr algn="ctr"/>
                      <a:r>
                        <a:rPr lang="en-US" sz="2000" b="1" dirty="0">
                          <a:solidFill>
                            <a:srgbClr val="FFFFFF"/>
                          </a:solidFill>
                          <a:effectLst/>
                          <a:latin typeface="Helvetica" charset="0"/>
                        </a:rPr>
                        <a:t>Table 10: Online work activities </a:t>
                      </a:r>
                      <a:endParaRPr lang="en-US" sz="2000" dirty="0">
                        <a:effectLst/>
                      </a:endParaRPr>
                    </a:p>
                  </a:txBody>
                  <a:tcPr marL="14344" marR="14344" marT="14344" marB="1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1700"/>
                    </a:solidFill>
                  </a:tcPr>
                </a:tc>
                <a:tc hMerge="1">
                  <a:txBody>
                    <a:bodyPr/>
                    <a:lstStyle/>
                    <a:p>
                      <a:endParaRPr lang="en-US"/>
                    </a:p>
                  </a:txBody>
                  <a:tcPr/>
                </a:tc>
                <a:extLst>
                  <a:ext uri="{0D108BD9-81ED-4DB2-BD59-A6C34878D82A}">
                    <a16:rowId xmlns:a16="http://schemas.microsoft.com/office/drawing/2014/main" val="10000"/>
                  </a:ext>
                </a:extLst>
              </a:tr>
              <a:tr h="602681">
                <a:tc>
                  <a:txBody>
                    <a:bodyPr/>
                    <a:lstStyle/>
                    <a:p>
                      <a:pPr algn="ctr"/>
                      <a:r>
                        <a:rPr lang="en-US" sz="2000" b="1">
                          <a:solidFill>
                            <a:srgbClr val="FFFFFF"/>
                          </a:solidFill>
                          <a:effectLst/>
                          <a:latin typeface="Helvetica" charset="0"/>
                        </a:rPr>
                        <a:t>Country </a:t>
                      </a:r>
                      <a:endParaRPr lang="en-US" sz="2000">
                        <a:effectLst/>
                      </a:endParaRPr>
                    </a:p>
                  </a:txBody>
                  <a:tcPr marL="14344" marR="14344" marT="14344" marB="1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1700"/>
                    </a:solidFill>
                  </a:tcPr>
                </a:tc>
                <a:tc>
                  <a:txBody>
                    <a:bodyPr/>
                    <a:lstStyle/>
                    <a:p>
                      <a:pPr algn="ctr"/>
                      <a:r>
                        <a:rPr lang="en-US" sz="2000" b="1" dirty="0">
                          <a:solidFill>
                            <a:srgbClr val="FFFFFF"/>
                          </a:solidFill>
                          <a:effectLst/>
                          <a:latin typeface="Helvetica" charset="0"/>
                        </a:rPr>
                        <a:t>Observation</a:t>
                      </a:r>
                      <a:endParaRPr lang="en-US" sz="2000" dirty="0">
                        <a:effectLst/>
                      </a:endParaRPr>
                    </a:p>
                  </a:txBody>
                  <a:tcPr marL="14344" marR="14344" marT="14344" marB="1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1700"/>
                    </a:solidFill>
                  </a:tcPr>
                </a:tc>
                <a:extLst>
                  <a:ext uri="{0D108BD9-81ED-4DB2-BD59-A6C34878D82A}">
                    <a16:rowId xmlns:a16="http://schemas.microsoft.com/office/drawing/2014/main" val="10001"/>
                  </a:ext>
                </a:extLst>
              </a:tr>
              <a:tr h="1042475">
                <a:tc>
                  <a:txBody>
                    <a:bodyPr/>
                    <a:lstStyle/>
                    <a:p>
                      <a:pPr algn="ctr"/>
                      <a:r>
                        <a:rPr lang="en-US" sz="2000" b="1">
                          <a:solidFill>
                            <a:srgbClr val="000000"/>
                          </a:solidFill>
                          <a:effectLst/>
                          <a:latin typeface="Helvetica" charset="0"/>
                        </a:rPr>
                        <a:t>Driving for a ride hailing app, Uber, Taxify </a:t>
                      </a:r>
                      <a:endParaRPr lang="en-US" sz="2000">
                        <a:effectLst/>
                      </a:endParaRPr>
                    </a:p>
                  </a:txBody>
                  <a:tcPr marL="14344" marR="14344" marT="14344" marB="1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mr-IN" sz="2000" dirty="0">
                          <a:solidFill>
                            <a:srgbClr val="000000"/>
                          </a:solidFill>
                          <a:effectLst/>
                          <a:latin typeface="Helvetica" charset="0"/>
                        </a:rPr>
                        <a:t>5%</a:t>
                      </a:r>
                      <a:endParaRPr lang="mr-IN" sz="2000" dirty="0">
                        <a:effectLst/>
                      </a:endParaRPr>
                    </a:p>
                  </a:txBody>
                  <a:tcPr marL="14344" marR="14344" marT="14344" marB="1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42475">
                <a:tc>
                  <a:txBody>
                    <a:bodyPr/>
                    <a:lstStyle/>
                    <a:p>
                      <a:pPr algn="ctr"/>
                      <a:r>
                        <a:rPr lang="en-US" sz="2000" b="1">
                          <a:solidFill>
                            <a:srgbClr val="000000"/>
                          </a:solidFill>
                          <a:effectLst/>
                          <a:latin typeface="Helvetica" charset="0"/>
                        </a:rPr>
                        <a:t>Shopping for delivering household items</a:t>
                      </a:r>
                      <a:endParaRPr lang="en-US" sz="2000">
                        <a:effectLst/>
                      </a:endParaRPr>
                    </a:p>
                  </a:txBody>
                  <a:tcPr marL="14344" marR="14344" marT="14344" marB="1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mr-IN" sz="2000" dirty="0">
                          <a:solidFill>
                            <a:srgbClr val="000000"/>
                          </a:solidFill>
                          <a:effectLst/>
                          <a:latin typeface="Helvetica" charset="0"/>
                        </a:rPr>
                        <a:t>10%</a:t>
                      </a:r>
                      <a:endParaRPr lang="mr-IN" sz="2000" dirty="0">
                        <a:effectLst/>
                      </a:endParaRPr>
                    </a:p>
                  </a:txBody>
                  <a:tcPr marL="14344" marR="14344" marT="14344" marB="1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3"/>
                  </a:ext>
                </a:extLst>
              </a:tr>
              <a:tr h="1482267">
                <a:tc>
                  <a:txBody>
                    <a:bodyPr/>
                    <a:lstStyle/>
                    <a:p>
                      <a:pPr algn="ctr"/>
                      <a:r>
                        <a:rPr lang="en-US" sz="2000" b="1">
                          <a:solidFill>
                            <a:srgbClr val="000000"/>
                          </a:solidFill>
                          <a:effectLst/>
                          <a:latin typeface="Helvetica" charset="0"/>
                        </a:rPr>
                        <a:t>Performing tasks online, completing surveys or doing data entry</a:t>
                      </a:r>
                      <a:endParaRPr lang="en-US" sz="2000">
                        <a:effectLst/>
                      </a:endParaRPr>
                    </a:p>
                  </a:txBody>
                  <a:tcPr marL="14344" marR="14344" marT="14344" marB="1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mr-IN" sz="2000" dirty="0">
                          <a:solidFill>
                            <a:srgbClr val="000000"/>
                          </a:solidFill>
                          <a:effectLst/>
                          <a:latin typeface="Helvetica" charset="0"/>
                        </a:rPr>
                        <a:t>25%</a:t>
                      </a:r>
                      <a:endParaRPr lang="mr-IN" sz="2000" dirty="0">
                        <a:effectLst/>
                      </a:endParaRPr>
                    </a:p>
                  </a:txBody>
                  <a:tcPr marL="14344" marR="14344" marT="14344" marB="1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42475">
                <a:tc>
                  <a:txBody>
                    <a:bodyPr/>
                    <a:lstStyle/>
                    <a:p>
                      <a:pPr algn="ctr"/>
                      <a:r>
                        <a:rPr lang="en-US" sz="2000" b="1">
                          <a:solidFill>
                            <a:srgbClr val="000000"/>
                          </a:solidFill>
                          <a:effectLst/>
                          <a:latin typeface="Helvetica" charset="0"/>
                        </a:rPr>
                        <a:t>Cleaning someone or doing laundry </a:t>
                      </a:r>
                      <a:endParaRPr lang="en-US" sz="2000">
                        <a:effectLst/>
                      </a:endParaRPr>
                    </a:p>
                  </a:txBody>
                  <a:tcPr marL="14344" marR="14344" marT="14344" marB="1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mr-IN" sz="2000" dirty="0">
                          <a:solidFill>
                            <a:srgbClr val="000000"/>
                          </a:solidFill>
                          <a:effectLst/>
                          <a:latin typeface="Helvetica" charset="0"/>
                        </a:rPr>
                        <a:t>22%</a:t>
                      </a:r>
                      <a:endParaRPr lang="mr-IN" sz="2000" dirty="0">
                        <a:effectLst/>
                      </a:endParaRPr>
                    </a:p>
                  </a:txBody>
                  <a:tcPr marL="14344" marR="14344" marT="14344" marB="1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5"/>
                  </a:ext>
                </a:extLst>
              </a:tr>
              <a:tr h="602681">
                <a:tc>
                  <a:txBody>
                    <a:bodyPr/>
                    <a:lstStyle/>
                    <a:p>
                      <a:pPr algn="ctr"/>
                      <a:r>
                        <a:rPr lang="en-US" sz="2000" b="1">
                          <a:solidFill>
                            <a:srgbClr val="000000"/>
                          </a:solidFill>
                          <a:effectLst/>
                          <a:latin typeface="Helvetica" charset="0"/>
                        </a:rPr>
                        <a:t>Other</a:t>
                      </a:r>
                      <a:endParaRPr lang="en-US" sz="2000">
                        <a:effectLst/>
                      </a:endParaRPr>
                    </a:p>
                  </a:txBody>
                  <a:tcPr marL="14344" marR="14344" marT="14344" marB="1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mr-IN" sz="2000" dirty="0">
                          <a:solidFill>
                            <a:srgbClr val="000000"/>
                          </a:solidFill>
                          <a:effectLst/>
                          <a:latin typeface="Helvetica" charset="0"/>
                        </a:rPr>
                        <a:t>15%</a:t>
                      </a:r>
                      <a:endParaRPr lang="mr-IN" sz="2000" dirty="0">
                        <a:effectLst/>
                      </a:endParaRPr>
                    </a:p>
                  </a:txBody>
                  <a:tcPr marL="14344" marR="14344" marT="14344" marB="1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 y="9000801"/>
            <a:ext cx="1399158" cy="747110"/>
          </a:xfrm>
          <a:prstGeom prst="rect">
            <a:avLst/>
          </a:prstGeom>
        </p:spPr>
      </p:pic>
    </p:spTree>
    <p:extLst>
      <p:ext uri="{BB962C8B-B14F-4D97-AF65-F5344CB8AC3E}">
        <p14:creationId xmlns:p14="http://schemas.microsoft.com/office/powerpoint/2010/main" val="75932192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a:solidFill>
                  <a:srgbClr val="C00000"/>
                </a:solidFill>
              </a:rPr>
              <a:t>Micro-workers among Internet users</a:t>
            </a:r>
          </a:p>
        </p:txBody>
      </p:sp>
      <p:graphicFrame>
        <p:nvGraphicFramePr>
          <p:cNvPr id="3" name="Table 2"/>
          <p:cNvGraphicFramePr>
            <a:graphicFrameLocks noGrp="1"/>
          </p:cNvGraphicFramePr>
          <p:nvPr>
            <p:extLst>
              <p:ext uri="{D42A27DB-BD31-4B8C-83A1-F6EECF244321}">
                <p14:modId xmlns:p14="http://schemas.microsoft.com/office/powerpoint/2010/main" val="554331217"/>
              </p:ext>
            </p:extLst>
          </p:nvPr>
        </p:nvGraphicFramePr>
        <p:xfrm>
          <a:off x="1219202" y="1981201"/>
          <a:ext cx="10464798" cy="6570131"/>
        </p:xfrm>
        <a:graphic>
          <a:graphicData uri="http://schemas.openxmlformats.org/drawingml/2006/table">
            <a:tbl>
              <a:tblPr/>
              <a:tblGrid>
                <a:gridCol w="2083378">
                  <a:extLst>
                    <a:ext uri="{9D8B030D-6E8A-4147-A177-3AD203B41FA5}">
                      <a16:colId xmlns:a16="http://schemas.microsoft.com/office/drawing/2014/main" val="20000"/>
                    </a:ext>
                  </a:extLst>
                </a:gridCol>
                <a:gridCol w="2107332">
                  <a:extLst>
                    <a:ext uri="{9D8B030D-6E8A-4147-A177-3AD203B41FA5}">
                      <a16:colId xmlns:a16="http://schemas.microsoft.com/office/drawing/2014/main" val="20001"/>
                    </a:ext>
                  </a:extLst>
                </a:gridCol>
                <a:gridCol w="2083378">
                  <a:extLst>
                    <a:ext uri="{9D8B030D-6E8A-4147-A177-3AD203B41FA5}">
                      <a16:colId xmlns:a16="http://schemas.microsoft.com/office/drawing/2014/main" val="20002"/>
                    </a:ext>
                  </a:extLst>
                </a:gridCol>
                <a:gridCol w="2083378">
                  <a:extLst>
                    <a:ext uri="{9D8B030D-6E8A-4147-A177-3AD203B41FA5}">
                      <a16:colId xmlns:a16="http://schemas.microsoft.com/office/drawing/2014/main" val="20003"/>
                    </a:ext>
                  </a:extLst>
                </a:gridCol>
                <a:gridCol w="2107332">
                  <a:extLst>
                    <a:ext uri="{9D8B030D-6E8A-4147-A177-3AD203B41FA5}">
                      <a16:colId xmlns:a16="http://schemas.microsoft.com/office/drawing/2014/main" val="20004"/>
                    </a:ext>
                  </a:extLst>
                </a:gridCol>
              </a:tblGrid>
              <a:tr h="498145">
                <a:tc gridSpan="5">
                  <a:txBody>
                    <a:bodyPr/>
                    <a:lstStyle/>
                    <a:p>
                      <a:pPr algn="ctr"/>
                      <a:r>
                        <a:rPr lang="en-US" sz="1800" b="1" dirty="0">
                          <a:solidFill>
                            <a:srgbClr val="FFFFFF"/>
                          </a:solidFill>
                          <a:effectLst/>
                          <a:latin typeface="Helvetica" charset="0"/>
                        </a:rPr>
                        <a:t>Table 8: Micro-workers in Africa</a:t>
                      </a:r>
                      <a:endParaRPr lang="en-US" sz="1800" dirty="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17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1657">
                <a:tc>
                  <a:txBody>
                    <a:bodyPr/>
                    <a:lstStyle/>
                    <a:p>
                      <a:pPr algn="ctr"/>
                      <a:r>
                        <a:rPr lang="en-US" sz="1800" b="1">
                          <a:solidFill>
                            <a:srgbClr val="FFFFFF"/>
                          </a:solidFill>
                          <a:effectLst/>
                          <a:latin typeface="Helvetica" charset="0"/>
                        </a:rPr>
                        <a:t>Country </a:t>
                      </a:r>
                      <a:endParaRPr lang="en-US"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1700"/>
                    </a:solidFill>
                  </a:tcPr>
                </a:tc>
                <a:tc>
                  <a:txBody>
                    <a:bodyPr/>
                    <a:lstStyle/>
                    <a:p>
                      <a:pPr algn="ctr"/>
                      <a:r>
                        <a:rPr lang="en-US" sz="1800" b="1" dirty="0">
                          <a:solidFill>
                            <a:srgbClr val="FFFFFF"/>
                          </a:solidFill>
                          <a:effectLst/>
                          <a:latin typeface="Helvetica" charset="0"/>
                        </a:rPr>
                        <a:t>Microwork (%)</a:t>
                      </a:r>
                      <a:endParaRPr lang="en-US" sz="1800" dirty="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1700"/>
                    </a:solidFill>
                  </a:tcPr>
                </a:tc>
                <a:tc>
                  <a:txBody>
                    <a:bodyPr/>
                    <a:lstStyle/>
                    <a:p>
                      <a:pPr algn="ctr"/>
                      <a:r>
                        <a:rPr lang="mr-IN" sz="1800" b="1" dirty="0" err="1">
                          <a:solidFill>
                            <a:srgbClr val="FFFFFF"/>
                          </a:solidFill>
                          <a:effectLst/>
                          <a:latin typeface="Helvetica" charset="0"/>
                        </a:rPr>
                        <a:t>Male</a:t>
                      </a:r>
                      <a:r>
                        <a:rPr lang="mr-IN" sz="1800" b="1" dirty="0">
                          <a:solidFill>
                            <a:srgbClr val="FFFFFF"/>
                          </a:solidFill>
                          <a:effectLst/>
                          <a:latin typeface="Helvetica" charset="0"/>
                        </a:rPr>
                        <a:t> (%)</a:t>
                      </a:r>
                      <a:endParaRPr lang="mr-IN" sz="1800" dirty="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1700"/>
                    </a:solidFill>
                  </a:tcPr>
                </a:tc>
                <a:tc>
                  <a:txBody>
                    <a:bodyPr/>
                    <a:lstStyle/>
                    <a:p>
                      <a:pPr algn="ctr"/>
                      <a:r>
                        <a:rPr lang="mr-IN" sz="1800" b="1">
                          <a:solidFill>
                            <a:srgbClr val="FFFFFF"/>
                          </a:solidFill>
                          <a:effectLst/>
                          <a:latin typeface="Helvetica" charset="0"/>
                        </a:rPr>
                        <a:t>Female (%)</a:t>
                      </a:r>
                      <a:endParaRPr lang="mr-IN"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1700"/>
                    </a:solidFill>
                  </a:tcPr>
                </a:tc>
                <a:tc>
                  <a:txBody>
                    <a:bodyPr/>
                    <a:lstStyle/>
                    <a:p>
                      <a:pPr algn="ctr"/>
                      <a:r>
                        <a:rPr lang="en-US" sz="1800" b="1">
                          <a:solidFill>
                            <a:srgbClr val="FFFFFF"/>
                          </a:solidFill>
                          <a:effectLst/>
                          <a:latin typeface="Helvetica" charset="0"/>
                        </a:rPr>
                        <a:t>Gender gap (%)</a:t>
                      </a:r>
                      <a:endParaRPr lang="en-US"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1700"/>
                    </a:solidFill>
                  </a:tcPr>
                </a:tc>
                <a:extLst>
                  <a:ext uri="{0D108BD9-81ED-4DB2-BD59-A6C34878D82A}">
                    <a16:rowId xmlns:a16="http://schemas.microsoft.com/office/drawing/2014/main" val="10001"/>
                  </a:ext>
                </a:extLst>
              </a:tr>
              <a:tr h="498145">
                <a:tc>
                  <a:txBody>
                    <a:bodyPr/>
                    <a:lstStyle/>
                    <a:p>
                      <a:pPr algn="ctr"/>
                      <a:r>
                        <a:rPr lang="en-US" sz="1800" b="1">
                          <a:solidFill>
                            <a:srgbClr val="000000"/>
                          </a:solidFill>
                          <a:effectLst/>
                          <a:latin typeface="Helvetica" charset="0"/>
                        </a:rPr>
                        <a:t>Ghana</a:t>
                      </a:r>
                      <a:endParaRPr lang="en-US"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fi-FI" sz="1800">
                          <a:solidFill>
                            <a:srgbClr val="000000"/>
                          </a:solidFill>
                          <a:effectLst/>
                          <a:latin typeface="Helvetica" charset="0"/>
                        </a:rPr>
                        <a:t>1,99</a:t>
                      </a:r>
                      <a:endParaRPr lang="fi-FI"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i-FI" sz="1800" dirty="0">
                          <a:solidFill>
                            <a:srgbClr val="000000"/>
                          </a:solidFill>
                          <a:effectLst/>
                          <a:latin typeface="Helvetica" charset="0"/>
                        </a:rPr>
                        <a:t>1,93</a:t>
                      </a:r>
                      <a:endParaRPr lang="fi-FI" sz="1800" dirty="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s-IS" sz="1800">
                          <a:solidFill>
                            <a:srgbClr val="000000"/>
                          </a:solidFill>
                          <a:effectLst/>
                          <a:latin typeface="Helvetica" charset="0"/>
                        </a:rPr>
                        <a:t>2,08</a:t>
                      </a:r>
                      <a:endParaRPr lang="is-IS"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1800">
                          <a:solidFill>
                            <a:srgbClr val="000000"/>
                          </a:solidFill>
                          <a:effectLst/>
                          <a:latin typeface="Helvetica" charset="0"/>
                        </a:rPr>
                        <a:t>-7</a:t>
                      </a:r>
                      <a:endParaRPr lang="mr-IN"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8145">
                <a:tc>
                  <a:txBody>
                    <a:bodyPr/>
                    <a:lstStyle/>
                    <a:p>
                      <a:pPr algn="ctr"/>
                      <a:r>
                        <a:rPr lang="en-US" sz="1800" b="1">
                          <a:solidFill>
                            <a:srgbClr val="000000"/>
                          </a:solidFill>
                          <a:effectLst/>
                          <a:latin typeface="Helvetica" charset="0"/>
                        </a:rPr>
                        <a:t>Kenya</a:t>
                      </a:r>
                      <a:endParaRPr lang="en-US"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uk-UA" sz="1800">
                          <a:solidFill>
                            <a:srgbClr val="000000"/>
                          </a:solidFill>
                          <a:effectLst/>
                          <a:latin typeface="Helvetica" charset="0"/>
                        </a:rPr>
                        <a:t>3,36</a:t>
                      </a:r>
                      <a:endParaRPr lang="uk-UA"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fi-FI" sz="1800" dirty="0">
                          <a:solidFill>
                            <a:srgbClr val="000000"/>
                          </a:solidFill>
                          <a:effectLst/>
                          <a:latin typeface="Helvetica" charset="0"/>
                        </a:rPr>
                        <a:t>2,99</a:t>
                      </a:r>
                      <a:endParaRPr lang="fi-FI" sz="1800" dirty="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fi-FI" sz="1800" dirty="0">
                          <a:solidFill>
                            <a:srgbClr val="000000"/>
                          </a:solidFill>
                          <a:effectLst/>
                          <a:latin typeface="Helvetica" charset="0"/>
                        </a:rPr>
                        <a:t>3,79</a:t>
                      </a:r>
                      <a:endParaRPr lang="fi-FI" sz="1800" dirty="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mr-IN" sz="1800">
                          <a:solidFill>
                            <a:srgbClr val="000000"/>
                          </a:solidFill>
                          <a:effectLst/>
                          <a:latin typeface="Helvetica" charset="0"/>
                        </a:rPr>
                        <a:t>-26</a:t>
                      </a:r>
                      <a:endParaRPr lang="mr-IN"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3"/>
                  </a:ext>
                </a:extLst>
              </a:tr>
              <a:tr h="861657">
                <a:tc>
                  <a:txBody>
                    <a:bodyPr/>
                    <a:lstStyle/>
                    <a:p>
                      <a:pPr algn="ctr"/>
                      <a:r>
                        <a:rPr lang="en-US" sz="1800" b="1">
                          <a:solidFill>
                            <a:srgbClr val="000000"/>
                          </a:solidFill>
                          <a:effectLst/>
                          <a:latin typeface="Helvetica" charset="0"/>
                        </a:rPr>
                        <a:t>Mozambique </a:t>
                      </a:r>
                      <a:endParaRPr lang="en-US"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fi-FI" sz="1800">
                          <a:solidFill>
                            <a:srgbClr val="000000"/>
                          </a:solidFill>
                          <a:effectLst/>
                          <a:latin typeface="Helvetica" charset="0"/>
                        </a:rPr>
                        <a:t>7,90</a:t>
                      </a:r>
                      <a:endParaRPr lang="fi-FI"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800">
                          <a:solidFill>
                            <a:srgbClr val="000000"/>
                          </a:solidFill>
                          <a:effectLst/>
                          <a:latin typeface="Helvetica" charset="0"/>
                        </a:rPr>
                        <a:t>10,81</a:t>
                      </a:r>
                      <a:endParaRPr lang="uk-UA"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800" dirty="0">
                          <a:solidFill>
                            <a:srgbClr val="000000"/>
                          </a:solidFill>
                          <a:effectLst/>
                          <a:latin typeface="Helvetica" charset="0"/>
                        </a:rPr>
                        <a:t>3,34</a:t>
                      </a:r>
                      <a:endParaRPr lang="uk-UA" sz="1800" dirty="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Helvetica" charset="0"/>
                        </a:rPr>
                        <a:t>69</a:t>
                      </a:r>
                      <a:endParaRPr lang="en-US"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8145">
                <a:tc>
                  <a:txBody>
                    <a:bodyPr/>
                    <a:lstStyle/>
                    <a:p>
                      <a:pPr algn="ctr"/>
                      <a:r>
                        <a:rPr lang="en-US" sz="1800" b="1">
                          <a:solidFill>
                            <a:srgbClr val="000000"/>
                          </a:solidFill>
                          <a:effectLst/>
                          <a:latin typeface="Helvetica" charset="0"/>
                        </a:rPr>
                        <a:t>Nigeria</a:t>
                      </a:r>
                      <a:endParaRPr lang="en-US"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is-IS" sz="1800">
                          <a:solidFill>
                            <a:srgbClr val="000000"/>
                          </a:solidFill>
                          <a:effectLst/>
                          <a:latin typeface="Helvetica" charset="0"/>
                        </a:rPr>
                        <a:t>7,63</a:t>
                      </a:r>
                      <a:endParaRPr lang="is-IS"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is-IS" sz="1800">
                          <a:solidFill>
                            <a:srgbClr val="000000"/>
                          </a:solidFill>
                          <a:effectLst/>
                          <a:latin typeface="Helvetica" charset="0"/>
                        </a:rPr>
                        <a:t>6,26</a:t>
                      </a:r>
                      <a:endParaRPr lang="is-IS"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cs-CZ" sz="1800" dirty="0">
                          <a:solidFill>
                            <a:srgbClr val="000000"/>
                          </a:solidFill>
                          <a:effectLst/>
                          <a:latin typeface="Helvetica" charset="0"/>
                        </a:rPr>
                        <a:t>10,21</a:t>
                      </a:r>
                      <a:endParaRPr lang="cs-CZ" sz="1800" dirty="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mr-IN" sz="1800">
                          <a:solidFill>
                            <a:srgbClr val="000000"/>
                          </a:solidFill>
                          <a:effectLst/>
                          <a:latin typeface="Helvetica" charset="0"/>
                        </a:rPr>
                        <a:t>-63</a:t>
                      </a:r>
                      <a:endParaRPr lang="mr-IN"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5"/>
                  </a:ext>
                </a:extLst>
              </a:tr>
              <a:tr h="498145">
                <a:tc>
                  <a:txBody>
                    <a:bodyPr/>
                    <a:lstStyle/>
                    <a:p>
                      <a:pPr algn="ctr"/>
                      <a:r>
                        <a:rPr lang="en-US" sz="1800" b="1">
                          <a:solidFill>
                            <a:srgbClr val="000000"/>
                          </a:solidFill>
                          <a:effectLst/>
                          <a:latin typeface="Helvetica" charset="0"/>
                        </a:rPr>
                        <a:t>Rwanda</a:t>
                      </a:r>
                      <a:endParaRPr lang="en-US"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fi-FI" sz="1800">
                          <a:solidFill>
                            <a:srgbClr val="000000"/>
                          </a:solidFill>
                          <a:effectLst/>
                          <a:latin typeface="Helvetica" charset="0"/>
                        </a:rPr>
                        <a:t>3,74</a:t>
                      </a:r>
                      <a:endParaRPr lang="fi-FI"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s-IS" sz="1800">
                          <a:solidFill>
                            <a:srgbClr val="000000"/>
                          </a:solidFill>
                          <a:effectLst/>
                          <a:latin typeface="Helvetica" charset="0"/>
                        </a:rPr>
                        <a:t>4,25</a:t>
                      </a:r>
                      <a:endParaRPr lang="is-IS"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i-FI" sz="1800">
                          <a:solidFill>
                            <a:srgbClr val="000000"/>
                          </a:solidFill>
                          <a:effectLst/>
                          <a:latin typeface="Helvetica" charset="0"/>
                        </a:rPr>
                        <a:t>2,64</a:t>
                      </a:r>
                      <a:endParaRPr lang="fi-FI"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s-IS" sz="1800" dirty="0">
                          <a:solidFill>
                            <a:srgbClr val="000000"/>
                          </a:solidFill>
                          <a:effectLst/>
                          <a:latin typeface="Helvetica" charset="0"/>
                        </a:rPr>
                        <a:t>37</a:t>
                      </a:r>
                      <a:endParaRPr lang="is-IS" sz="1800" dirty="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61657">
                <a:tc>
                  <a:txBody>
                    <a:bodyPr/>
                    <a:lstStyle/>
                    <a:p>
                      <a:pPr algn="ctr"/>
                      <a:r>
                        <a:rPr lang="en-US" sz="1800" b="1">
                          <a:solidFill>
                            <a:srgbClr val="000000"/>
                          </a:solidFill>
                          <a:effectLst/>
                          <a:latin typeface="Helvetica" charset="0"/>
                        </a:rPr>
                        <a:t>South Africa</a:t>
                      </a:r>
                      <a:endParaRPr lang="en-US"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cs-CZ" sz="1800">
                          <a:solidFill>
                            <a:srgbClr val="000000"/>
                          </a:solidFill>
                          <a:effectLst/>
                          <a:latin typeface="Helvetica" charset="0"/>
                        </a:rPr>
                        <a:t>6,48</a:t>
                      </a:r>
                      <a:endParaRPr lang="cs-CZ"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uk-UA" sz="1800">
                          <a:solidFill>
                            <a:srgbClr val="000000"/>
                          </a:solidFill>
                          <a:effectLst/>
                          <a:latin typeface="Helvetica" charset="0"/>
                        </a:rPr>
                        <a:t>7,45</a:t>
                      </a:r>
                      <a:endParaRPr lang="uk-UA"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en-US" sz="1800">
                          <a:solidFill>
                            <a:srgbClr val="000000"/>
                          </a:solidFill>
                          <a:effectLst/>
                          <a:latin typeface="Helvetica" charset="0"/>
                        </a:rPr>
                        <a:t>5,56</a:t>
                      </a:r>
                      <a:endParaRPr lang="en-US"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is-IS" sz="1800" dirty="0">
                          <a:solidFill>
                            <a:srgbClr val="000000"/>
                          </a:solidFill>
                          <a:effectLst/>
                          <a:latin typeface="Helvetica" charset="0"/>
                        </a:rPr>
                        <a:t>25</a:t>
                      </a:r>
                      <a:endParaRPr lang="is-IS" sz="1800" dirty="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7"/>
                  </a:ext>
                </a:extLst>
              </a:tr>
              <a:tr h="498145">
                <a:tc>
                  <a:txBody>
                    <a:bodyPr/>
                    <a:lstStyle/>
                    <a:p>
                      <a:pPr algn="ctr"/>
                      <a:r>
                        <a:rPr lang="en-US" sz="1800" b="1">
                          <a:solidFill>
                            <a:srgbClr val="000000"/>
                          </a:solidFill>
                          <a:effectLst/>
                          <a:latin typeface="Helvetica" charset="0"/>
                        </a:rPr>
                        <a:t>Tanzania</a:t>
                      </a:r>
                      <a:endParaRPr lang="en-US"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ru-RU" sz="1800">
                          <a:solidFill>
                            <a:srgbClr val="000000"/>
                          </a:solidFill>
                          <a:effectLst/>
                          <a:latin typeface="Helvetica" charset="0"/>
                        </a:rPr>
                        <a:t>0,56</a:t>
                      </a:r>
                      <a:endParaRPr lang="ru-RU"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s-IS" sz="1800">
                          <a:solidFill>
                            <a:srgbClr val="000000"/>
                          </a:solidFill>
                          <a:effectLst/>
                          <a:latin typeface="Helvetica" charset="0"/>
                        </a:rPr>
                        <a:t>0,22</a:t>
                      </a:r>
                      <a:endParaRPr lang="is-IS"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Helvetica" charset="0"/>
                        </a:rPr>
                        <a:t>1,00</a:t>
                      </a:r>
                      <a:endParaRPr lang="en-US"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1800" dirty="0">
                          <a:solidFill>
                            <a:srgbClr val="000000"/>
                          </a:solidFill>
                          <a:effectLst/>
                          <a:latin typeface="Helvetica" charset="0"/>
                        </a:rPr>
                        <a:t>-355</a:t>
                      </a:r>
                      <a:endParaRPr lang="mr-IN" sz="1800" dirty="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98145">
                <a:tc>
                  <a:txBody>
                    <a:bodyPr/>
                    <a:lstStyle/>
                    <a:p>
                      <a:pPr algn="ctr"/>
                      <a:r>
                        <a:rPr lang="en-US" sz="1800" b="1">
                          <a:solidFill>
                            <a:srgbClr val="000000"/>
                          </a:solidFill>
                          <a:effectLst/>
                          <a:latin typeface="Helvetica" charset="0"/>
                        </a:rPr>
                        <a:t>Uganda</a:t>
                      </a:r>
                      <a:endParaRPr lang="en-US"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hr-HR" sz="1800">
                          <a:solidFill>
                            <a:srgbClr val="000000"/>
                          </a:solidFill>
                          <a:effectLst/>
                          <a:latin typeface="Helvetica" charset="0"/>
                        </a:rPr>
                        <a:t>3.04</a:t>
                      </a:r>
                      <a:endParaRPr lang="hr-HR"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is-IS" sz="1800">
                          <a:solidFill>
                            <a:srgbClr val="000000"/>
                          </a:solidFill>
                          <a:effectLst/>
                          <a:latin typeface="Helvetica" charset="0"/>
                        </a:rPr>
                        <a:t>3,27</a:t>
                      </a:r>
                      <a:endParaRPr lang="is-IS"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fi-FI" sz="1800">
                          <a:solidFill>
                            <a:srgbClr val="000000"/>
                          </a:solidFill>
                          <a:effectLst/>
                          <a:latin typeface="Helvetica" charset="0"/>
                        </a:rPr>
                        <a:t>2,74</a:t>
                      </a:r>
                      <a:endParaRPr lang="fi-FI"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en-US" sz="1800" dirty="0">
                          <a:solidFill>
                            <a:srgbClr val="000000"/>
                          </a:solidFill>
                          <a:effectLst/>
                          <a:latin typeface="Helvetica" charset="0"/>
                        </a:rPr>
                        <a:t>16</a:t>
                      </a:r>
                      <a:endParaRPr lang="en-US" sz="1800" dirty="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9"/>
                  </a:ext>
                </a:extLst>
              </a:tr>
              <a:tr h="498145">
                <a:tc>
                  <a:txBody>
                    <a:bodyPr/>
                    <a:lstStyle/>
                    <a:p>
                      <a:pPr algn="ctr"/>
                      <a:r>
                        <a:rPr lang="en-US" sz="1800" b="1" dirty="0">
                          <a:solidFill>
                            <a:srgbClr val="000000"/>
                          </a:solidFill>
                          <a:effectLst/>
                          <a:latin typeface="Helvetica" charset="0"/>
                        </a:rPr>
                        <a:t>Senegal</a:t>
                      </a:r>
                      <a:endParaRPr lang="en-US" sz="1800" dirty="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ru-RU" sz="1800">
                          <a:solidFill>
                            <a:srgbClr val="000000"/>
                          </a:solidFill>
                          <a:effectLst/>
                          <a:latin typeface="Helvetica" charset="0"/>
                        </a:rPr>
                        <a:t>0,54</a:t>
                      </a:r>
                      <a:endParaRPr lang="ru-RU"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i-FI" sz="1800">
                          <a:solidFill>
                            <a:srgbClr val="000000"/>
                          </a:solidFill>
                          <a:effectLst/>
                          <a:latin typeface="Helvetica" charset="0"/>
                        </a:rPr>
                        <a:t>0,91</a:t>
                      </a:r>
                      <a:endParaRPr lang="fi-FI" sz="180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a:solidFill>
                            <a:srgbClr val="000000"/>
                          </a:solidFill>
                          <a:effectLst/>
                          <a:latin typeface="Helvetica" charset="0"/>
                        </a:rPr>
                        <a:t>0</a:t>
                      </a:r>
                      <a:endParaRPr lang="en-US" sz="1800" dirty="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mr-IN" sz="1800" dirty="0">
                        <a:effectLst/>
                      </a:endParaRPr>
                    </a:p>
                  </a:txBody>
                  <a:tcPr marL="11581" marR="11581" marT="11581" marB="115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 y="9000801"/>
            <a:ext cx="1399158" cy="747110"/>
          </a:xfrm>
          <a:prstGeom prst="rect">
            <a:avLst/>
          </a:prstGeom>
        </p:spPr>
      </p:pic>
    </p:spTree>
    <p:extLst>
      <p:ext uri="{BB962C8B-B14F-4D97-AF65-F5344CB8AC3E}">
        <p14:creationId xmlns:p14="http://schemas.microsoft.com/office/powerpoint/2010/main" val="17302526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a:solidFill>
                  <a:srgbClr val="C00000"/>
                </a:solidFill>
              </a:rPr>
              <a:t>Income dependency on digital work </a:t>
            </a:r>
          </a:p>
        </p:txBody>
      </p:sp>
      <p:sp>
        <p:nvSpPr>
          <p:cNvPr id="6" name="Text Placeholder 1"/>
          <p:cNvSpPr>
            <a:spLocks noGrp="1"/>
          </p:cNvSpPr>
          <p:nvPr>
            <p:ph type="body" sz="half" idx="1"/>
          </p:nvPr>
        </p:nvSpPr>
        <p:spPr>
          <a:xfrm>
            <a:off x="9425855" y="1642533"/>
            <a:ext cx="2952412" cy="6451599"/>
          </a:xfrm>
        </p:spPr>
        <p:txBody>
          <a:bodyPr>
            <a:normAutofit/>
          </a:bodyPr>
          <a:lstStyle/>
          <a:p>
            <a:pPr marL="304810" indent="-304810">
              <a:buFont typeface="Wingdings" charset="2"/>
              <a:buChar char="v"/>
            </a:pPr>
            <a:endParaRPr lang="en-ZA" sz="1920" b="1" dirty="0">
              <a:solidFill>
                <a:srgbClr val="C93A26"/>
              </a:solidFill>
            </a:endParaRPr>
          </a:p>
          <a:p>
            <a:pPr marL="304810" indent="-304810">
              <a:buFont typeface="Wingdings" charset="2"/>
              <a:buChar char="v"/>
            </a:pPr>
            <a:endParaRPr lang="en-ZA" sz="1920" b="1" dirty="0">
              <a:solidFill>
                <a:srgbClr val="C93A26"/>
              </a:solidFill>
            </a:endParaRPr>
          </a:p>
          <a:p>
            <a:pPr marL="304810" indent="-304810">
              <a:buFont typeface="Wingdings" charset="2"/>
              <a:buChar char="v"/>
            </a:pPr>
            <a:endParaRPr lang="en-ZA" sz="1920" b="1" dirty="0">
              <a:solidFill>
                <a:srgbClr val="C93A26"/>
              </a:solidFill>
            </a:endParaRPr>
          </a:p>
          <a:p>
            <a:pPr marL="304810" indent="-304810">
              <a:buFont typeface="Wingdings" charset="2"/>
              <a:buChar char="v"/>
            </a:pPr>
            <a:endParaRPr lang="en-ZA" sz="1920" b="1" dirty="0">
              <a:solidFill>
                <a:srgbClr val="C93A26"/>
              </a:solidFill>
            </a:endParaRPr>
          </a:p>
          <a:p>
            <a:pPr marL="304810" indent="-304810">
              <a:buFont typeface="Wingdings" charset="2"/>
              <a:buChar char="v"/>
            </a:pPr>
            <a:endParaRPr lang="en-ZA" sz="1920" b="1" dirty="0">
              <a:solidFill>
                <a:srgbClr val="C93A26"/>
              </a:solidFill>
            </a:endParaRPr>
          </a:p>
          <a:p>
            <a:pPr marL="304810" indent="-304810">
              <a:buFont typeface="Wingdings" charset="2"/>
              <a:buChar char="v"/>
            </a:pPr>
            <a:endParaRPr lang="en-ZA" sz="1920" b="1" dirty="0">
              <a:solidFill>
                <a:srgbClr val="C93A26"/>
              </a:solidFill>
            </a:endParaRPr>
          </a:p>
          <a:p>
            <a:pPr marL="304810" indent="-304810">
              <a:buFont typeface="Wingdings" charset="2"/>
              <a:buChar char="v"/>
            </a:pPr>
            <a:endParaRPr lang="en-ZA" sz="1920" b="1" dirty="0">
              <a:solidFill>
                <a:srgbClr val="C93A26"/>
              </a:solidFill>
            </a:endParaRPr>
          </a:p>
          <a:p>
            <a:pPr marL="304810" indent="-304810">
              <a:buFont typeface="Wingdings" charset="2"/>
              <a:buChar char="v"/>
            </a:pPr>
            <a:endParaRPr lang="en-ZA" sz="1920" b="1" dirty="0">
              <a:solidFill>
                <a:srgbClr val="C93A26"/>
              </a:solidFill>
            </a:endParaRPr>
          </a:p>
          <a:p>
            <a:pPr marL="304810" indent="-304810">
              <a:buFont typeface="Wingdings" charset="2"/>
              <a:buChar char="v"/>
            </a:pPr>
            <a:endParaRPr lang="en-ZA" sz="1920" b="1" dirty="0">
              <a:solidFill>
                <a:srgbClr val="C93A26"/>
              </a:solidFill>
            </a:endParaRPr>
          </a:p>
          <a:p>
            <a:pPr marL="304810" indent="-304810">
              <a:buFont typeface="Wingdings" charset="2"/>
              <a:buChar char="v"/>
            </a:pPr>
            <a:endParaRPr lang="en-ZA" sz="1920" b="1" dirty="0">
              <a:solidFill>
                <a:srgbClr val="C93A26"/>
              </a:solidFill>
            </a:endParaRPr>
          </a:p>
          <a:p>
            <a:pPr marL="304810" indent="-304810">
              <a:buFont typeface="Wingdings" charset="2"/>
              <a:buChar char="v"/>
            </a:pPr>
            <a:endParaRPr lang="en-ZA" sz="1920" b="1" dirty="0">
              <a:solidFill>
                <a:schemeClr val="tx1">
                  <a:lumMod val="65000"/>
                  <a:lumOff val="35000"/>
                </a:schemeClr>
              </a:solidFill>
            </a:endParaRPr>
          </a:p>
          <a:p>
            <a:pPr marL="304810" indent="-304810">
              <a:buFont typeface="Wingdings" charset="2"/>
              <a:buChar char="v"/>
            </a:pPr>
            <a:r>
              <a:rPr lang="en-ZA" sz="1920" b="1" dirty="0">
                <a:solidFill>
                  <a:schemeClr val="tx1">
                    <a:lumMod val="65000"/>
                    <a:lumOff val="35000"/>
                  </a:schemeClr>
                </a:solidFill>
              </a:rPr>
              <a:t>Majority of platforms workers depend on income generated from online work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933" y="2023532"/>
            <a:ext cx="7484534" cy="666326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 y="9000801"/>
            <a:ext cx="1399158" cy="747110"/>
          </a:xfrm>
          <a:prstGeom prst="rect">
            <a:avLst/>
          </a:prstGeom>
        </p:spPr>
      </p:pic>
    </p:spTree>
    <p:extLst>
      <p:ext uri="{BB962C8B-B14F-4D97-AF65-F5344CB8AC3E}">
        <p14:creationId xmlns:p14="http://schemas.microsoft.com/office/powerpoint/2010/main" val="32161330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202"/>
          <p:cNvSpPr txBox="1">
            <a:spLocks noGrp="1"/>
          </p:cNvSpPr>
          <p:nvPr>
            <p:ph type="sldNum" sz="quarter" idx="4294967295"/>
          </p:nvPr>
        </p:nvSpPr>
        <p:spPr>
          <a:xfrm>
            <a:off x="12752830" y="9410700"/>
            <a:ext cx="211837" cy="337211"/>
          </a:xfrm>
          <a:prstGeom prst="rect">
            <a:avLst/>
          </a:prstGeom>
          <a:extLst>
            <a:ext uri="{C572A759-6A51-4108-AA02-DFA0A04FC94B}">
              <ma14:wrappingTextBoxFlag xmlns="" xmlns:ma14="http://schemas.microsoft.com/office/mac/drawingml/2011/main" val="1"/>
            </a:ext>
          </a:extLst>
        </p:spPr>
        <p:txBody>
          <a:bodyPr/>
          <a:lstStyle>
            <a:lvl1pPr>
              <a:defRPr sz="1600">
                <a:solidFill>
                  <a:srgbClr val="606060"/>
                </a:solidFill>
                <a:latin typeface="Helvetica Neue Bold Condensed"/>
                <a:ea typeface="Helvetica Neue Bold Condensed"/>
                <a:cs typeface="Helvetica Neue Bold Condensed"/>
                <a:sym typeface="Helvetica Neue Bold Condensed"/>
              </a:defRPr>
            </a:lvl1pPr>
          </a:lstStyle>
          <a:p>
            <a:fld id="{86CB4B4D-7CA3-9044-876B-883B54F8677D}" type="slidenum">
              <a:t>19</a:t>
            </a:fld>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404732" cy="971307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 y="9000801"/>
            <a:ext cx="1399158" cy="74711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F8D1C-C59D-EA41-AF8B-82FC925AE6C0}"/>
              </a:ext>
            </a:extLst>
          </p:cNvPr>
          <p:cNvSpPr>
            <a:spLocks noGrp="1"/>
          </p:cNvSpPr>
          <p:nvPr>
            <p:ph type="body" sz="quarter" idx="13"/>
          </p:nvPr>
        </p:nvSpPr>
        <p:spPr>
          <a:xfrm>
            <a:off x="254000" y="2013058"/>
            <a:ext cx="5943600" cy="7130942"/>
          </a:xfrm>
        </p:spPr>
        <p:txBody>
          <a:bodyPr>
            <a:normAutofit fontScale="47500" lnSpcReduction="20000"/>
          </a:bodyPr>
          <a:lstStyle/>
          <a:p>
            <a:pPr marL="739935" indent="-457200">
              <a:buFont typeface="Arial" panose="020B0604020202020204" pitchFamily="34" charset="0"/>
              <a:buChar char="•"/>
            </a:pPr>
            <a:r>
              <a:rPr lang="en-US" sz="3200" dirty="0"/>
              <a:t>Digital technologies have been identified as crucial ingredients to achieving some of the sustainable development goals</a:t>
            </a:r>
          </a:p>
          <a:p>
            <a:pPr marL="739935" indent="-457200">
              <a:buFont typeface="Arial" panose="020B0604020202020204" pitchFamily="34" charset="0"/>
              <a:buChar char="•"/>
            </a:pPr>
            <a:r>
              <a:rPr lang="en-US" sz="3200" dirty="0"/>
              <a:t>They play acritical role in accelerating access to knowledge, economic growth and job creation, equality and create new opportunities for innovation </a:t>
            </a:r>
          </a:p>
          <a:p>
            <a:pPr marL="739935" indent="-457200">
              <a:buFont typeface="Arial" panose="020B0604020202020204" pitchFamily="34" charset="0"/>
              <a:buChar char="•"/>
            </a:pPr>
            <a:r>
              <a:rPr lang="en-US" sz="3200" dirty="0"/>
              <a:t>They are also critical to facilitating international trade by accelerating communication and facilitation of payments providing access to communication</a:t>
            </a:r>
          </a:p>
          <a:p>
            <a:pPr marL="739935" indent="-457200">
              <a:buFont typeface="Arial" panose="020B0604020202020204" pitchFamily="34" charset="0"/>
              <a:buChar char="•"/>
            </a:pPr>
            <a:r>
              <a:rPr lang="en-US" sz="3200" dirty="0"/>
              <a:t>President Uhuru Kenyatta- “Digital technologies are critical in enabling Africa to achieve its objective of promoting intra-Africa trade”</a:t>
            </a:r>
          </a:p>
          <a:p>
            <a:pPr marL="739935" indent="-457200">
              <a:buFont typeface="Arial" panose="020B0604020202020204" pitchFamily="34" charset="0"/>
              <a:buChar char="•"/>
            </a:pPr>
            <a:r>
              <a:rPr lang="en-US" sz="3200" dirty="0"/>
              <a:t>While digital advancement is commonly linked with growth and economic integration,  the process is not automatic, technological advancement are not a guarantee of greater trade and economic integration nor social and economic  inclusion.</a:t>
            </a:r>
          </a:p>
          <a:p>
            <a:pPr marL="739935" indent="-457200">
              <a:buFont typeface="Arial" panose="020B0604020202020204" pitchFamily="34" charset="0"/>
              <a:buChar char="•"/>
            </a:pPr>
            <a:r>
              <a:rPr lang="en-US" sz="3200" dirty="0"/>
              <a:t>Understanding what  factors that limit participation on the digital economy is crucial to policy makers if we are to  address digital inequality</a:t>
            </a:r>
          </a:p>
          <a:p>
            <a:pPr marL="739935" indent="-457200">
              <a:buFont typeface="Arial" panose="020B0604020202020204" pitchFamily="34" charset="0"/>
              <a:buChar char="•"/>
            </a:pPr>
            <a:r>
              <a:rPr lang="en-US" sz="3200" dirty="0"/>
              <a:t>Digital paradox, more connectivity greater inequality</a:t>
            </a:r>
          </a:p>
        </p:txBody>
      </p:sp>
      <p:sp>
        <p:nvSpPr>
          <p:cNvPr id="3" name="Title 2">
            <a:extLst>
              <a:ext uri="{FF2B5EF4-FFF2-40B4-BE49-F238E27FC236}">
                <a16:creationId xmlns:a16="http://schemas.microsoft.com/office/drawing/2014/main" id="{AE4AA656-2061-AD4B-AE45-1DBFC64A1EF8}"/>
              </a:ext>
            </a:extLst>
          </p:cNvPr>
          <p:cNvSpPr>
            <a:spLocks noGrp="1"/>
          </p:cNvSpPr>
          <p:nvPr>
            <p:ph type="title"/>
          </p:nvPr>
        </p:nvSpPr>
        <p:spPr>
          <a:xfrm>
            <a:off x="254000" y="773899"/>
            <a:ext cx="12750800" cy="685801"/>
          </a:xfrm>
        </p:spPr>
        <p:txBody>
          <a:bodyPr>
            <a:normAutofit fontScale="90000"/>
          </a:bodyPr>
          <a:lstStyle/>
          <a:p>
            <a:r>
              <a:rPr lang="en-US" sz="3800" b="0" dirty="0">
                <a:solidFill>
                  <a:schemeClr val="accent5"/>
                </a:solidFill>
                <a:latin typeface="+mn-lt"/>
                <a:ea typeface="+mn-ea"/>
                <a:cs typeface="+mn-cs"/>
              </a:rPr>
              <a:t>7 SDG ICT indicators, 6 targets under SDG Goals 4, 5, 9,17</a:t>
            </a:r>
            <a:br>
              <a:rPr lang="en-US" sz="3800" b="0" dirty="0">
                <a:solidFill>
                  <a:schemeClr val="accent5"/>
                </a:solidFill>
                <a:latin typeface="+mn-lt"/>
                <a:ea typeface="+mn-ea"/>
                <a:cs typeface="+mn-cs"/>
              </a:rPr>
            </a:br>
            <a:endParaRPr lang="en-US" sz="3800" b="0" dirty="0">
              <a:solidFill>
                <a:schemeClr val="accent5"/>
              </a:solidFill>
              <a:latin typeface="+mn-lt"/>
              <a:ea typeface="+mn-ea"/>
              <a:cs typeface="+mn-cs"/>
            </a:endParaRPr>
          </a:p>
        </p:txBody>
      </p:sp>
      <p:sp>
        <p:nvSpPr>
          <p:cNvPr id="5" name="Slide Number Placeholder 4">
            <a:extLst>
              <a:ext uri="{FF2B5EF4-FFF2-40B4-BE49-F238E27FC236}">
                <a16:creationId xmlns:a16="http://schemas.microsoft.com/office/drawing/2014/main" id="{B3709CFE-6615-F54F-8FC8-BB09687F2132}"/>
              </a:ext>
            </a:extLst>
          </p:cNvPr>
          <p:cNvSpPr>
            <a:spLocks noGrp="1"/>
          </p:cNvSpPr>
          <p:nvPr>
            <p:ph type="sldNum" sz="quarter" idx="2"/>
          </p:nvPr>
        </p:nvSpPr>
        <p:spPr>
          <a:xfrm>
            <a:off x="7018765" y="12512604"/>
            <a:ext cx="200376" cy="348813"/>
          </a:xfrm>
        </p:spPr>
        <p:txBody>
          <a:bodyPr/>
          <a:lstStyle/>
          <a:p>
            <a:pPr defTabSz="974436" fontAlgn="base">
              <a:spcBef>
                <a:spcPct val="0"/>
              </a:spcBef>
              <a:spcAft>
                <a:spcPct val="0"/>
              </a:spcAft>
            </a:pPr>
            <a:fld id="{83758903-653A-7442-ACA2-36E6579F0BEB}" type="slidenum">
              <a:rPr lang="en-US" smtClean="0">
                <a:ea typeface="ＭＳ Ｐゴシック" charset="0"/>
              </a:rPr>
              <a:pPr defTabSz="974436" fontAlgn="base">
                <a:spcBef>
                  <a:spcPct val="0"/>
                </a:spcBef>
                <a:spcAft>
                  <a:spcPct val="0"/>
                </a:spcAft>
              </a:pPr>
              <a:t>2</a:t>
            </a:fld>
            <a:endParaRPr lang="en-US" dirty="0">
              <a:ea typeface="ＭＳ Ｐゴシック" charset="0"/>
            </a:endParaRPr>
          </a:p>
        </p:txBody>
      </p:sp>
      <p:pic>
        <p:nvPicPr>
          <p:cNvPr id="6" name="Picture 5">
            <a:extLst>
              <a:ext uri="{FF2B5EF4-FFF2-40B4-BE49-F238E27FC236}">
                <a16:creationId xmlns:a16="http://schemas.microsoft.com/office/drawing/2014/main" id="{48FFDE03-4EA9-F94C-950E-15DD8897F6A3}"/>
              </a:ext>
            </a:extLst>
          </p:cNvPr>
          <p:cNvPicPr>
            <a:picLocks noChangeAspect="1"/>
          </p:cNvPicPr>
          <p:nvPr/>
        </p:nvPicPr>
        <p:blipFill>
          <a:blip r:embed="rId2"/>
          <a:stretch>
            <a:fillRect/>
          </a:stretch>
        </p:blipFill>
        <p:spPr>
          <a:xfrm>
            <a:off x="6623008" y="3612689"/>
            <a:ext cx="5932818" cy="345453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 y="9000801"/>
            <a:ext cx="1399158" cy="747110"/>
          </a:xfrm>
          <a:prstGeom prst="rect">
            <a:avLst/>
          </a:prstGeom>
        </p:spPr>
      </p:pic>
    </p:spTree>
    <p:extLst>
      <p:ext uri="{BB962C8B-B14F-4D97-AF65-F5344CB8AC3E}">
        <p14:creationId xmlns:p14="http://schemas.microsoft.com/office/powerpoint/2010/main" val="103757742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F8D1C-C59D-EA41-AF8B-82FC925AE6C0}"/>
              </a:ext>
            </a:extLst>
          </p:cNvPr>
          <p:cNvSpPr>
            <a:spLocks noGrp="1"/>
          </p:cNvSpPr>
          <p:nvPr>
            <p:ph type="body" sz="quarter" idx="13"/>
          </p:nvPr>
        </p:nvSpPr>
        <p:spPr>
          <a:xfrm>
            <a:off x="253999" y="2013058"/>
            <a:ext cx="12327467" cy="6985000"/>
          </a:xfrm>
        </p:spPr>
        <p:txBody>
          <a:bodyPr>
            <a:normAutofit fontScale="70000" lnSpcReduction="20000"/>
          </a:bodyPr>
          <a:lstStyle/>
          <a:p>
            <a:pPr marL="282735"/>
            <a:r>
              <a:rPr lang="en-US" sz="3200" dirty="0"/>
              <a:t>While there is a huge potential for digital impact in Africa, the foundations for digital economy need to be put in place in many countries. </a:t>
            </a:r>
          </a:p>
          <a:p>
            <a:pPr marL="282735"/>
            <a:r>
              <a:rPr lang="en-US" sz="3200" dirty="0"/>
              <a:t>The 2017 Research ICT Africa  After Access Survey shows that Internet penetration in Africa is very low (28%) for the continent to fully benefit from the digital economy.  </a:t>
            </a:r>
          </a:p>
          <a:p>
            <a:pPr marL="282735"/>
            <a:r>
              <a:rPr lang="en-US" sz="3200" dirty="0"/>
              <a:t>Other than focusing on developing and rolling infrastructure, the findings of 2017 RIA After Access Survey show that it is critical for policy makers to develop policies which aim at improving socio-economic  factors such as affordability, digital skills, awareness and education. </a:t>
            </a:r>
          </a:p>
          <a:p>
            <a:pPr marL="282735"/>
            <a:r>
              <a:rPr lang="en-US" sz="3200" dirty="0"/>
              <a:t>In Africa, where the majority of people use multiple SIM cards and devices it is impossible to get unbiased estimates from supply side indicators </a:t>
            </a:r>
          </a:p>
          <a:p>
            <a:pPr marL="282735"/>
            <a:r>
              <a:rPr lang="en-US" sz="3200" dirty="0"/>
              <a:t>Supply-side indicators/indices such as the ADI, NRI and MCI which base on supply side measurement are more likely to be misleading and therefore policy makers should invest in demand-side indicators to get the up to date and unbiased estimates on Africa’s readiness to participate in the digital economy . </a:t>
            </a:r>
          </a:p>
          <a:p>
            <a:pPr marL="282735"/>
            <a:r>
              <a:rPr lang="en-US" sz="3200" dirty="0"/>
              <a:t> </a:t>
            </a:r>
          </a:p>
        </p:txBody>
      </p:sp>
      <p:sp>
        <p:nvSpPr>
          <p:cNvPr id="3" name="Title 2">
            <a:extLst>
              <a:ext uri="{FF2B5EF4-FFF2-40B4-BE49-F238E27FC236}">
                <a16:creationId xmlns:a16="http://schemas.microsoft.com/office/drawing/2014/main" id="{AE4AA656-2061-AD4B-AE45-1DBFC64A1EF8}"/>
              </a:ext>
            </a:extLst>
          </p:cNvPr>
          <p:cNvSpPr>
            <a:spLocks noGrp="1"/>
          </p:cNvSpPr>
          <p:nvPr>
            <p:ph type="title"/>
          </p:nvPr>
        </p:nvSpPr>
        <p:spPr>
          <a:xfrm>
            <a:off x="254000" y="882757"/>
            <a:ext cx="12750800" cy="685801"/>
          </a:xfrm>
        </p:spPr>
        <p:txBody>
          <a:bodyPr>
            <a:normAutofit/>
          </a:bodyPr>
          <a:lstStyle/>
          <a:p>
            <a:pPr algn="ctr"/>
            <a:r>
              <a:rPr lang="en-US" sz="3800" b="0" dirty="0">
                <a:solidFill>
                  <a:schemeClr val="accent5"/>
                </a:solidFill>
                <a:latin typeface="+mn-lt"/>
                <a:ea typeface="+mn-ea"/>
                <a:cs typeface="+mn-cs"/>
              </a:rPr>
              <a:t>Conclusions </a:t>
            </a:r>
          </a:p>
        </p:txBody>
      </p:sp>
      <p:sp>
        <p:nvSpPr>
          <p:cNvPr id="5" name="Slide Number Placeholder 4">
            <a:extLst>
              <a:ext uri="{FF2B5EF4-FFF2-40B4-BE49-F238E27FC236}">
                <a16:creationId xmlns:a16="http://schemas.microsoft.com/office/drawing/2014/main" id="{B3709CFE-6615-F54F-8FC8-BB09687F2132}"/>
              </a:ext>
            </a:extLst>
          </p:cNvPr>
          <p:cNvSpPr>
            <a:spLocks noGrp="1"/>
          </p:cNvSpPr>
          <p:nvPr>
            <p:ph type="sldNum" sz="quarter" idx="2"/>
          </p:nvPr>
        </p:nvSpPr>
        <p:spPr>
          <a:xfrm>
            <a:off x="7018765" y="12512604"/>
            <a:ext cx="200376" cy="348813"/>
          </a:xfrm>
        </p:spPr>
        <p:txBody>
          <a:bodyPr/>
          <a:lstStyle/>
          <a:p>
            <a:pPr defTabSz="974436" fontAlgn="base">
              <a:spcBef>
                <a:spcPct val="0"/>
              </a:spcBef>
              <a:spcAft>
                <a:spcPct val="0"/>
              </a:spcAft>
            </a:pPr>
            <a:fld id="{83758903-653A-7442-ACA2-36E6579F0BEB}" type="slidenum">
              <a:rPr lang="en-US" smtClean="0">
                <a:ea typeface="ＭＳ Ｐゴシック" charset="0"/>
              </a:rPr>
              <a:pPr defTabSz="974436" fontAlgn="base">
                <a:spcBef>
                  <a:spcPct val="0"/>
                </a:spcBef>
                <a:spcAft>
                  <a:spcPct val="0"/>
                </a:spcAft>
              </a:pPr>
              <a:t>20</a:t>
            </a:fld>
            <a:endParaRPr lang="en-US" dirty="0">
              <a:ea typeface="ＭＳ Ｐゴシック"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 y="9000801"/>
            <a:ext cx="1399158" cy="747110"/>
          </a:xfrm>
          <a:prstGeom prst="rect">
            <a:avLst/>
          </a:prstGeom>
        </p:spPr>
      </p:pic>
    </p:spTree>
    <p:extLst>
      <p:ext uri="{BB962C8B-B14F-4D97-AF65-F5344CB8AC3E}">
        <p14:creationId xmlns:p14="http://schemas.microsoft.com/office/powerpoint/2010/main" val="51678724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47584" y="2792224"/>
            <a:ext cx="8150856" cy="762000"/>
          </a:xfrm>
        </p:spPr>
        <p:txBody>
          <a:bodyPr>
            <a:normAutofit fontScale="90000"/>
          </a:bodyPr>
          <a:lstStyle/>
          <a:p>
            <a:pPr algn="ctr"/>
            <a:br>
              <a:rPr lang="en-ZA" b="1" dirty="0">
                <a:solidFill>
                  <a:srgbClr val="606060"/>
                </a:solidFill>
              </a:rPr>
            </a:br>
            <a:r>
              <a:rPr lang="en-ZA" sz="4400" b="0" dirty="0">
                <a:solidFill>
                  <a:srgbClr val="C00000"/>
                </a:solidFill>
              </a:rPr>
              <a:t>This research made possible with the support of</a:t>
            </a:r>
            <a:endParaRPr lang="en-ZA" b="0" dirty="0">
              <a:solidFill>
                <a:srgbClr val="C00000"/>
              </a:solidFill>
            </a:endParaRPr>
          </a:p>
        </p:txBody>
      </p:sp>
      <p:sp>
        <p:nvSpPr>
          <p:cNvPr id="4" name="Slide Number Placeholder 3"/>
          <p:cNvSpPr>
            <a:spLocks noGrp="1"/>
          </p:cNvSpPr>
          <p:nvPr>
            <p:ph type="sldNum" sz="quarter" idx="2"/>
          </p:nvPr>
        </p:nvSpPr>
        <p:spPr>
          <a:xfrm>
            <a:off x="6353321" y="9376833"/>
            <a:ext cx="298159" cy="348813"/>
          </a:xfrm>
        </p:spPr>
        <p:txBody>
          <a:bodyPr/>
          <a:lstStyle/>
          <a:p>
            <a:fld id="{6052FC3A-E1BD-E54F-9A48-71EBDEF00552}" type="slidenum">
              <a:rPr lang="en-US" smtClean="0"/>
              <a:pPr/>
              <a:t>21</a:t>
            </a:fld>
            <a:endParaRPr lang="en-US" dirty="0"/>
          </a:p>
        </p:txBody>
      </p:sp>
      <p:pic>
        <p:nvPicPr>
          <p:cNvPr id="11" name="Picture 10">
            <a:extLst>
              <a:ext uri="{FF2B5EF4-FFF2-40B4-BE49-F238E27FC236}">
                <a16:creationId xmlns:a16="http://schemas.microsoft.com/office/drawing/2014/main" id="{8CDB2C0E-D937-FF4A-9856-1BF685231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266" y="4984750"/>
            <a:ext cx="2465493" cy="9347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23" y="7738059"/>
            <a:ext cx="1399158" cy="747110"/>
          </a:xfrm>
          <a:prstGeom prst="rect">
            <a:avLst/>
          </a:prstGeom>
        </p:spPr>
      </p:pic>
      <p:sp>
        <p:nvSpPr>
          <p:cNvPr id="2" name="TextBox 1">
            <a:extLst>
              <a:ext uri="{FF2B5EF4-FFF2-40B4-BE49-F238E27FC236}">
                <a16:creationId xmlns:a16="http://schemas.microsoft.com/office/drawing/2014/main" id="{2789ADDA-9BC1-2E44-94C7-20D7DCACB885}"/>
              </a:ext>
            </a:extLst>
          </p:cNvPr>
          <p:cNvSpPr txBox="1"/>
          <p:nvPr/>
        </p:nvSpPr>
        <p:spPr>
          <a:xfrm>
            <a:off x="2401981" y="5694356"/>
            <a:ext cx="8103180"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endParaRPr lang="en-US" sz="1800" dirty="0"/>
          </a:p>
          <a:p>
            <a:endParaRPr lang="en-US" sz="1800" dirty="0"/>
          </a:p>
          <a:p>
            <a:endParaRPr lang="en-US" sz="1800" dirty="0"/>
          </a:p>
          <a:p>
            <a:endParaRPr lang="en-US" sz="1800" dirty="0"/>
          </a:p>
          <a:p>
            <a:endParaRPr lang="en-US" sz="1800" dirty="0"/>
          </a:p>
          <a:p>
            <a:r>
              <a:rPr lang="en-US" sz="1800" dirty="0"/>
              <a:t>Visit </a:t>
            </a:r>
            <a:r>
              <a:rPr lang="en-US" sz="1800" dirty="0">
                <a:hlinkClick r:id="rId4"/>
              </a:rPr>
              <a:t>https://afteraccess.net</a:t>
            </a:r>
            <a:r>
              <a:rPr lang="en-US" sz="1800" dirty="0"/>
              <a:t> or </a:t>
            </a:r>
            <a:r>
              <a:rPr kumimoji="0" lang="en-US" sz="1800" b="0" i="0" u="none" strike="noStrike" cap="none" spc="0" normalizeH="0" baseline="0" dirty="0">
                <a:ln>
                  <a:noFill/>
                </a:ln>
                <a:solidFill>
                  <a:srgbClr val="000000"/>
                </a:solidFill>
                <a:effectLst/>
                <a:uFillTx/>
                <a:latin typeface="Helvetica Neue"/>
                <a:ea typeface="Helvetica Neue"/>
                <a:cs typeface="Helvetica Neue"/>
                <a:sym typeface="Helvetica Neue"/>
                <a:hlinkClick r:id="rId5"/>
              </a:rPr>
              <a:t>www.researchictafrica.net</a:t>
            </a:r>
            <a:r>
              <a:rPr kumimoji="0" lang="en-US" sz="1800" b="0" i="0" u="none" strike="noStrike" cap="none" spc="0" normalizeH="0" baseline="0" dirty="0">
                <a:ln>
                  <a:noFill/>
                </a:ln>
                <a:solidFill>
                  <a:srgbClr val="000000"/>
                </a:solidFill>
                <a:effectLst/>
                <a:uFillTx/>
                <a:latin typeface="Helvetica Neue"/>
                <a:ea typeface="Helvetica Neue"/>
                <a:cs typeface="Helvetica Neue"/>
                <a:sym typeface="Helvetica Neue"/>
              </a:rPr>
              <a:t> for mor</a:t>
            </a:r>
            <a:r>
              <a:rPr lang="en-US" sz="1800" dirty="0"/>
              <a:t>e information</a:t>
            </a:r>
            <a:endParaRPr kumimoji="0" lang="en-US" sz="18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026" name="Picture 2" descr="Sida">
            <a:extLst>
              <a:ext uri="{FF2B5EF4-FFF2-40B4-BE49-F238E27FC236}">
                <a16:creationId xmlns:a16="http://schemas.microsoft.com/office/drawing/2014/main" id="{DEE13F9C-18E3-714B-9D47-BD2966A761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6957" y="5818415"/>
            <a:ext cx="18542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85383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AF87F7-C5E2-304A-8734-2BD58E7A26AC}"/>
              </a:ext>
            </a:extLst>
          </p:cNvPr>
          <p:cNvSpPr>
            <a:spLocks noGrp="1"/>
          </p:cNvSpPr>
          <p:nvPr>
            <p:ph type="title"/>
          </p:nvPr>
        </p:nvSpPr>
        <p:spPr>
          <a:xfrm>
            <a:off x="907143" y="254000"/>
            <a:ext cx="11271898" cy="914400"/>
          </a:xfrm>
        </p:spPr>
        <p:txBody>
          <a:bodyPr>
            <a:noAutofit/>
          </a:bodyPr>
          <a:lstStyle/>
          <a:p>
            <a:r>
              <a:rPr lang="en-US" sz="3800" b="0" dirty="0">
                <a:solidFill>
                  <a:schemeClr val="accent5"/>
                </a:solidFill>
                <a:latin typeface="+mn-lt"/>
                <a:ea typeface="+mn-ea"/>
                <a:cs typeface="+mn-cs"/>
              </a:rPr>
              <a:t>We do not have the official data to know our progress</a:t>
            </a:r>
          </a:p>
        </p:txBody>
      </p:sp>
      <p:sp>
        <p:nvSpPr>
          <p:cNvPr id="5" name="Slide Number Placeholder 4">
            <a:extLst>
              <a:ext uri="{FF2B5EF4-FFF2-40B4-BE49-F238E27FC236}">
                <a16:creationId xmlns:a16="http://schemas.microsoft.com/office/drawing/2014/main" id="{B65B6E42-C331-A641-81AF-E9DF282190C1}"/>
              </a:ext>
            </a:extLst>
          </p:cNvPr>
          <p:cNvSpPr>
            <a:spLocks noGrp="1"/>
          </p:cNvSpPr>
          <p:nvPr>
            <p:ph type="sldNum" sz="quarter" idx="2"/>
          </p:nvPr>
        </p:nvSpPr>
        <p:spPr>
          <a:xfrm>
            <a:off x="7018765" y="12512604"/>
            <a:ext cx="200376" cy="348813"/>
          </a:xfrm>
        </p:spPr>
        <p:txBody>
          <a:bodyPr/>
          <a:lstStyle/>
          <a:p>
            <a:pPr defTabSz="974436" fontAlgn="base">
              <a:spcBef>
                <a:spcPct val="0"/>
              </a:spcBef>
              <a:spcAft>
                <a:spcPct val="0"/>
              </a:spcAft>
            </a:pPr>
            <a:fld id="{83758903-653A-7442-ACA2-36E6579F0BEB}" type="slidenum">
              <a:rPr lang="en-US" smtClean="0">
                <a:ea typeface="ＭＳ Ｐゴシック" charset="0"/>
              </a:rPr>
              <a:pPr defTabSz="974436" fontAlgn="base">
                <a:spcBef>
                  <a:spcPct val="0"/>
                </a:spcBef>
                <a:spcAft>
                  <a:spcPct val="0"/>
                </a:spcAft>
              </a:pPr>
              <a:t>3</a:t>
            </a:fld>
            <a:endParaRPr lang="en-US" dirty="0">
              <a:ea typeface="ＭＳ Ｐゴシック"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63137080"/>
              </p:ext>
            </p:extLst>
          </p:nvPr>
        </p:nvGraphicFramePr>
        <p:xfrm>
          <a:off x="338668" y="1249260"/>
          <a:ext cx="11840372" cy="7252537"/>
        </p:xfrm>
        <a:graphic>
          <a:graphicData uri="http://schemas.openxmlformats.org/drawingml/2006/table">
            <a:tbl>
              <a:tblPr/>
              <a:tblGrid>
                <a:gridCol w="1560142">
                  <a:extLst>
                    <a:ext uri="{9D8B030D-6E8A-4147-A177-3AD203B41FA5}">
                      <a16:colId xmlns:a16="http://schemas.microsoft.com/office/drawing/2014/main" val="20000"/>
                    </a:ext>
                  </a:extLst>
                </a:gridCol>
                <a:gridCol w="947217">
                  <a:extLst>
                    <a:ext uri="{9D8B030D-6E8A-4147-A177-3AD203B41FA5}">
                      <a16:colId xmlns:a16="http://schemas.microsoft.com/office/drawing/2014/main" val="20001"/>
                    </a:ext>
                  </a:extLst>
                </a:gridCol>
                <a:gridCol w="947217">
                  <a:extLst>
                    <a:ext uri="{9D8B030D-6E8A-4147-A177-3AD203B41FA5}">
                      <a16:colId xmlns:a16="http://schemas.microsoft.com/office/drawing/2014/main" val="20002"/>
                    </a:ext>
                  </a:extLst>
                </a:gridCol>
                <a:gridCol w="947217">
                  <a:extLst>
                    <a:ext uri="{9D8B030D-6E8A-4147-A177-3AD203B41FA5}">
                      <a16:colId xmlns:a16="http://schemas.microsoft.com/office/drawing/2014/main" val="20003"/>
                    </a:ext>
                  </a:extLst>
                </a:gridCol>
                <a:gridCol w="1086533">
                  <a:extLst>
                    <a:ext uri="{9D8B030D-6E8A-4147-A177-3AD203B41FA5}">
                      <a16:colId xmlns:a16="http://schemas.microsoft.com/office/drawing/2014/main" val="20004"/>
                    </a:ext>
                  </a:extLst>
                </a:gridCol>
                <a:gridCol w="1365135">
                  <a:extLst>
                    <a:ext uri="{9D8B030D-6E8A-4147-A177-3AD203B41FA5}">
                      <a16:colId xmlns:a16="http://schemas.microsoft.com/office/drawing/2014/main" val="20005"/>
                    </a:ext>
                  </a:extLst>
                </a:gridCol>
                <a:gridCol w="1810888">
                  <a:extLst>
                    <a:ext uri="{9D8B030D-6E8A-4147-A177-3AD203B41FA5}">
                      <a16:colId xmlns:a16="http://schemas.microsoft.com/office/drawing/2014/main" val="20006"/>
                    </a:ext>
                  </a:extLst>
                </a:gridCol>
                <a:gridCol w="1810888">
                  <a:extLst>
                    <a:ext uri="{9D8B030D-6E8A-4147-A177-3AD203B41FA5}">
                      <a16:colId xmlns:a16="http://schemas.microsoft.com/office/drawing/2014/main" val="20007"/>
                    </a:ext>
                  </a:extLst>
                </a:gridCol>
                <a:gridCol w="1365135">
                  <a:extLst>
                    <a:ext uri="{9D8B030D-6E8A-4147-A177-3AD203B41FA5}">
                      <a16:colId xmlns:a16="http://schemas.microsoft.com/office/drawing/2014/main" val="20008"/>
                    </a:ext>
                  </a:extLst>
                </a:gridCol>
              </a:tblGrid>
              <a:tr h="407382">
                <a:tc gridSpan="9">
                  <a:txBody>
                    <a:bodyPr/>
                    <a:lstStyle/>
                    <a:p>
                      <a:pPr algn="ctr"/>
                      <a:r>
                        <a:rPr lang="en-US" sz="1800" b="1" dirty="0">
                          <a:solidFill>
                            <a:srgbClr val="FFFFFF"/>
                          </a:solidFill>
                          <a:effectLst/>
                          <a:latin typeface="Helvetica Neue" charset="0"/>
                        </a:rPr>
                        <a:t>ICT indicators related to other indices’ rankings</a:t>
                      </a:r>
                      <a:endParaRPr lang="en-US"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2A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5490">
                <a:tc rowSpan="2">
                  <a:txBody>
                    <a:bodyPr/>
                    <a:lstStyle/>
                    <a:p>
                      <a:br>
                        <a:rPr lang="en-US" sz="1800" dirty="0">
                          <a:effectLst/>
                          <a:latin typeface="Helvetica" charset="0"/>
                        </a:rPr>
                      </a:br>
                      <a:endParaRPr lang="en-US" sz="1800" dirty="0">
                        <a:effectLst/>
                        <a:latin typeface="Helvetica" charset="0"/>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2A00"/>
                    </a:solidFill>
                  </a:tcPr>
                </a:tc>
                <a:tc gridSpan="5">
                  <a:txBody>
                    <a:bodyPr/>
                    <a:lstStyle/>
                    <a:p>
                      <a:pPr algn="ctr"/>
                      <a:r>
                        <a:rPr lang="en-US" sz="1800" b="1" dirty="0">
                          <a:solidFill>
                            <a:srgbClr val="FFFFFF"/>
                          </a:solidFill>
                          <a:effectLst/>
                          <a:latin typeface="Helvetica Neue" charset="0"/>
                        </a:rPr>
                        <a:t>Rankings</a:t>
                      </a:r>
                      <a:endParaRPr lang="en-US"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2A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800" b="1">
                          <a:solidFill>
                            <a:srgbClr val="FFFFFF"/>
                          </a:solidFill>
                          <a:effectLst/>
                          <a:latin typeface="Helvetica Neue" charset="0"/>
                        </a:rPr>
                        <a:t>ICT indicators</a:t>
                      </a:r>
                      <a:endParaRPr lang="en-U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2A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266697">
                <a:tc vMerge="1">
                  <a:txBody>
                    <a:bodyPr/>
                    <a:lstStyle/>
                    <a:p>
                      <a:endParaRPr lang="en-US"/>
                    </a:p>
                  </a:txBody>
                  <a:tcPr/>
                </a:tc>
                <a:tc>
                  <a:txBody>
                    <a:bodyPr/>
                    <a:lstStyle/>
                    <a:p>
                      <a:pPr algn="just"/>
                      <a:r>
                        <a:rPr lang="en-US" sz="1800" b="1" dirty="0">
                          <a:solidFill>
                            <a:srgbClr val="FFFFFF"/>
                          </a:solidFill>
                          <a:effectLst/>
                          <a:latin typeface="Helvetica Neue" charset="0"/>
                        </a:rPr>
                        <a:t>ADI – 2017</a:t>
                      </a:r>
                    </a:p>
                    <a:p>
                      <a:pPr algn="just"/>
                      <a:r>
                        <a:rPr lang="en-US" sz="1800" b="1" dirty="0">
                          <a:solidFill>
                            <a:srgbClr val="FFFFFF"/>
                          </a:solidFill>
                          <a:effectLst/>
                          <a:latin typeface="Helvetica Neue" charset="0"/>
                        </a:rPr>
                        <a:t>/61</a:t>
                      </a:r>
                    </a:p>
                  </a:txBody>
                  <a:tcPr marL="4140" marR="4140" marT="4140" marB="41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2A00"/>
                    </a:solidFill>
                  </a:tcPr>
                </a:tc>
                <a:tc>
                  <a:txBody>
                    <a:bodyPr/>
                    <a:lstStyle/>
                    <a:p>
                      <a:pPr algn="just"/>
                      <a:r>
                        <a:rPr lang="en-US" sz="1800" b="1" dirty="0">
                          <a:solidFill>
                            <a:srgbClr val="FFFFFF"/>
                          </a:solidFill>
                          <a:effectLst/>
                          <a:latin typeface="Helvetica Neue" charset="0"/>
                        </a:rPr>
                        <a:t>3i</a:t>
                      </a:r>
                      <a:endParaRPr lang="en-US" sz="1800" dirty="0">
                        <a:effectLst/>
                      </a:endParaRPr>
                    </a:p>
                  </a:txBody>
                  <a:tcPr marL="4140" marR="4140" marT="4140" marB="41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2A00"/>
                    </a:solidFill>
                  </a:tcPr>
                </a:tc>
                <a:tc>
                  <a:txBody>
                    <a:bodyPr/>
                    <a:lstStyle/>
                    <a:p>
                      <a:pPr algn="just"/>
                      <a:r>
                        <a:rPr lang="en-US" sz="1800" b="1" dirty="0">
                          <a:solidFill>
                            <a:srgbClr val="FFFFFF"/>
                          </a:solidFill>
                          <a:effectLst/>
                          <a:latin typeface="Helvetica Neue" charset="0"/>
                        </a:rPr>
                        <a:t>IDI  2017</a:t>
                      </a:r>
                    </a:p>
                    <a:p>
                      <a:pPr algn="just"/>
                      <a:r>
                        <a:rPr lang="en-US" sz="1800" b="1" dirty="0">
                          <a:solidFill>
                            <a:srgbClr val="FFFFFF"/>
                          </a:solidFill>
                          <a:effectLst/>
                          <a:latin typeface="Helvetica Neue" charset="0"/>
                        </a:rPr>
                        <a:t>/176</a:t>
                      </a:r>
                      <a:endParaRPr lang="en-US" sz="1800" dirty="0">
                        <a:effectLst/>
                      </a:endParaRPr>
                    </a:p>
                  </a:txBody>
                  <a:tcPr marL="4140" marR="4140" marT="4140" marB="41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2A00"/>
                    </a:solidFill>
                  </a:tcPr>
                </a:tc>
                <a:tc>
                  <a:txBody>
                    <a:bodyPr/>
                    <a:lstStyle/>
                    <a:p>
                      <a:pPr algn="just"/>
                      <a:r>
                        <a:rPr lang="en-US" sz="1800" b="1" dirty="0">
                          <a:solidFill>
                            <a:srgbClr val="FFFFFF"/>
                          </a:solidFill>
                          <a:effectLst/>
                          <a:latin typeface="Helvetica Neue" charset="0"/>
                        </a:rPr>
                        <a:t>NRI -2017</a:t>
                      </a:r>
                    </a:p>
                    <a:p>
                      <a:pPr algn="just"/>
                      <a:r>
                        <a:rPr lang="en-US" sz="1800" b="1" dirty="0">
                          <a:solidFill>
                            <a:srgbClr val="FFFFFF"/>
                          </a:solidFill>
                          <a:effectLst/>
                          <a:latin typeface="Helvetica Neue" charset="0"/>
                        </a:rPr>
                        <a:t>/139</a:t>
                      </a:r>
                      <a:endParaRPr lang="en-US" sz="1800" dirty="0">
                        <a:effectLst/>
                      </a:endParaRPr>
                    </a:p>
                  </a:txBody>
                  <a:tcPr marL="4140" marR="4140" marT="4140" marB="41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2A00"/>
                    </a:solidFill>
                  </a:tcPr>
                </a:tc>
                <a:tc>
                  <a:txBody>
                    <a:bodyPr/>
                    <a:lstStyle/>
                    <a:p>
                      <a:r>
                        <a:rPr lang="en-US" sz="1800" b="1" dirty="0">
                          <a:solidFill>
                            <a:srgbClr val="FFFFFF"/>
                          </a:solidFill>
                          <a:effectLst/>
                          <a:latin typeface="Helvetica Neue" charset="0"/>
                        </a:rPr>
                        <a:t>MCI score</a:t>
                      </a:r>
                      <a:endParaRPr lang="en-US" sz="1800" dirty="0">
                        <a:effectLst/>
                      </a:endParaRPr>
                    </a:p>
                  </a:txBody>
                  <a:tcPr marL="4140" marR="4140" marT="4140" marB="41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2A00"/>
                    </a:solidFill>
                  </a:tcPr>
                </a:tc>
                <a:tc>
                  <a:txBody>
                    <a:bodyPr/>
                    <a:lstStyle/>
                    <a:p>
                      <a:r>
                        <a:rPr lang="en-US" sz="1800" b="1">
                          <a:solidFill>
                            <a:srgbClr val="FFFFFF"/>
                          </a:solidFill>
                          <a:effectLst/>
                          <a:latin typeface="Helvetica Neue" charset="0"/>
                        </a:rPr>
                        <a:t>1GB Prepaid data USD</a:t>
                      </a:r>
                      <a:endParaRPr lang="en-US" sz="1800">
                        <a:effectLst/>
                      </a:endParaRPr>
                    </a:p>
                  </a:txBody>
                  <a:tcPr marL="4140" marR="4140" marT="4140" marB="41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2A00"/>
                    </a:solidFill>
                  </a:tcPr>
                </a:tc>
                <a:tc>
                  <a:txBody>
                    <a:bodyPr/>
                    <a:lstStyle/>
                    <a:p>
                      <a:r>
                        <a:rPr lang="en-US" sz="1800" b="1">
                          <a:solidFill>
                            <a:srgbClr val="FFFFFF"/>
                          </a:solidFill>
                          <a:effectLst/>
                          <a:latin typeface="Helvetica Neue" charset="0"/>
                        </a:rPr>
                        <a:t>Active SIM cards per 100</a:t>
                      </a:r>
                      <a:endParaRPr lang="en-US" sz="1800">
                        <a:effectLst/>
                      </a:endParaRPr>
                    </a:p>
                  </a:txBody>
                  <a:tcPr marL="4140" marR="4140" marT="4140" marB="41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2A00"/>
                    </a:solidFill>
                  </a:tcPr>
                </a:tc>
                <a:tc>
                  <a:txBody>
                    <a:bodyPr/>
                    <a:lstStyle/>
                    <a:p>
                      <a:pPr algn="just"/>
                      <a:r>
                        <a:rPr lang="en-US" sz="1800" b="1">
                          <a:solidFill>
                            <a:srgbClr val="FFFFFF"/>
                          </a:solidFill>
                          <a:effectLst/>
                          <a:latin typeface="Helvetica Neue" charset="0"/>
                        </a:rPr>
                        <a:t>Internet subscribers per 100</a:t>
                      </a:r>
                      <a:endParaRPr lang="en-US" sz="1800">
                        <a:effectLst/>
                      </a:endParaRPr>
                    </a:p>
                  </a:txBody>
                  <a:tcPr marL="4140" marR="4140" marT="4140" marB="41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2A00"/>
                    </a:solidFill>
                  </a:tcPr>
                </a:tc>
                <a:extLst>
                  <a:ext uri="{0D108BD9-81ED-4DB2-BD59-A6C34878D82A}">
                    <a16:rowId xmlns:a16="http://schemas.microsoft.com/office/drawing/2014/main" val="10002"/>
                  </a:ext>
                </a:extLst>
              </a:tr>
              <a:tr h="407382">
                <a:tc>
                  <a:txBody>
                    <a:bodyPr/>
                    <a:lstStyle/>
                    <a:p>
                      <a:r>
                        <a:rPr lang="en-US" sz="1800" b="1" dirty="0">
                          <a:solidFill>
                            <a:srgbClr val="000000"/>
                          </a:solidFill>
                          <a:effectLst/>
                          <a:latin typeface="Helvetica Neue" charset="0"/>
                        </a:rPr>
                        <a:t>Ghana</a:t>
                      </a:r>
                      <a:endParaRPr lang="en-US"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9E9"/>
                    </a:solidFill>
                  </a:tcPr>
                </a:tc>
                <a:tc>
                  <a:txBody>
                    <a:bodyPr/>
                    <a:lstStyle/>
                    <a:p>
                      <a:pPr algn="ctr"/>
                      <a:r>
                        <a:rPr lang="is-IS" sz="1800">
                          <a:solidFill>
                            <a:srgbClr val="000000"/>
                          </a:solidFill>
                          <a:effectLst/>
                          <a:latin typeface="Helvetica Neue Light" charset="0"/>
                        </a:rPr>
                        <a:t>26</a:t>
                      </a:r>
                      <a:endParaRPr lang="is-I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en-US" sz="1800">
                          <a:solidFill>
                            <a:srgbClr val="000000"/>
                          </a:solidFill>
                          <a:effectLst/>
                          <a:latin typeface="Helvetica Neue Light" charset="0"/>
                        </a:rPr>
                        <a:t>60</a:t>
                      </a:r>
                      <a:endParaRPr lang="en-U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cs-CZ" sz="1800">
                          <a:solidFill>
                            <a:srgbClr val="000000"/>
                          </a:solidFill>
                          <a:effectLst/>
                          <a:latin typeface="Helvetica Neue Light" charset="0"/>
                        </a:rPr>
                        <a:t>116</a:t>
                      </a:r>
                      <a:endParaRPr lang="cs-CZ"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fi-FI" sz="1800">
                          <a:solidFill>
                            <a:srgbClr val="000000"/>
                          </a:solidFill>
                          <a:effectLst/>
                          <a:latin typeface="Helvetica Neue Light" charset="0"/>
                        </a:rPr>
                        <a:t>102</a:t>
                      </a:r>
                      <a:endParaRPr lang="fi-FI"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fi-FI" sz="1800" dirty="0">
                          <a:solidFill>
                            <a:srgbClr val="000000"/>
                          </a:solidFill>
                          <a:effectLst/>
                          <a:latin typeface="Helvetica Neue Light" charset="0"/>
                        </a:rPr>
                        <a:t>52,7</a:t>
                      </a:r>
                      <a:endParaRPr lang="fi-FI"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hr-HR" sz="1800">
                          <a:solidFill>
                            <a:srgbClr val="000000"/>
                          </a:solidFill>
                          <a:effectLst/>
                          <a:latin typeface="Helvetica Neue Light" charset="0"/>
                        </a:rPr>
                        <a:t>2.24</a:t>
                      </a:r>
                      <a:endParaRPr lang="hr-HR"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is-IS" sz="1800">
                          <a:solidFill>
                            <a:srgbClr val="000000"/>
                          </a:solidFill>
                          <a:effectLst/>
                          <a:latin typeface="Helvetica Neue Light" charset="0"/>
                        </a:rPr>
                        <a:t>128</a:t>
                      </a:r>
                      <a:endParaRPr lang="is-I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en-US" sz="1800">
                          <a:solidFill>
                            <a:srgbClr val="000000"/>
                          </a:solidFill>
                          <a:effectLst/>
                          <a:latin typeface="Helvetica Neue Light" charset="0"/>
                        </a:rPr>
                        <a:t>35</a:t>
                      </a:r>
                      <a:endParaRPr lang="en-U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3"/>
                  </a:ext>
                </a:extLst>
              </a:tr>
              <a:tr h="407382">
                <a:tc>
                  <a:txBody>
                    <a:bodyPr/>
                    <a:lstStyle/>
                    <a:p>
                      <a:r>
                        <a:rPr lang="en-US" sz="1800" b="1">
                          <a:solidFill>
                            <a:srgbClr val="000000"/>
                          </a:solidFill>
                          <a:effectLst/>
                          <a:latin typeface="Helvetica Neue" charset="0"/>
                        </a:rPr>
                        <a:t>Kenya</a:t>
                      </a:r>
                      <a:endParaRPr lang="en-U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9E9"/>
                    </a:solidFill>
                  </a:tcPr>
                </a:tc>
                <a:tc>
                  <a:txBody>
                    <a:bodyPr/>
                    <a:lstStyle/>
                    <a:p>
                      <a:pPr algn="ctr"/>
                      <a:r>
                        <a:rPr lang="en-US" sz="1800">
                          <a:solidFill>
                            <a:srgbClr val="000000"/>
                          </a:solidFill>
                          <a:effectLst/>
                          <a:latin typeface="Helvetica Neue Light" charset="0"/>
                        </a:rPr>
                        <a:t>30</a:t>
                      </a:r>
                      <a:endParaRPr lang="en-U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ru-RU" sz="1800">
                          <a:solidFill>
                            <a:srgbClr val="000000"/>
                          </a:solidFill>
                          <a:effectLst/>
                          <a:latin typeface="Helvetica Neue Light" charset="0"/>
                        </a:rPr>
                        <a:t>57</a:t>
                      </a:r>
                      <a:endParaRPr lang="ru-RU"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is-IS" sz="1800">
                          <a:solidFill>
                            <a:srgbClr val="000000"/>
                          </a:solidFill>
                          <a:effectLst/>
                          <a:latin typeface="Helvetica Neue Light" charset="0"/>
                        </a:rPr>
                        <a:t>138</a:t>
                      </a:r>
                      <a:endParaRPr lang="is-I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en-US" sz="1800">
                          <a:solidFill>
                            <a:srgbClr val="000000"/>
                          </a:solidFill>
                          <a:effectLst/>
                          <a:latin typeface="Helvetica Neue Light" charset="0"/>
                        </a:rPr>
                        <a:t>86</a:t>
                      </a:r>
                      <a:endParaRPr lang="en-U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uk-UA" sz="1800">
                          <a:solidFill>
                            <a:srgbClr val="000000"/>
                          </a:solidFill>
                          <a:effectLst/>
                          <a:latin typeface="Helvetica Neue Light" charset="0"/>
                        </a:rPr>
                        <a:t>51</a:t>
                      </a:r>
                      <a:endParaRPr lang="uk-UA"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hr-HR" sz="1800" dirty="0">
                          <a:solidFill>
                            <a:srgbClr val="000000"/>
                          </a:solidFill>
                          <a:effectLst/>
                          <a:latin typeface="Helvetica Neue Light" charset="0"/>
                        </a:rPr>
                        <a:t>2.94</a:t>
                      </a:r>
                      <a:endParaRPr lang="hr-HR"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is-IS" sz="1800">
                          <a:solidFill>
                            <a:srgbClr val="000000"/>
                          </a:solidFill>
                          <a:effectLst/>
                          <a:latin typeface="Helvetica Neue Light" charset="0"/>
                        </a:rPr>
                        <a:t>82</a:t>
                      </a:r>
                      <a:endParaRPr lang="is-I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is-IS" sz="1800">
                          <a:solidFill>
                            <a:srgbClr val="000000"/>
                          </a:solidFill>
                          <a:effectLst/>
                          <a:latin typeface="Helvetica Neue Light" charset="0"/>
                        </a:rPr>
                        <a:t>26</a:t>
                      </a:r>
                      <a:endParaRPr lang="is-I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extLst>
                  <a:ext uri="{0D108BD9-81ED-4DB2-BD59-A6C34878D82A}">
                    <a16:rowId xmlns:a16="http://schemas.microsoft.com/office/drawing/2014/main" val="10004"/>
                  </a:ext>
                </a:extLst>
              </a:tr>
              <a:tr h="542909">
                <a:tc>
                  <a:txBody>
                    <a:bodyPr/>
                    <a:lstStyle/>
                    <a:p>
                      <a:r>
                        <a:rPr lang="en-US" sz="1800" b="1" dirty="0">
                          <a:solidFill>
                            <a:srgbClr val="000000"/>
                          </a:solidFill>
                          <a:effectLst/>
                          <a:latin typeface="Helvetica Neue" charset="0"/>
                        </a:rPr>
                        <a:t>Lesotho</a:t>
                      </a:r>
                      <a:endParaRPr lang="en-US"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9E9"/>
                    </a:solidFill>
                  </a:tcPr>
                </a:tc>
                <a:tc>
                  <a:txBody>
                    <a:bodyPr/>
                    <a:lstStyle/>
                    <a:p>
                      <a:br>
                        <a:rPr lang="en-US" sz="1800">
                          <a:effectLst/>
                          <a:latin typeface="Helvetica" charset="0"/>
                        </a:rPr>
                      </a:br>
                      <a:endParaRPr lang="en-US" sz="1800">
                        <a:effectLst/>
                        <a:latin typeface="Helvetica" charset="0"/>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br>
                        <a:rPr lang="en-US" sz="1800">
                          <a:effectLst/>
                          <a:latin typeface="Helvetica" charset="0"/>
                        </a:rPr>
                      </a:br>
                      <a:endParaRPr lang="en-US" sz="1800">
                        <a:effectLst/>
                        <a:latin typeface="Helvetica" charset="0"/>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is-IS" sz="1800">
                          <a:solidFill>
                            <a:srgbClr val="000000"/>
                          </a:solidFill>
                          <a:effectLst/>
                          <a:latin typeface="Helvetica Neue Light" charset="0"/>
                        </a:rPr>
                        <a:t>133</a:t>
                      </a:r>
                      <a:endParaRPr lang="is-I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cs-CZ" sz="1800">
                          <a:solidFill>
                            <a:srgbClr val="000000"/>
                          </a:solidFill>
                          <a:effectLst/>
                          <a:latin typeface="Helvetica Neue Light" charset="0"/>
                        </a:rPr>
                        <a:t>115</a:t>
                      </a:r>
                      <a:endParaRPr lang="cs-CZ"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en-US" sz="1800">
                          <a:solidFill>
                            <a:srgbClr val="000000"/>
                          </a:solidFill>
                          <a:effectLst/>
                          <a:latin typeface="Helvetica Neue Light" charset="0"/>
                        </a:rPr>
                        <a:t>44</a:t>
                      </a:r>
                      <a:endParaRPr lang="en-U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is-IS" sz="1800" dirty="0">
                          <a:solidFill>
                            <a:srgbClr val="000000"/>
                          </a:solidFill>
                          <a:effectLst/>
                          <a:latin typeface="Helvetica Neue Light" charset="0"/>
                        </a:rPr>
                        <a:t>5,07</a:t>
                      </a:r>
                      <a:endParaRPr lang="is-IS"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is-IS" sz="1800">
                          <a:solidFill>
                            <a:srgbClr val="000000"/>
                          </a:solidFill>
                          <a:effectLst/>
                          <a:latin typeface="Helvetica Neue Light" charset="0"/>
                        </a:rPr>
                        <a:t>107</a:t>
                      </a:r>
                      <a:endParaRPr lang="is-I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is-IS" sz="1800">
                          <a:solidFill>
                            <a:srgbClr val="000000"/>
                          </a:solidFill>
                          <a:effectLst/>
                          <a:latin typeface="Helvetica Neue Light" charset="0"/>
                        </a:rPr>
                        <a:t>27</a:t>
                      </a:r>
                      <a:endParaRPr lang="is-I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5"/>
                  </a:ext>
                </a:extLst>
              </a:tr>
              <a:tr h="579239">
                <a:tc>
                  <a:txBody>
                    <a:bodyPr/>
                    <a:lstStyle/>
                    <a:p>
                      <a:r>
                        <a:rPr lang="en-US" sz="1800" b="1" dirty="0">
                          <a:solidFill>
                            <a:srgbClr val="000000"/>
                          </a:solidFill>
                          <a:effectLst/>
                          <a:latin typeface="Helvetica Neue" charset="0"/>
                        </a:rPr>
                        <a:t>Mozambique</a:t>
                      </a:r>
                      <a:endParaRPr lang="en-US"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9E9"/>
                    </a:solidFill>
                  </a:tcPr>
                </a:tc>
                <a:tc>
                  <a:txBody>
                    <a:bodyPr/>
                    <a:lstStyle/>
                    <a:p>
                      <a:pPr algn="ctr"/>
                      <a:r>
                        <a:rPr lang="en-US" sz="1800">
                          <a:solidFill>
                            <a:srgbClr val="000000"/>
                          </a:solidFill>
                          <a:effectLst/>
                          <a:latin typeface="Helvetica Neue Light" charset="0"/>
                        </a:rPr>
                        <a:t>45</a:t>
                      </a:r>
                      <a:endParaRPr lang="en-U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en-US" sz="1800">
                          <a:solidFill>
                            <a:srgbClr val="000000"/>
                          </a:solidFill>
                          <a:effectLst/>
                          <a:latin typeface="Helvetica Neue Light" charset="0"/>
                        </a:rPr>
                        <a:t>80</a:t>
                      </a:r>
                      <a:endParaRPr lang="en-U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en-US" sz="1800">
                          <a:solidFill>
                            <a:srgbClr val="000000"/>
                          </a:solidFill>
                          <a:effectLst/>
                          <a:latin typeface="Helvetica Neue Light" charset="0"/>
                        </a:rPr>
                        <a:t>150</a:t>
                      </a:r>
                      <a:endParaRPr lang="en-U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is-IS" sz="1800">
                          <a:solidFill>
                            <a:srgbClr val="000000"/>
                          </a:solidFill>
                          <a:effectLst/>
                          <a:latin typeface="Helvetica Neue Light" charset="0"/>
                        </a:rPr>
                        <a:t>123</a:t>
                      </a:r>
                      <a:endParaRPr lang="is-I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en-US" sz="1800">
                          <a:solidFill>
                            <a:srgbClr val="000000"/>
                          </a:solidFill>
                          <a:effectLst/>
                          <a:latin typeface="Helvetica Neue Light" charset="0"/>
                        </a:rPr>
                        <a:t>31</a:t>
                      </a:r>
                      <a:endParaRPr lang="en-U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nb-NO" sz="1800" dirty="0">
                          <a:solidFill>
                            <a:srgbClr val="000000"/>
                          </a:solidFill>
                          <a:effectLst/>
                          <a:latin typeface="Helvetica Neue Light" charset="0"/>
                        </a:rPr>
                        <a:t>2,01</a:t>
                      </a:r>
                      <a:endParaRPr lang="nb-NO"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en-US" sz="1800">
                          <a:solidFill>
                            <a:srgbClr val="000000"/>
                          </a:solidFill>
                          <a:effectLst/>
                          <a:latin typeface="Helvetica Neue Light" charset="0"/>
                        </a:rPr>
                        <a:t>40</a:t>
                      </a:r>
                      <a:endParaRPr lang="en-U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fi-FI" sz="1800">
                          <a:solidFill>
                            <a:srgbClr val="000000"/>
                          </a:solidFill>
                          <a:effectLst/>
                          <a:latin typeface="Helvetica Neue Light" charset="0"/>
                        </a:rPr>
                        <a:t>18</a:t>
                      </a:r>
                      <a:endParaRPr lang="fi-FI"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extLst>
                  <a:ext uri="{0D108BD9-81ED-4DB2-BD59-A6C34878D82A}">
                    <a16:rowId xmlns:a16="http://schemas.microsoft.com/office/drawing/2014/main" val="10006"/>
                  </a:ext>
                </a:extLst>
              </a:tr>
              <a:tr h="407382">
                <a:tc>
                  <a:txBody>
                    <a:bodyPr/>
                    <a:lstStyle/>
                    <a:p>
                      <a:r>
                        <a:rPr lang="en-US" sz="1800" b="1" dirty="0">
                          <a:solidFill>
                            <a:srgbClr val="000000"/>
                          </a:solidFill>
                          <a:effectLst/>
                          <a:latin typeface="Helvetica Neue" charset="0"/>
                        </a:rPr>
                        <a:t>Nigeria</a:t>
                      </a:r>
                      <a:endParaRPr lang="en-US"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9E9"/>
                    </a:solidFill>
                  </a:tcPr>
                </a:tc>
                <a:tc>
                  <a:txBody>
                    <a:bodyPr/>
                    <a:lstStyle/>
                    <a:p>
                      <a:pPr algn="ctr"/>
                      <a:r>
                        <a:rPr lang="is-IS" sz="1800">
                          <a:solidFill>
                            <a:srgbClr val="000000"/>
                          </a:solidFill>
                          <a:effectLst/>
                          <a:latin typeface="Helvetica Neue Light" charset="0"/>
                        </a:rPr>
                        <a:t>13</a:t>
                      </a:r>
                      <a:endParaRPr lang="is-I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en-US" sz="1800">
                          <a:solidFill>
                            <a:srgbClr val="000000"/>
                          </a:solidFill>
                          <a:effectLst/>
                          <a:latin typeface="Helvetica Neue Light" charset="0"/>
                        </a:rPr>
                        <a:t>56</a:t>
                      </a:r>
                      <a:endParaRPr lang="en-U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is-IS" sz="1800">
                          <a:solidFill>
                            <a:srgbClr val="000000"/>
                          </a:solidFill>
                          <a:effectLst/>
                          <a:latin typeface="Helvetica Neue Light" charset="0"/>
                        </a:rPr>
                        <a:t>143</a:t>
                      </a:r>
                      <a:endParaRPr lang="is-I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cs-CZ" sz="1800">
                          <a:solidFill>
                            <a:srgbClr val="000000"/>
                          </a:solidFill>
                          <a:effectLst/>
                          <a:latin typeface="Helvetica Neue Light" charset="0"/>
                        </a:rPr>
                        <a:t>119</a:t>
                      </a:r>
                      <a:endParaRPr lang="cs-CZ"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fi-FI" sz="1800">
                          <a:solidFill>
                            <a:srgbClr val="000000"/>
                          </a:solidFill>
                          <a:effectLst/>
                          <a:latin typeface="Helvetica Neue Light" charset="0"/>
                        </a:rPr>
                        <a:t>45,9</a:t>
                      </a:r>
                      <a:endParaRPr lang="fi-FI"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hr-HR" sz="1800">
                          <a:solidFill>
                            <a:srgbClr val="000000"/>
                          </a:solidFill>
                          <a:effectLst/>
                          <a:latin typeface="Helvetica Neue Light" charset="0"/>
                        </a:rPr>
                        <a:t>2.80</a:t>
                      </a:r>
                      <a:endParaRPr lang="hr-HR"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cs-CZ" sz="1800" dirty="0">
                          <a:solidFill>
                            <a:srgbClr val="000000"/>
                          </a:solidFill>
                          <a:effectLst/>
                          <a:latin typeface="Helvetica Neue Light" charset="0"/>
                        </a:rPr>
                        <a:t>83</a:t>
                      </a:r>
                      <a:endParaRPr lang="cs-CZ"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is-IS" sz="1800">
                          <a:solidFill>
                            <a:srgbClr val="000000"/>
                          </a:solidFill>
                          <a:effectLst/>
                          <a:latin typeface="Helvetica Neue Light" charset="0"/>
                        </a:rPr>
                        <a:t>26</a:t>
                      </a:r>
                      <a:endParaRPr lang="is-I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7"/>
                  </a:ext>
                </a:extLst>
              </a:tr>
              <a:tr h="407382">
                <a:tc>
                  <a:txBody>
                    <a:bodyPr/>
                    <a:lstStyle/>
                    <a:p>
                      <a:r>
                        <a:rPr lang="en-US" sz="1800" b="1">
                          <a:solidFill>
                            <a:srgbClr val="000000"/>
                          </a:solidFill>
                          <a:effectLst/>
                          <a:latin typeface="Helvetica Neue" charset="0"/>
                        </a:rPr>
                        <a:t>Rwanda</a:t>
                      </a:r>
                      <a:endParaRPr lang="en-U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9E9"/>
                    </a:solidFill>
                  </a:tcPr>
                </a:tc>
                <a:tc>
                  <a:txBody>
                    <a:bodyPr/>
                    <a:lstStyle/>
                    <a:p>
                      <a:pPr algn="ctr"/>
                      <a:r>
                        <a:rPr lang="cs-CZ" sz="1800">
                          <a:solidFill>
                            <a:srgbClr val="000000"/>
                          </a:solidFill>
                          <a:effectLst/>
                          <a:latin typeface="Helvetica Neue Light" charset="0"/>
                        </a:rPr>
                        <a:t>21</a:t>
                      </a:r>
                      <a:endParaRPr lang="cs-CZ"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en-US" sz="1800">
                          <a:solidFill>
                            <a:srgbClr val="000000"/>
                          </a:solidFill>
                          <a:effectLst/>
                          <a:latin typeface="Helvetica Neue Light" charset="0"/>
                        </a:rPr>
                        <a:t>76</a:t>
                      </a:r>
                      <a:endParaRPr lang="en-U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en-US" sz="1800" dirty="0">
                          <a:solidFill>
                            <a:srgbClr val="000000"/>
                          </a:solidFill>
                          <a:effectLst/>
                          <a:latin typeface="Helvetica Neue Light" charset="0"/>
                        </a:rPr>
                        <a:t>153</a:t>
                      </a:r>
                      <a:endParaRPr lang="en-US"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en-US" sz="1800">
                          <a:solidFill>
                            <a:srgbClr val="000000"/>
                          </a:solidFill>
                          <a:effectLst/>
                          <a:latin typeface="Helvetica Neue Light" charset="0"/>
                        </a:rPr>
                        <a:t>80</a:t>
                      </a:r>
                      <a:endParaRPr lang="en-U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en-US" sz="1800">
                          <a:solidFill>
                            <a:srgbClr val="000000"/>
                          </a:solidFill>
                          <a:effectLst/>
                          <a:latin typeface="Helvetica Neue Light" charset="0"/>
                        </a:rPr>
                        <a:t>40</a:t>
                      </a:r>
                      <a:endParaRPr lang="en-U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hr-HR" sz="1800" dirty="0">
                          <a:solidFill>
                            <a:srgbClr val="000000"/>
                          </a:solidFill>
                          <a:effectLst/>
                          <a:latin typeface="Helvetica Neue Light" charset="0"/>
                        </a:rPr>
                        <a:t>2.39</a:t>
                      </a:r>
                      <a:endParaRPr lang="hr-HR"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en-US" sz="1800" dirty="0">
                          <a:solidFill>
                            <a:srgbClr val="000000"/>
                          </a:solidFill>
                          <a:effectLst/>
                          <a:latin typeface="Helvetica Neue Light" charset="0"/>
                        </a:rPr>
                        <a:t>75</a:t>
                      </a:r>
                      <a:endParaRPr lang="en-US"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is-IS" sz="1800">
                          <a:solidFill>
                            <a:srgbClr val="000000"/>
                          </a:solidFill>
                          <a:effectLst/>
                          <a:latin typeface="Helvetica Neue Light" charset="0"/>
                        </a:rPr>
                        <a:t>20</a:t>
                      </a:r>
                      <a:endParaRPr lang="is-I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extLst>
                  <a:ext uri="{0D108BD9-81ED-4DB2-BD59-A6C34878D82A}">
                    <a16:rowId xmlns:a16="http://schemas.microsoft.com/office/drawing/2014/main" val="10008"/>
                  </a:ext>
                </a:extLst>
              </a:tr>
              <a:tr h="407382">
                <a:tc>
                  <a:txBody>
                    <a:bodyPr/>
                    <a:lstStyle/>
                    <a:p>
                      <a:r>
                        <a:rPr lang="en-US" sz="1800" b="1" dirty="0">
                          <a:solidFill>
                            <a:srgbClr val="000000"/>
                          </a:solidFill>
                          <a:effectLst/>
                          <a:latin typeface="Helvetica Neue" charset="0"/>
                        </a:rPr>
                        <a:t>Senegal</a:t>
                      </a:r>
                      <a:endParaRPr lang="en-US"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9E9"/>
                    </a:solidFill>
                  </a:tcPr>
                </a:tc>
                <a:tc>
                  <a:txBody>
                    <a:bodyPr/>
                    <a:lstStyle/>
                    <a:p>
                      <a:pPr algn="ctr"/>
                      <a:r>
                        <a:rPr lang="en-US" sz="1800">
                          <a:solidFill>
                            <a:srgbClr val="000000"/>
                          </a:solidFill>
                          <a:effectLst/>
                          <a:latin typeface="Helvetica Neue Light" charset="0"/>
                        </a:rPr>
                        <a:t>47</a:t>
                      </a:r>
                      <a:endParaRPr lang="en-U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en-US" sz="1800">
                          <a:solidFill>
                            <a:srgbClr val="000000"/>
                          </a:solidFill>
                          <a:effectLst/>
                          <a:latin typeface="Helvetica Neue Light" charset="0"/>
                        </a:rPr>
                        <a:t>69</a:t>
                      </a:r>
                      <a:endParaRPr lang="en-U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is-IS" sz="1800">
                          <a:solidFill>
                            <a:srgbClr val="000000"/>
                          </a:solidFill>
                          <a:effectLst/>
                          <a:latin typeface="Helvetica Neue Light" charset="0"/>
                        </a:rPr>
                        <a:t>142</a:t>
                      </a:r>
                      <a:endParaRPr lang="is-I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is-IS" sz="1800">
                          <a:solidFill>
                            <a:srgbClr val="000000"/>
                          </a:solidFill>
                          <a:effectLst/>
                          <a:latin typeface="Helvetica Neue Light" charset="0"/>
                        </a:rPr>
                        <a:t>107</a:t>
                      </a:r>
                      <a:endParaRPr lang="is-I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uk-UA" sz="1800">
                          <a:solidFill>
                            <a:srgbClr val="000000"/>
                          </a:solidFill>
                          <a:effectLst/>
                          <a:latin typeface="Helvetica Neue Light" charset="0"/>
                        </a:rPr>
                        <a:t>37,3</a:t>
                      </a:r>
                      <a:endParaRPr lang="uk-UA"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uk-UA" sz="1800">
                          <a:solidFill>
                            <a:srgbClr val="000000"/>
                          </a:solidFill>
                          <a:effectLst/>
                          <a:latin typeface="Helvetica Neue Light" charset="0"/>
                        </a:rPr>
                        <a:t>6,35</a:t>
                      </a:r>
                      <a:endParaRPr lang="uk-UA"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en-US" sz="1800" dirty="0">
                          <a:solidFill>
                            <a:srgbClr val="000000"/>
                          </a:solidFill>
                          <a:effectLst/>
                          <a:latin typeface="Helvetica Neue Light" charset="0"/>
                        </a:rPr>
                        <a:t>99</a:t>
                      </a:r>
                      <a:endParaRPr lang="en-US"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is-IS" sz="1800">
                          <a:solidFill>
                            <a:srgbClr val="000000"/>
                          </a:solidFill>
                          <a:effectLst/>
                          <a:latin typeface="Helvetica Neue Light" charset="0"/>
                        </a:rPr>
                        <a:t>26</a:t>
                      </a:r>
                      <a:endParaRPr lang="is-I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9"/>
                  </a:ext>
                </a:extLst>
              </a:tr>
              <a:tr h="751105">
                <a:tc>
                  <a:txBody>
                    <a:bodyPr/>
                    <a:lstStyle/>
                    <a:p>
                      <a:r>
                        <a:rPr lang="en-US" sz="1800" b="1">
                          <a:solidFill>
                            <a:srgbClr val="000000"/>
                          </a:solidFill>
                          <a:effectLst/>
                          <a:latin typeface="Helvetica Neue" charset="0"/>
                        </a:rPr>
                        <a:t>South Africa</a:t>
                      </a:r>
                      <a:endParaRPr lang="en-U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9E9"/>
                    </a:solidFill>
                  </a:tcPr>
                </a:tc>
                <a:tc>
                  <a:txBody>
                    <a:bodyPr/>
                    <a:lstStyle/>
                    <a:p>
                      <a:pPr algn="ctr"/>
                      <a:r>
                        <a:rPr lang="is-IS" sz="1800">
                          <a:solidFill>
                            <a:srgbClr val="000000"/>
                          </a:solidFill>
                          <a:effectLst/>
                          <a:latin typeface="Helvetica Neue Light" charset="0"/>
                        </a:rPr>
                        <a:t>22</a:t>
                      </a:r>
                      <a:endParaRPr lang="is-I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uk-UA" sz="1800">
                          <a:solidFill>
                            <a:srgbClr val="000000"/>
                          </a:solidFill>
                          <a:effectLst/>
                          <a:latin typeface="Helvetica Neue Light" charset="0"/>
                        </a:rPr>
                        <a:t>39</a:t>
                      </a:r>
                      <a:endParaRPr lang="uk-UA"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is-IS" sz="1800">
                          <a:solidFill>
                            <a:srgbClr val="000000"/>
                          </a:solidFill>
                          <a:effectLst/>
                          <a:latin typeface="Helvetica Neue Light" charset="0"/>
                        </a:rPr>
                        <a:t>92</a:t>
                      </a:r>
                      <a:endParaRPr lang="is-I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en-US" sz="1800">
                          <a:solidFill>
                            <a:srgbClr val="000000"/>
                          </a:solidFill>
                          <a:effectLst/>
                          <a:latin typeface="Helvetica Neue Light" charset="0"/>
                        </a:rPr>
                        <a:t>65</a:t>
                      </a:r>
                      <a:endParaRPr lang="en-U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fi-FI" sz="1800">
                          <a:solidFill>
                            <a:srgbClr val="000000"/>
                          </a:solidFill>
                          <a:effectLst/>
                          <a:latin typeface="Helvetica Neue Light" charset="0"/>
                        </a:rPr>
                        <a:t>59,9</a:t>
                      </a:r>
                      <a:endParaRPr lang="fi-FI"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uk-UA" sz="1800">
                          <a:solidFill>
                            <a:srgbClr val="000000"/>
                          </a:solidFill>
                          <a:effectLst/>
                          <a:latin typeface="Helvetica Neue Light" charset="0"/>
                        </a:rPr>
                        <a:t>7,84</a:t>
                      </a:r>
                      <a:endParaRPr lang="uk-UA"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is-IS" sz="1800" dirty="0">
                          <a:solidFill>
                            <a:srgbClr val="000000"/>
                          </a:solidFill>
                          <a:effectLst/>
                          <a:latin typeface="Helvetica Neue Light" charset="0"/>
                        </a:rPr>
                        <a:t>162</a:t>
                      </a:r>
                      <a:endParaRPr lang="is-IS"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en-US" sz="1800" dirty="0">
                          <a:solidFill>
                            <a:srgbClr val="000000"/>
                          </a:solidFill>
                          <a:effectLst/>
                          <a:latin typeface="Helvetica Neue Light" charset="0"/>
                        </a:rPr>
                        <a:t>54</a:t>
                      </a:r>
                      <a:endParaRPr lang="en-US"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extLst>
                  <a:ext uri="{0D108BD9-81ED-4DB2-BD59-A6C34878D82A}">
                    <a16:rowId xmlns:a16="http://schemas.microsoft.com/office/drawing/2014/main" val="10010"/>
                  </a:ext>
                </a:extLst>
              </a:tr>
              <a:tr h="407382">
                <a:tc>
                  <a:txBody>
                    <a:bodyPr/>
                    <a:lstStyle/>
                    <a:p>
                      <a:r>
                        <a:rPr lang="en-US" sz="1800" b="1">
                          <a:solidFill>
                            <a:srgbClr val="000000"/>
                          </a:solidFill>
                          <a:effectLst/>
                          <a:latin typeface="Helvetica Neue" charset="0"/>
                        </a:rPr>
                        <a:t>Tanzania</a:t>
                      </a:r>
                      <a:endParaRPr lang="en-U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9E9"/>
                    </a:solidFill>
                  </a:tcPr>
                </a:tc>
                <a:tc>
                  <a:txBody>
                    <a:bodyPr/>
                    <a:lstStyle/>
                    <a:p>
                      <a:pPr algn="ctr"/>
                      <a:r>
                        <a:rPr lang="uk-UA" sz="1800">
                          <a:solidFill>
                            <a:srgbClr val="000000"/>
                          </a:solidFill>
                          <a:effectLst/>
                          <a:latin typeface="Helvetica Neue Light" charset="0"/>
                        </a:rPr>
                        <a:t>39</a:t>
                      </a:r>
                      <a:endParaRPr lang="uk-UA"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is-IS" sz="1800">
                          <a:solidFill>
                            <a:srgbClr val="000000"/>
                          </a:solidFill>
                          <a:effectLst/>
                          <a:latin typeface="Helvetica Neue Light" charset="0"/>
                        </a:rPr>
                        <a:t>67</a:t>
                      </a:r>
                      <a:endParaRPr lang="is-I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is-IS" sz="1800">
                          <a:solidFill>
                            <a:srgbClr val="000000"/>
                          </a:solidFill>
                          <a:effectLst/>
                          <a:latin typeface="Helvetica Neue Light" charset="0"/>
                        </a:rPr>
                        <a:t>165</a:t>
                      </a:r>
                      <a:endParaRPr lang="is-I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tr-TR" sz="1800">
                          <a:solidFill>
                            <a:srgbClr val="000000"/>
                          </a:solidFill>
                          <a:effectLst/>
                          <a:latin typeface="Helvetica Neue Light" charset="0"/>
                        </a:rPr>
                        <a:t>126</a:t>
                      </a:r>
                      <a:endParaRPr lang="tr-TR"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uk-UA" sz="1800">
                          <a:solidFill>
                            <a:srgbClr val="000000"/>
                          </a:solidFill>
                          <a:effectLst/>
                          <a:latin typeface="Helvetica Neue Light" charset="0"/>
                        </a:rPr>
                        <a:t>39,4</a:t>
                      </a:r>
                      <a:endParaRPr lang="uk-UA"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hr-HR" sz="1800">
                          <a:solidFill>
                            <a:srgbClr val="000000"/>
                          </a:solidFill>
                          <a:effectLst/>
                          <a:latin typeface="Helvetica Neue Light" charset="0"/>
                        </a:rPr>
                        <a:t>2.25</a:t>
                      </a:r>
                      <a:endParaRPr lang="hr-HR"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is-IS" sz="1800">
                          <a:solidFill>
                            <a:srgbClr val="000000"/>
                          </a:solidFill>
                          <a:effectLst/>
                          <a:latin typeface="Helvetica Neue Light" charset="0"/>
                        </a:rPr>
                        <a:t>72</a:t>
                      </a:r>
                      <a:endParaRPr lang="is-I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is-IS" sz="1800">
                          <a:solidFill>
                            <a:srgbClr val="000000"/>
                          </a:solidFill>
                          <a:effectLst/>
                          <a:latin typeface="Helvetica Neue Light" charset="0"/>
                        </a:rPr>
                        <a:t>13</a:t>
                      </a:r>
                      <a:endParaRPr lang="is-I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11"/>
                  </a:ext>
                </a:extLst>
              </a:tr>
              <a:tr h="407382">
                <a:tc>
                  <a:txBody>
                    <a:bodyPr/>
                    <a:lstStyle/>
                    <a:p>
                      <a:r>
                        <a:rPr lang="en-US" sz="1800" b="1" dirty="0">
                          <a:solidFill>
                            <a:srgbClr val="000000"/>
                          </a:solidFill>
                          <a:effectLst/>
                          <a:latin typeface="Helvetica Neue" charset="0"/>
                        </a:rPr>
                        <a:t>Uganda</a:t>
                      </a:r>
                      <a:endParaRPr lang="en-US"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9E9"/>
                    </a:solidFill>
                  </a:tcPr>
                </a:tc>
                <a:tc>
                  <a:txBody>
                    <a:bodyPr/>
                    <a:lstStyle/>
                    <a:p>
                      <a:pPr algn="ctr"/>
                      <a:r>
                        <a:rPr lang="is-IS" sz="1800">
                          <a:solidFill>
                            <a:srgbClr val="000000"/>
                          </a:solidFill>
                          <a:effectLst/>
                          <a:latin typeface="Helvetica Neue Light" charset="0"/>
                        </a:rPr>
                        <a:t>32</a:t>
                      </a:r>
                      <a:endParaRPr lang="is-I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en-US" sz="1800">
                          <a:solidFill>
                            <a:srgbClr val="000000"/>
                          </a:solidFill>
                          <a:effectLst/>
                          <a:latin typeface="Helvetica Neue Light" charset="0"/>
                        </a:rPr>
                        <a:t>75</a:t>
                      </a:r>
                      <a:endParaRPr lang="en-U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is-IS" sz="1800">
                          <a:solidFill>
                            <a:srgbClr val="000000"/>
                          </a:solidFill>
                          <a:effectLst/>
                          <a:latin typeface="Helvetica Neue Light" charset="0"/>
                        </a:rPr>
                        <a:t>152</a:t>
                      </a:r>
                      <a:endParaRPr lang="is-I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cs-CZ" sz="1800">
                          <a:solidFill>
                            <a:srgbClr val="000000"/>
                          </a:solidFill>
                          <a:effectLst/>
                          <a:latin typeface="Helvetica Neue Light" charset="0"/>
                        </a:rPr>
                        <a:t>121</a:t>
                      </a:r>
                      <a:endParaRPr lang="cs-CZ"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cs-CZ" sz="1800" dirty="0">
                          <a:solidFill>
                            <a:srgbClr val="000000"/>
                          </a:solidFill>
                          <a:effectLst/>
                          <a:latin typeface="Helvetica Neue Light" charset="0"/>
                        </a:rPr>
                        <a:t>36,5</a:t>
                      </a:r>
                      <a:endParaRPr lang="cs-CZ"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hr-HR" sz="1800">
                          <a:solidFill>
                            <a:srgbClr val="000000"/>
                          </a:solidFill>
                          <a:effectLst/>
                          <a:latin typeface="Helvetica Neue Light" charset="0"/>
                        </a:rPr>
                        <a:t>2.77</a:t>
                      </a:r>
                      <a:endParaRPr lang="hr-HR"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en-US" sz="1800">
                          <a:solidFill>
                            <a:srgbClr val="000000"/>
                          </a:solidFill>
                          <a:effectLst/>
                          <a:latin typeface="Helvetica Neue Light" charset="0"/>
                        </a:rPr>
                        <a:t>55</a:t>
                      </a:r>
                      <a:endParaRPr lang="en-US"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is-IS" sz="1800" dirty="0">
                          <a:solidFill>
                            <a:srgbClr val="000000"/>
                          </a:solidFill>
                          <a:effectLst/>
                          <a:latin typeface="Helvetica Neue Light" charset="0"/>
                        </a:rPr>
                        <a:t>22</a:t>
                      </a:r>
                      <a:endParaRPr lang="is-IS"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extLst>
                  <a:ext uri="{0D108BD9-81ED-4DB2-BD59-A6C34878D82A}">
                    <a16:rowId xmlns:a16="http://schemas.microsoft.com/office/drawing/2014/main" val="10012"/>
                  </a:ext>
                </a:extLst>
              </a:tr>
              <a:tr h="542909">
                <a:tc>
                  <a:txBody>
                    <a:bodyPr/>
                    <a:lstStyle/>
                    <a:p>
                      <a:r>
                        <a:rPr lang="en-US" sz="1800" b="1" dirty="0">
                          <a:solidFill>
                            <a:srgbClr val="000000"/>
                          </a:solidFill>
                          <a:effectLst/>
                          <a:latin typeface="Helvetica Neue" charset="0"/>
                        </a:rPr>
                        <a:t>Sources</a:t>
                      </a:r>
                      <a:endParaRPr lang="en-US"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9E9"/>
                    </a:solidFill>
                  </a:tcPr>
                </a:tc>
                <a:tc>
                  <a:txBody>
                    <a:bodyPr/>
                    <a:lstStyle/>
                    <a:p>
                      <a:pPr algn="ctr"/>
                      <a:r>
                        <a:rPr lang="is-IS" sz="1800" dirty="0">
                          <a:solidFill>
                            <a:srgbClr val="000000"/>
                          </a:solidFill>
                          <a:effectLst/>
                          <a:latin typeface="Helvetica Neue Light" charset="0"/>
                        </a:rPr>
                        <a:t>A4AI, 2017</a:t>
                      </a:r>
                      <a:endParaRPr lang="is-IS"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is-IS" sz="1800" dirty="0">
                          <a:solidFill>
                            <a:srgbClr val="000000"/>
                          </a:solidFill>
                          <a:effectLst/>
                          <a:latin typeface="Helvetica Neue Light" charset="0"/>
                        </a:rPr>
                        <a:t>EIU, 2018</a:t>
                      </a:r>
                      <a:endParaRPr lang="is-IS"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is-IS" sz="1800" dirty="0">
                          <a:solidFill>
                            <a:srgbClr val="000000"/>
                          </a:solidFill>
                          <a:effectLst/>
                          <a:latin typeface="Helvetica Neue Light" charset="0"/>
                        </a:rPr>
                        <a:t>ITU,</a:t>
                      </a:r>
                      <a:endParaRPr lang="is-IS" sz="1800" dirty="0">
                        <a:effectLst/>
                      </a:endParaRPr>
                    </a:p>
                    <a:p>
                      <a:pPr algn="ctr"/>
                      <a:r>
                        <a:rPr lang="is-IS" sz="1800" dirty="0">
                          <a:solidFill>
                            <a:srgbClr val="000000"/>
                          </a:solidFill>
                          <a:effectLst/>
                          <a:latin typeface="Helvetica Neue Light" charset="0"/>
                        </a:rPr>
                        <a:t>2017</a:t>
                      </a:r>
                      <a:endParaRPr lang="is-IS"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de-DE" sz="1800">
                          <a:solidFill>
                            <a:srgbClr val="000000"/>
                          </a:solidFill>
                          <a:effectLst/>
                          <a:latin typeface="Helvetica Neue Light" charset="0"/>
                        </a:rPr>
                        <a:t>WEF, </a:t>
                      </a:r>
                      <a:endParaRPr lang="de-DE" sz="1800">
                        <a:effectLst/>
                      </a:endParaRPr>
                    </a:p>
                    <a:p>
                      <a:pPr algn="ctr"/>
                      <a:r>
                        <a:rPr lang="de-DE" sz="1800">
                          <a:solidFill>
                            <a:srgbClr val="000000"/>
                          </a:solidFill>
                          <a:effectLst/>
                          <a:latin typeface="Helvetica Neue Light" charset="0"/>
                        </a:rPr>
                        <a:t>2016</a:t>
                      </a:r>
                      <a:endParaRPr lang="de-DE"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de-DE" sz="1800">
                          <a:solidFill>
                            <a:srgbClr val="000000"/>
                          </a:solidFill>
                          <a:effectLst/>
                          <a:latin typeface="Helvetica Neue Light" charset="0"/>
                        </a:rPr>
                        <a:t>GSMA, 2016</a:t>
                      </a:r>
                      <a:endParaRPr lang="de-DE" sz="180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de-DE" sz="1800" dirty="0">
                          <a:solidFill>
                            <a:srgbClr val="000000"/>
                          </a:solidFill>
                          <a:effectLst/>
                          <a:latin typeface="Helvetica Neue Light" charset="0"/>
                        </a:rPr>
                        <a:t>RAMP Index (Q3 2017)</a:t>
                      </a:r>
                      <a:endParaRPr lang="de-DE"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is-IS" sz="1800" dirty="0">
                          <a:solidFill>
                            <a:srgbClr val="000000"/>
                          </a:solidFill>
                          <a:effectLst/>
                          <a:latin typeface="Helvetica Neue Light" charset="0"/>
                        </a:rPr>
                        <a:t>ITU, 2016a</a:t>
                      </a:r>
                      <a:endParaRPr lang="is-IS"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is-IS" sz="1800" dirty="0">
                          <a:solidFill>
                            <a:srgbClr val="000000"/>
                          </a:solidFill>
                          <a:effectLst/>
                          <a:latin typeface="Helvetica Neue Light" charset="0"/>
                        </a:rPr>
                        <a:t>ITU, 2016a</a:t>
                      </a:r>
                      <a:endParaRPr lang="is-IS" sz="1800" dirty="0">
                        <a:effectLst/>
                      </a:endParaRPr>
                    </a:p>
                  </a:txBody>
                  <a:tcPr marL="4140" marR="4140" marT="4140" marB="41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13"/>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 y="9000801"/>
            <a:ext cx="1399158" cy="747110"/>
          </a:xfrm>
          <a:prstGeom prst="rect">
            <a:avLst/>
          </a:prstGeom>
        </p:spPr>
      </p:pic>
    </p:spTree>
    <p:extLst>
      <p:ext uri="{BB962C8B-B14F-4D97-AF65-F5344CB8AC3E}">
        <p14:creationId xmlns:p14="http://schemas.microsoft.com/office/powerpoint/2010/main" val="286775603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7C7CE9-784F-2C4B-A1D2-4AE8F9F9FD10}"/>
              </a:ext>
            </a:extLst>
          </p:cNvPr>
          <p:cNvPicPr>
            <a:picLocks noChangeAspect="1"/>
          </p:cNvPicPr>
          <p:nvPr/>
        </p:nvPicPr>
        <p:blipFill rotWithShape="1">
          <a:blip r:embed="rId2"/>
          <a:srcRect l="16201" t="24541" r="17484" b="36305"/>
          <a:stretch/>
        </p:blipFill>
        <p:spPr>
          <a:xfrm>
            <a:off x="0" y="2516329"/>
            <a:ext cx="13004800" cy="4720942"/>
          </a:xfrm>
          <a:prstGeom prst="rect">
            <a:avLst/>
          </a:prstGeom>
        </p:spPr>
      </p:pic>
      <p:sp>
        <p:nvSpPr>
          <p:cNvPr id="6" name="TextBox 5">
            <a:extLst>
              <a:ext uri="{FF2B5EF4-FFF2-40B4-BE49-F238E27FC236}">
                <a16:creationId xmlns:a16="http://schemas.microsoft.com/office/drawing/2014/main" id="{0AF60107-D91D-054D-8573-7B7C56BC9E6C}"/>
              </a:ext>
            </a:extLst>
          </p:cNvPr>
          <p:cNvSpPr txBox="1"/>
          <p:nvPr/>
        </p:nvSpPr>
        <p:spPr>
          <a:xfrm>
            <a:off x="0" y="2237945"/>
            <a:ext cx="13004800" cy="602342"/>
          </a:xfrm>
          <a:prstGeom prst="rect">
            <a:avLst/>
          </a:prstGeom>
          <a:solidFill>
            <a:srgbClr val="D6D7D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099" tIns="38099" rIns="38099" bIns="38099" numCol="1" spcCol="38100" rtlCol="0" anchor="ctr">
            <a:spAutoFit/>
          </a:bodyPr>
          <a:lstStyle/>
          <a:p>
            <a:r>
              <a:rPr lang="en-US" sz="1707" b="1" dirty="0">
                <a:solidFill>
                  <a:schemeClr val="tx2">
                    <a:lumMod val="10000"/>
                  </a:schemeClr>
                </a:solidFill>
              </a:rPr>
              <a:t>Nationally representative surveys of ICT access and use by households &amp; individuals aged 15-65; In 16 developing countries; Data represents 30% of the global population; 28,900 face-to-face interviews; +/-3 margin of error</a:t>
            </a:r>
            <a:endParaRPr lang="en-US" sz="1707" b="1" dirty="0">
              <a:solidFill>
                <a:schemeClr val="tx2">
                  <a:lumMod val="10000"/>
                </a:schemeClr>
              </a:solidFill>
              <a:sym typeface="Helvetica Ligh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 y="9000801"/>
            <a:ext cx="1399158" cy="747110"/>
          </a:xfrm>
          <a:prstGeom prst="rect">
            <a:avLst/>
          </a:prstGeom>
        </p:spPr>
      </p:pic>
    </p:spTree>
    <p:extLst>
      <p:ext uri="{BB962C8B-B14F-4D97-AF65-F5344CB8AC3E}">
        <p14:creationId xmlns:p14="http://schemas.microsoft.com/office/powerpoint/2010/main" val="159448163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1256" y="254000"/>
            <a:ext cx="12489543" cy="914400"/>
          </a:xfrm>
        </p:spPr>
        <p:txBody>
          <a:bodyPr>
            <a:normAutofit fontScale="90000"/>
          </a:bodyPr>
          <a:lstStyle/>
          <a:p>
            <a:r>
              <a:rPr lang="en-US" sz="4000" b="0" dirty="0">
                <a:solidFill>
                  <a:schemeClr val="accent5"/>
                </a:solidFill>
              </a:rPr>
              <a:t>Mobile phone ownership, Internet use tracks GNI per capita</a:t>
            </a:r>
            <a:endParaRPr lang="en-US" sz="3800" b="0" dirty="0">
              <a:solidFill>
                <a:schemeClr val="accent5"/>
              </a:solidFill>
              <a:latin typeface="+mn-lt"/>
              <a:ea typeface="+mn-ea"/>
              <a:cs typeface="+mn-cs"/>
            </a:endParaRPr>
          </a:p>
        </p:txBody>
      </p:sp>
      <p:sp>
        <p:nvSpPr>
          <p:cNvPr id="9" name="Slide Number Placeholder 8"/>
          <p:cNvSpPr>
            <a:spLocks noGrp="1"/>
          </p:cNvSpPr>
          <p:nvPr>
            <p:ph type="sldNum" sz="quarter" idx="2"/>
          </p:nvPr>
        </p:nvSpPr>
        <p:spPr>
          <a:xfrm>
            <a:off x="6865762" y="9275233"/>
            <a:ext cx="200376" cy="348813"/>
          </a:xfrm>
        </p:spPr>
        <p:txBody>
          <a:bodyPr/>
          <a:lstStyle/>
          <a:p>
            <a:fld id="{6052FC3A-E1BD-E54F-9A48-71EBDEF00552}" type="slidenum">
              <a:rPr lang="en-US" smtClean="0"/>
              <a:pPr/>
              <a:t>5</a:t>
            </a:fld>
            <a:endParaRPr lang="en-US" dirty="0"/>
          </a:p>
        </p:txBody>
      </p:sp>
      <p:sp>
        <p:nvSpPr>
          <p:cNvPr id="11" name="Text Placeholder 1"/>
          <p:cNvSpPr>
            <a:spLocks noGrp="1"/>
          </p:cNvSpPr>
          <p:nvPr>
            <p:ph type="body" sz="half" idx="1"/>
          </p:nvPr>
        </p:nvSpPr>
        <p:spPr>
          <a:xfrm>
            <a:off x="9840685" y="2590800"/>
            <a:ext cx="2910113" cy="5056908"/>
          </a:xfrm>
        </p:spPr>
        <p:txBody>
          <a:bodyPr>
            <a:normAutofit/>
          </a:bodyPr>
          <a:lstStyle/>
          <a:p>
            <a:pPr marL="304810" indent="-304810">
              <a:buFont typeface="Wingdings" charset="2"/>
              <a:buChar char="v"/>
            </a:pPr>
            <a:endParaRPr lang="en-ZA" sz="1920" b="1" dirty="0">
              <a:solidFill>
                <a:srgbClr val="C93A26"/>
              </a:solidFill>
            </a:endParaRPr>
          </a:p>
          <a:p>
            <a:pPr marL="304810" indent="-304810">
              <a:buFont typeface="Wingdings" charset="2"/>
              <a:buChar char="v"/>
            </a:pPr>
            <a:endParaRPr lang="en-ZA" sz="1920" b="1" dirty="0">
              <a:solidFill>
                <a:srgbClr val="C93A26"/>
              </a:solidFill>
            </a:endParaRPr>
          </a:p>
          <a:p>
            <a:pPr marL="304810" indent="-304810">
              <a:buFont typeface="Wingdings" charset="2"/>
              <a:buChar char="v"/>
            </a:pPr>
            <a:r>
              <a:rPr lang="en-ZA" sz="1920" b="1" dirty="0">
                <a:solidFill>
                  <a:schemeClr val="tx1">
                    <a:lumMod val="65000"/>
                    <a:lumOff val="35000"/>
                  </a:schemeClr>
                </a:solidFill>
              </a:rPr>
              <a:t>Internet penetration aligned with GNI per capita </a:t>
            </a:r>
          </a:p>
          <a:p>
            <a:pPr marL="304810" indent="-304810">
              <a:buFont typeface="Wingdings" charset="2"/>
              <a:buChar char="v"/>
            </a:pPr>
            <a:r>
              <a:rPr lang="en-ZA" sz="1920" b="1" dirty="0">
                <a:solidFill>
                  <a:schemeClr val="tx1">
                    <a:lumMod val="65000"/>
                    <a:lumOff val="35000"/>
                  </a:schemeClr>
                </a:solidFill>
                <a:sym typeface="Helvetica Neue"/>
              </a:rPr>
              <a:t>Majority of African countries are still below the 20% Internet penetration required to benefit from network effects</a:t>
            </a:r>
          </a:p>
          <a:p>
            <a:pPr marL="304810" indent="-304810">
              <a:buFont typeface="Wingdings" charset="2"/>
              <a:buChar char="v"/>
            </a:pPr>
            <a:r>
              <a:rPr lang="en-ZA" sz="1920" b="1" dirty="0">
                <a:solidFill>
                  <a:schemeClr val="tx1">
                    <a:lumMod val="65000"/>
                    <a:lumOff val="35000"/>
                  </a:schemeClr>
                </a:solidFill>
                <a:sym typeface="Helvetica Neue"/>
              </a:rPr>
              <a:t>Rwanda performs better in many indicators such as ADI has the lowest Internet penetration followed by Tanzania and Uganda </a:t>
            </a:r>
          </a:p>
          <a:p>
            <a:r>
              <a:rPr lang="en-ZA" sz="1707" dirty="0">
                <a:solidFill>
                  <a:schemeClr val="tx1">
                    <a:lumMod val="65000"/>
                    <a:lumOff val="35000"/>
                  </a:schemeClr>
                </a:solidFill>
              </a:rPr>
              <a:t> </a:t>
            </a:r>
          </a:p>
          <a:p>
            <a:pPr marL="304810" indent="-304810">
              <a:buFont typeface="Wingdings" panose="05000000000000000000" pitchFamily="2" charset="2"/>
              <a:buChar char="Ø"/>
            </a:pPr>
            <a:endParaRPr lang="en-ZA" sz="192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4150"/>
            <a:ext cx="9949543" cy="7061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 y="9000801"/>
            <a:ext cx="1399158" cy="747110"/>
          </a:xfrm>
          <a:prstGeom prst="rect">
            <a:avLst/>
          </a:prstGeom>
        </p:spPr>
      </p:pic>
    </p:spTree>
    <p:extLst>
      <p:ext uri="{BB962C8B-B14F-4D97-AF65-F5344CB8AC3E}">
        <p14:creationId xmlns:p14="http://schemas.microsoft.com/office/powerpoint/2010/main" val="278216839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w="12700">
            <a:miter lim="400000"/>
          </a:ln>
        </p:spPr>
        <p:txBody>
          <a:bodyPr lIns="0" tIns="0" rIns="0" bIns="0" anchor="ctr">
            <a:noAutofit/>
          </a:bodyPr>
          <a:lstStyle/>
          <a:p>
            <a:r>
              <a:rPr lang="en-US" sz="4200" b="0" dirty="0">
                <a:solidFill>
                  <a:schemeClr val="accent5"/>
                </a:solidFill>
              </a:rPr>
              <a:t>Gender gap in Internet use also tracks GNI broadly but </a:t>
            </a:r>
            <a:r>
              <a:rPr lang="en-US" sz="4200" b="0" dirty="0" err="1">
                <a:solidFill>
                  <a:schemeClr val="accent5"/>
                </a:solidFill>
              </a:rPr>
              <a:t>anomolies</a:t>
            </a:r>
            <a:endParaRPr lang="en-US" sz="4200" b="0" dirty="0">
              <a:solidFill>
                <a:schemeClr val="accent5"/>
              </a:solidFill>
              <a:latin typeface="+mn-lt"/>
              <a:ea typeface="+mn-ea"/>
              <a:cs typeface="+mn-cs"/>
            </a:endParaRPr>
          </a:p>
        </p:txBody>
      </p:sp>
      <p:sp>
        <p:nvSpPr>
          <p:cNvPr id="10" name="Text Placeholder 1"/>
          <p:cNvSpPr>
            <a:spLocks noGrp="1"/>
          </p:cNvSpPr>
          <p:nvPr>
            <p:ph type="body" sz="half" idx="1"/>
          </p:nvPr>
        </p:nvSpPr>
        <p:spPr>
          <a:xfrm>
            <a:off x="10340255" y="2574481"/>
            <a:ext cx="2202266" cy="5073227"/>
          </a:xfrm>
        </p:spPr>
        <p:txBody>
          <a:bodyPr>
            <a:normAutofit/>
          </a:bodyPr>
          <a:lstStyle/>
          <a:p>
            <a:pPr marL="304810" indent="-304810">
              <a:buFont typeface="Wingdings" charset="2"/>
              <a:buChar char="v"/>
            </a:pPr>
            <a:r>
              <a:rPr lang="en-ZA" sz="1920" b="1" dirty="0">
                <a:solidFill>
                  <a:schemeClr val="tx1">
                    <a:lumMod val="65000"/>
                    <a:lumOff val="35000"/>
                  </a:schemeClr>
                </a:solidFill>
              </a:rPr>
              <a:t>As markets become saturate greater parity in ownership</a:t>
            </a:r>
          </a:p>
          <a:p>
            <a:pPr marL="304810" indent="-304810">
              <a:buFont typeface="Wingdings" charset="2"/>
              <a:buChar char="v"/>
            </a:pPr>
            <a:r>
              <a:rPr lang="en-ZA" sz="1920" b="1" dirty="0">
                <a:solidFill>
                  <a:schemeClr val="tx1">
                    <a:lumMod val="65000"/>
                    <a:lumOff val="35000"/>
                  </a:schemeClr>
                </a:solidFill>
              </a:rPr>
              <a:t>Smaller gap than Internet</a:t>
            </a:r>
          </a:p>
          <a:p>
            <a:pPr marL="304810" lvl="3" indent="-304810">
              <a:buFont typeface="Wingdings" charset="2"/>
              <a:buChar char="v"/>
            </a:pPr>
            <a:r>
              <a:rPr lang="en-ZA" sz="1920" b="1" dirty="0">
                <a:solidFill>
                  <a:schemeClr val="tx1">
                    <a:lumMod val="65000"/>
                    <a:lumOff val="35000"/>
                  </a:schemeClr>
                </a:solidFill>
                <a:latin typeface="+mn-lt"/>
                <a:ea typeface="+mn-ea"/>
                <a:cs typeface="+mn-cs"/>
                <a:sym typeface="Helvetica Neue"/>
              </a:rPr>
              <a:t>But other cultural, demographic, urbanisation,  factors at play </a:t>
            </a:r>
          </a:p>
          <a:p>
            <a:r>
              <a:rPr lang="en-ZA" sz="1707" dirty="0">
                <a:solidFill>
                  <a:srgbClr val="636363"/>
                </a:solidFill>
              </a:rPr>
              <a:t> </a:t>
            </a:r>
          </a:p>
          <a:p>
            <a:pPr marL="304810" indent="-304810">
              <a:buFont typeface="Wingdings" panose="05000000000000000000" pitchFamily="2" charset="2"/>
              <a:buChar char="Ø"/>
            </a:pPr>
            <a:endParaRPr lang="en-ZA" sz="1920" dirty="0"/>
          </a:p>
        </p:txBody>
      </p:sp>
      <p:sp>
        <p:nvSpPr>
          <p:cNvPr id="9" name="Slide Number Placeholder 8"/>
          <p:cNvSpPr>
            <a:spLocks noGrp="1"/>
          </p:cNvSpPr>
          <p:nvPr>
            <p:ph type="sldNum" sz="quarter" idx="2"/>
          </p:nvPr>
        </p:nvSpPr>
        <p:spPr>
          <a:xfrm>
            <a:off x="6816871" y="9275233"/>
            <a:ext cx="298159" cy="348813"/>
          </a:xfrm>
        </p:spPr>
        <p:txBody>
          <a:bodyPr/>
          <a:lstStyle/>
          <a:p>
            <a:fld id="{6052FC3A-E1BD-E54F-9A48-71EBDEF00552}" type="slidenum">
              <a:rPr lang="en-US" smtClean="0"/>
              <a:pPr/>
              <a:t>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33" y="1767607"/>
            <a:ext cx="9364134" cy="68345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 y="9000801"/>
            <a:ext cx="1399158" cy="747110"/>
          </a:xfrm>
          <a:prstGeom prst="rect">
            <a:avLst/>
          </a:prstGeom>
        </p:spPr>
      </p:pic>
    </p:spTree>
    <p:extLst>
      <p:ext uri="{BB962C8B-B14F-4D97-AF65-F5344CB8AC3E}">
        <p14:creationId xmlns:p14="http://schemas.microsoft.com/office/powerpoint/2010/main" val="39793471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w="12700">
            <a:miter lim="400000"/>
          </a:ln>
        </p:spPr>
        <p:txBody>
          <a:bodyPr lIns="0" tIns="0" rIns="0" bIns="0" anchor="ctr">
            <a:noAutofit/>
          </a:bodyPr>
          <a:lstStyle/>
          <a:p>
            <a:r>
              <a:rPr lang="en-US" sz="4200" b="0" dirty="0">
                <a:solidFill>
                  <a:schemeClr val="accent5"/>
                </a:solidFill>
              </a:rPr>
              <a:t>Internet divide greater between urban and rural areas </a:t>
            </a:r>
            <a:endParaRPr lang="en-US" sz="4200" b="0" dirty="0">
              <a:solidFill>
                <a:schemeClr val="accent5"/>
              </a:solidFill>
              <a:latin typeface="+mn-lt"/>
              <a:ea typeface="+mn-ea"/>
              <a:cs typeface="+mn-cs"/>
            </a:endParaRPr>
          </a:p>
        </p:txBody>
      </p:sp>
      <p:sp>
        <p:nvSpPr>
          <p:cNvPr id="10" name="Text Placeholder 1"/>
          <p:cNvSpPr>
            <a:spLocks noGrp="1"/>
          </p:cNvSpPr>
          <p:nvPr>
            <p:ph type="body" sz="half" idx="1"/>
          </p:nvPr>
        </p:nvSpPr>
        <p:spPr>
          <a:xfrm>
            <a:off x="10340255" y="2574481"/>
            <a:ext cx="2202266" cy="5073227"/>
          </a:xfrm>
        </p:spPr>
        <p:txBody>
          <a:bodyPr>
            <a:normAutofit/>
          </a:bodyPr>
          <a:lstStyle/>
          <a:p>
            <a:pPr marL="304810" indent="-304810">
              <a:buFont typeface="Wingdings" charset="2"/>
              <a:buChar char="v"/>
            </a:pPr>
            <a:r>
              <a:rPr lang="en-ZA" sz="1920" b="1" dirty="0">
                <a:solidFill>
                  <a:schemeClr val="tx1">
                    <a:lumMod val="65000"/>
                    <a:lumOff val="35000"/>
                  </a:schemeClr>
                </a:solidFill>
              </a:rPr>
              <a:t>Less developed countries have higher urban-rural divides </a:t>
            </a:r>
          </a:p>
          <a:p>
            <a:pPr marL="304810" indent="-304810">
              <a:buFont typeface="Wingdings" charset="2"/>
              <a:buChar char="v"/>
            </a:pPr>
            <a:endParaRPr lang="en-ZA" sz="1920" b="1" dirty="0">
              <a:solidFill>
                <a:schemeClr val="tx1">
                  <a:lumMod val="65000"/>
                  <a:lumOff val="35000"/>
                </a:schemeClr>
              </a:solidFill>
            </a:endParaRPr>
          </a:p>
          <a:p>
            <a:pPr marL="304810" indent="-304810">
              <a:buFont typeface="Wingdings" charset="2"/>
              <a:buChar char="v"/>
            </a:pPr>
            <a:r>
              <a:rPr lang="en-ZA" sz="1920" b="1" dirty="0">
                <a:solidFill>
                  <a:schemeClr val="tx1">
                    <a:lumMod val="65000"/>
                    <a:lumOff val="35000"/>
                  </a:schemeClr>
                </a:solidFill>
              </a:rPr>
              <a:t>Lack of electricity and coverage still a problem in rural areas. </a:t>
            </a:r>
          </a:p>
          <a:p>
            <a:pPr marL="304810" indent="-304810">
              <a:buFont typeface="Wingdings" charset="2"/>
              <a:buChar char="v"/>
            </a:pPr>
            <a:r>
              <a:rPr lang="en-ZA" sz="1920" b="1" dirty="0">
                <a:solidFill>
                  <a:schemeClr val="tx1">
                    <a:lumMod val="65000"/>
                    <a:lumOff val="35000"/>
                  </a:schemeClr>
                </a:solidFill>
              </a:rPr>
              <a:t>Urban dwellers are more likely to benefit from the digital economy than those in urban areas </a:t>
            </a:r>
          </a:p>
          <a:p>
            <a:pPr marL="304810" indent="-304810">
              <a:buFont typeface="Wingdings" charset="2"/>
              <a:buChar char="v"/>
            </a:pPr>
            <a:endParaRPr lang="en-ZA" sz="1920" b="1" dirty="0">
              <a:solidFill>
                <a:srgbClr val="C93A26"/>
              </a:solidFill>
            </a:endParaRPr>
          </a:p>
          <a:p>
            <a:r>
              <a:rPr lang="en-ZA" sz="1707" dirty="0">
                <a:solidFill>
                  <a:srgbClr val="636363"/>
                </a:solidFill>
              </a:rPr>
              <a:t> </a:t>
            </a:r>
          </a:p>
          <a:p>
            <a:pPr marL="304810" indent="-304810">
              <a:buFont typeface="Wingdings" panose="05000000000000000000" pitchFamily="2" charset="2"/>
              <a:buChar char="Ø"/>
            </a:pPr>
            <a:endParaRPr lang="en-ZA" sz="1920" dirty="0"/>
          </a:p>
        </p:txBody>
      </p:sp>
      <p:sp>
        <p:nvSpPr>
          <p:cNvPr id="9" name="Slide Number Placeholder 8"/>
          <p:cNvSpPr>
            <a:spLocks noGrp="1"/>
          </p:cNvSpPr>
          <p:nvPr>
            <p:ph type="sldNum" sz="quarter" idx="2"/>
          </p:nvPr>
        </p:nvSpPr>
        <p:spPr>
          <a:xfrm>
            <a:off x="6816871" y="9275233"/>
            <a:ext cx="298159" cy="348813"/>
          </a:xfrm>
        </p:spPr>
        <p:txBody>
          <a:bodyPr/>
          <a:lstStyle/>
          <a:p>
            <a:fld id="{6052FC3A-E1BD-E54F-9A48-71EBDEF00552}" type="slidenum">
              <a:rPr lang="en-US" smtClean="0"/>
              <a:pPr/>
              <a:t>7</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765" y="1413932"/>
            <a:ext cx="8580967" cy="727286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 y="9000801"/>
            <a:ext cx="1399158" cy="747110"/>
          </a:xfrm>
          <a:prstGeom prst="rect">
            <a:avLst/>
          </a:prstGeom>
        </p:spPr>
      </p:pic>
    </p:spTree>
    <p:extLst>
      <p:ext uri="{BB962C8B-B14F-4D97-AF65-F5344CB8AC3E}">
        <p14:creationId xmlns:p14="http://schemas.microsoft.com/office/powerpoint/2010/main" val="4220802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w="12700">
            <a:miter lim="400000"/>
          </a:ln>
        </p:spPr>
        <p:txBody>
          <a:bodyPr lIns="0" tIns="0" rIns="0" bIns="0" anchor="ctr">
            <a:noAutofit/>
          </a:bodyPr>
          <a:lstStyle/>
          <a:p>
            <a:r>
              <a:rPr lang="en-US" sz="4200" b="0" dirty="0">
                <a:solidFill>
                  <a:schemeClr val="accent5"/>
                </a:solidFill>
              </a:rPr>
              <a:t>Supply versus nationally representative demand side data</a:t>
            </a:r>
            <a:endParaRPr lang="en-US" sz="4200" b="0" dirty="0">
              <a:solidFill>
                <a:schemeClr val="accent5"/>
              </a:solidFill>
              <a:latin typeface="+mn-lt"/>
              <a:ea typeface="+mn-ea"/>
              <a:cs typeface="+mn-cs"/>
            </a:endParaRPr>
          </a:p>
        </p:txBody>
      </p:sp>
      <p:sp>
        <p:nvSpPr>
          <p:cNvPr id="10" name="Text Placeholder 1"/>
          <p:cNvSpPr>
            <a:spLocks noGrp="1"/>
          </p:cNvSpPr>
          <p:nvPr>
            <p:ph type="body" sz="half" idx="1"/>
          </p:nvPr>
        </p:nvSpPr>
        <p:spPr>
          <a:xfrm>
            <a:off x="10276114" y="1524000"/>
            <a:ext cx="2266407" cy="6450279"/>
          </a:xfrm>
        </p:spPr>
        <p:txBody>
          <a:bodyPr anchor="ctr">
            <a:normAutofit fontScale="62500" lnSpcReduction="20000"/>
          </a:bodyPr>
          <a:lstStyle/>
          <a:p>
            <a:pPr marL="304810" indent="-304810">
              <a:lnSpc>
                <a:spcPct val="120000"/>
              </a:lnSpc>
              <a:buFont typeface="Wingdings" charset="2"/>
              <a:buChar char="v"/>
            </a:pPr>
            <a:r>
              <a:rPr lang="en-ZA" sz="2900" b="1" dirty="0">
                <a:solidFill>
                  <a:schemeClr val="tx1">
                    <a:lumMod val="65000"/>
                    <a:lumOff val="35000"/>
                  </a:schemeClr>
                </a:solidFill>
              </a:rPr>
              <a:t>The recent figures by ITU indicate that 24% of African’s use the Internet and 9% of African households have a computer </a:t>
            </a:r>
          </a:p>
          <a:p>
            <a:pPr marL="304810" indent="-304810">
              <a:lnSpc>
                <a:spcPct val="120000"/>
              </a:lnSpc>
              <a:buFont typeface="Wingdings" charset="2"/>
              <a:buChar char="v"/>
            </a:pPr>
            <a:endParaRPr lang="en-ZA" sz="2900" b="1" dirty="0">
              <a:solidFill>
                <a:schemeClr val="tx1">
                  <a:lumMod val="65000"/>
                  <a:lumOff val="35000"/>
                </a:schemeClr>
              </a:solidFill>
            </a:endParaRPr>
          </a:p>
          <a:p>
            <a:pPr marL="304810" indent="-304810">
              <a:lnSpc>
                <a:spcPct val="120000"/>
              </a:lnSpc>
              <a:buFont typeface="Wingdings" charset="2"/>
              <a:buChar char="v"/>
            </a:pPr>
            <a:r>
              <a:rPr lang="en-ZA" sz="2900" b="1" dirty="0">
                <a:solidFill>
                  <a:schemeClr val="tx1">
                    <a:lumMod val="65000"/>
                    <a:lumOff val="35000"/>
                  </a:schemeClr>
                </a:solidFill>
              </a:rPr>
              <a:t>The After Access survey shows that only 3% of households have a computer while 5% have access to the Internet. </a:t>
            </a:r>
          </a:p>
          <a:p>
            <a:pPr marL="304810" indent="-304810">
              <a:lnSpc>
                <a:spcPct val="120000"/>
              </a:lnSpc>
              <a:buFont typeface="Wingdings" charset="2"/>
              <a:buChar char="v"/>
            </a:pPr>
            <a:endParaRPr lang="en-ZA" sz="2900" b="1" dirty="0">
              <a:solidFill>
                <a:schemeClr val="tx1">
                  <a:lumMod val="65000"/>
                  <a:lumOff val="35000"/>
                </a:schemeClr>
              </a:solidFill>
            </a:endParaRPr>
          </a:p>
          <a:p>
            <a:pPr marL="304810" indent="-304810">
              <a:lnSpc>
                <a:spcPct val="120000"/>
              </a:lnSpc>
              <a:buFont typeface="Wingdings" charset="2"/>
              <a:buChar char="v"/>
            </a:pPr>
            <a:r>
              <a:rPr lang="en-ZA" sz="2900" b="1" dirty="0">
                <a:solidFill>
                  <a:schemeClr val="tx1">
                    <a:lumMod val="65000"/>
                    <a:lumOff val="35000"/>
                  </a:schemeClr>
                </a:solidFill>
              </a:rPr>
              <a:t>Aggregate Internet penetration among surveyed countries stands at 28% and 66% own a mobile phone </a:t>
            </a:r>
          </a:p>
          <a:p>
            <a:pPr marL="304810" indent="-304810">
              <a:buFont typeface="Wingdings" charset="2"/>
              <a:buChar char="v"/>
            </a:pPr>
            <a:endParaRPr lang="en-ZA" sz="1920" b="1" dirty="0">
              <a:solidFill>
                <a:srgbClr val="C93A26"/>
              </a:solidFill>
            </a:endParaRPr>
          </a:p>
          <a:p>
            <a:pPr marL="304810" indent="-304810">
              <a:buFont typeface="Wingdings" charset="2"/>
              <a:buChar char="v"/>
            </a:pPr>
            <a:endParaRPr lang="en-ZA" sz="1920" b="1" dirty="0">
              <a:solidFill>
                <a:srgbClr val="C93A26"/>
              </a:solidFill>
            </a:endParaRPr>
          </a:p>
          <a:p>
            <a:r>
              <a:rPr lang="en-ZA" sz="1707" dirty="0">
                <a:solidFill>
                  <a:srgbClr val="636363"/>
                </a:solidFill>
              </a:rPr>
              <a:t> </a:t>
            </a:r>
          </a:p>
          <a:p>
            <a:pPr marL="304810" indent="-304810">
              <a:buFont typeface="Wingdings" panose="05000000000000000000" pitchFamily="2" charset="2"/>
              <a:buChar char="Ø"/>
            </a:pPr>
            <a:endParaRPr lang="en-ZA" sz="1920" dirty="0"/>
          </a:p>
        </p:txBody>
      </p:sp>
      <p:sp>
        <p:nvSpPr>
          <p:cNvPr id="9" name="Slide Number Placeholder 8"/>
          <p:cNvSpPr>
            <a:spLocks noGrp="1"/>
          </p:cNvSpPr>
          <p:nvPr>
            <p:ph type="sldNum" sz="quarter" idx="2"/>
          </p:nvPr>
        </p:nvSpPr>
        <p:spPr>
          <a:xfrm>
            <a:off x="6816871" y="9275233"/>
            <a:ext cx="298159" cy="348813"/>
          </a:xfrm>
        </p:spPr>
        <p:txBody>
          <a:bodyPr/>
          <a:lstStyle/>
          <a:p>
            <a:fld id="{6052FC3A-E1BD-E54F-9A48-71EBDEF00552}" type="slidenum">
              <a:rPr lang="en-US" smtClean="0"/>
              <a:pPr/>
              <a:t>8</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22314267"/>
              </p:ext>
            </p:extLst>
          </p:nvPr>
        </p:nvGraphicFramePr>
        <p:xfrm>
          <a:off x="897467" y="1930400"/>
          <a:ext cx="9059333" cy="5153883"/>
        </p:xfrm>
        <a:graphic>
          <a:graphicData uri="http://schemas.openxmlformats.org/drawingml/2006/table">
            <a:tbl>
              <a:tblPr/>
              <a:tblGrid>
                <a:gridCol w="1954811">
                  <a:extLst>
                    <a:ext uri="{9D8B030D-6E8A-4147-A177-3AD203B41FA5}">
                      <a16:colId xmlns:a16="http://schemas.microsoft.com/office/drawing/2014/main" val="20000"/>
                    </a:ext>
                  </a:extLst>
                </a:gridCol>
                <a:gridCol w="1432845">
                  <a:extLst>
                    <a:ext uri="{9D8B030D-6E8A-4147-A177-3AD203B41FA5}">
                      <a16:colId xmlns:a16="http://schemas.microsoft.com/office/drawing/2014/main" val="20001"/>
                    </a:ext>
                  </a:extLst>
                </a:gridCol>
                <a:gridCol w="1412944">
                  <a:extLst>
                    <a:ext uri="{9D8B030D-6E8A-4147-A177-3AD203B41FA5}">
                      <a16:colId xmlns:a16="http://schemas.microsoft.com/office/drawing/2014/main" val="20002"/>
                    </a:ext>
                  </a:extLst>
                </a:gridCol>
                <a:gridCol w="1412944">
                  <a:extLst>
                    <a:ext uri="{9D8B030D-6E8A-4147-A177-3AD203B41FA5}">
                      <a16:colId xmlns:a16="http://schemas.microsoft.com/office/drawing/2014/main" val="20003"/>
                    </a:ext>
                  </a:extLst>
                </a:gridCol>
                <a:gridCol w="1412944">
                  <a:extLst>
                    <a:ext uri="{9D8B030D-6E8A-4147-A177-3AD203B41FA5}">
                      <a16:colId xmlns:a16="http://schemas.microsoft.com/office/drawing/2014/main" val="20004"/>
                    </a:ext>
                  </a:extLst>
                </a:gridCol>
                <a:gridCol w="1432845">
                  <a:extLst>
                    <a:ext uri="{9D8B030D-6E8A-4147-A177-3AD203B41FA5}">
                      <a16:colId xmlns:a16="http://schemas.microsoft.com/office/drawing/2014/main" val="20005"/>
                    </a:ext>
                  </a:extLst>
                </a:gridCol>
              </a:tblGrid>
              <a:tr h="1321456">
                <a:tc gridSpan="6">
                  <a:txBody>
                    <a:bodyPr/>
                    <a:lstStyle/>
                    <a:p>
                      <a:pPr algn="ctr"/>
                      <a:r>
                        <a:rPr lang="en-US" sz="2400" b="1" dirty="0">
                          <a:solidFill>
                            <a:srgbClr val="FFFFFF"/>
                          </a:solidFill>
                          <a:effectLst/>
                          <a:latin typeface="Helvetica Neue" charset="0"/>
                        </a:rPr>
                        <a:t>Table 4: Aggregate Internet use and Mobile phone ownership </a:t>
                      </a:r>
                      <a:endParaRPr lang="en-US" sz="2400" dirty="0">
                        <a:effectLst/>
                      </a:endParaRPr>
                    </a:p>
                  </a:txBody>
                  <a:tcPr marL="18231" marR="18231" marT="18231" marB="182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17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9515">
                <a:tc>
                  <a:txBody>
                    <a:bodyPr/>
                    <a:lstStyle/>
                    <a:p>
                      <a:br>
                        <a:rPr lang="en-US" sz="2400">
                          <a:effectLst/>
                          <a:latin typeface="Helvetica" charset="0"/>
                        </a:rPr>
                      </a:br>
                      <a:endParaRPr lang="en-US" sz="2400">
                        <a:effectLst/>
                        <a:latin typeface="Helvetica" charset="0"/>
                      </a:endParaRPr>
                    </a:p>
                  </a:txBody>
                  <a:tcPr marL="18231" marR="18231" marT="18231" marB="182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1700"/>
                    </a:solidFill>
                  </a:tcPr>
                </a:tc>
                <a:tc>
                  <a:txBody>
                    <a:bodyPr/>
                    <a:lstStyle/>
                    <a:p>
                      <a:r>
                        <a:rPr lang="en-US" sz="2400" b="1">
                          <a:solidFill>
                            <a:srgbClr val="FFFFFF"/>
                          </a:solidFill>
                          <a:effectLst/>
                          <a:latin typeface="Helvetica Neue" charset="0"/>
                        </a:rPr>
                        <a:t>Surveyed countries </a:t>
                      </a:r>
                      <a:endParaRPr lang="en-US" sz="2400">
                        <a:effectLst/>
                      </a:endParaRPr>
                    </a:p>
                  </a:txBody>
                  <a:tcPr marL="18231" marR="18231" marT="18231" marB="182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1700"/>
                    </a:solidFill>
                  </a:tcPr>
                </a:tc>
                <a:tc>
                  <a:txBody>
                    <a:bodyPr/>
                    <a:lstStyle/>
                    <a:p>
                      <a:r>
                        <a:rPr lang="en-US" sz="2400" b="1">
                          <a:solidFill>
                            <a:srgbClr val="FFFFFF"/>
                          </a:solidFill>
                          <a:effectLst/>
                          <a:latin typeface="Helvetica Neue" charset="0"/>
                        </a:rPr>
                        <a:t>Male </a:t>
                      </a:r>
                      <a:endParaRPr lang="en-US" sz="2400">
                        <a:effectLst/>
                      </a:endParaRPr>
                    </a:p>
                  </a:txBody>
                  <a:tcPr marL="18231" marR="18231" marT="18231" marB="182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1700"/>
                    </a:solidFill>
                  </a:tcPr>
                </a:tc>
                <a:tc>
                  <a:txBody>
                    <a:bodyPr/>
                    <a:lstStyle/>
                    <a:p>
                      <a:r>
                        <a:rPr lang="en-US" sz="2400" b="1">
                          <a:solidFill>
                            <a:srgbClr val="FFFFFF"/>
                          </a:solidFill>
                          <a:effectLst/>
                          <a:latin typeface="Helvetica Neue" charset="0"/>
                        </a:rPr>
                        <a:t>Female </a:t>
                      </a:r>
                      <a:endParaRPr lang="en-US" sz="2400">
                        <a:effectLst/>
                      </a:endParaRPr>
                    </a:p>
                  </a:txBody>
                  <a:tcPr marL="18231" marR="18231" marT="18231" marB="182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1700"/>
                    </a:solidFill>
                  </a:tcPr>
                </a:tc>
                <a:tc>
                  <a:txBody>
                    <a:bodyPr/>
                    <a:lstStyle/>
                    <a:p>
                      <a:r>
                        <a:rPr lang="en-US" sz="2400" b="1" dirty="0">
                          <a:solidFill>
                            <a:srgbClr val="FFFFFF"/>
                          </a:solidFill>
                          <a:effectLst/>
                          <a:latin typeface="Helvetica Neue" charset="0"/>
                        </a:rPr>
                        <a:t>Urban </a:t>
                      </a:r>
                      <a:endParaRPr lang="en-US" sz="2400" dirty="0">
                        <a:effectLst/>
                      </a:endParaRPr>
                    </a:p>
                  </a:txBody>
                  <a:tcPr marL="18231" marR="18231" marT="18231" marB="182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1700"/>
                    </a:solidFill>
                  </a:tcPr>
                </a:tc>
                <a:tc>
                  <a:txBody>
                    <a:bodyPr/>
                    <a:lstStyle/>
                    <a:p>
                      <a:r>
                        <a:rPr lang="en-US" sz="2400" b="1">
                          <a:solidFill>
                            <a:srgbClr val="FFFFFF"/>
                          </a:solidFill>
                          <a:effectLst/>
                          <a:latin typeface="Helvetica Neue" charset="0"/>
                        </a:rPr>
                        <a:t>Rural</a:t>
                      </a:r>
                      <a:endParaRPr lang="en-US" sz="2400">
                        <a:effectLst/>
                      </a:endParaRPr>
                    </a:p>
                  </a:txBody>
                  <a:tcPr marL="18231" marR="18231" marT="18231" marB="182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1700"/>
                    </a:solidFill>
                  </a:tcPr>
                </a:tc>
                <a:extLst>
                  <a:ext uri="{0D108BD9-81ED-4DB2-BD59-A6C34878D82A}">
                    <a16:rowId xmlns:a16="http://schemas.microsoft.com/office/drawing/2014/main" val="10001"/>
                  </a:ext>
                </a:extLst>
              </a:tr>
              <a:tr h="1321456">
                <a:tc>
                  <a:txBody>
                    <a:bodyPr/>
                    <a:lstStyle/>
                    <a:p>
                      <a:r>
                        <a:rPr lang="en-US" sz="2400" b="1">
                          <a:solidFill>
                            <a:srgbClr val="000000"/>
                          </a:solidFill>
                          <a:effectLst/>
                          <a:latin typeface="Helvetica Neue" charset="0"/>
                        </a:rPr>
                        <a:t>Internet</a:t>
                      </a:r>
                      <a:endParaRPr lang="en-US" sz="2400">
                        <a:effectLst/>
                      </a:endParaRPr>
                    </a:p>
                  </a:txBody>
                  <a:tcPr marL="18231" marR="18231" marT="18231" marB="182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mr-IN" sz="2400">
                          <a:solidFill>
                            <a:srgbClr val="000000"/>
                          </a:solidFill>
                          <a:effectLst/>
                          <a:latin typeface="Helvetica Neue" charset="0"/>
                        </a:rPr>
                        <a:t>28%</a:t>
                      </a:r>
                      <a:endParaRPr lang="mr-IN" sz="2400">
                        <a:effectLst/>
                      </a:endParaRPr>
                    </a:p>
                  </a:txBody>
                  <a:tcPr marL="18231" marR="18231" marT="18231" marB="182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2400">
                          <a:solidFill>
                            <a:srgbClr val="000000"/>
                          </a:solidFill>
                          <a:effectLst/>
                          <a:latin typeface="Helvetica Neue" charset="0"/>
                        </a:rPr>
                        <a:t>33%</a:t>
                      </a:r>
                      <a:endParaRPr lang="mr-IN" sz="2400">
                        <a:effectLst/>
                      </a:endParaRPr>
                    </a:p>
                  </a:txBody>
                  <a:tcPr marL="18231" marR="18231" marT="18231" marB="182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2400">
                          <a:solidFill>
                            <a:srgbClr val="000000"/>
                          </a:solidFill>
                          <a:effectLst/>
                          <a:latin typeface="Helvetica Neue" charset="0"/>
                        </a:rPr>
                        <a:t>23%</a:t>
                      </a:r>
                      <a:endParaRPr lang="mr-IN" sz="2400">
                        <a:effectLst/>
                      </a:endParaRPr>
                    </a:p>
                  </a:txBody>
                  <a:tcPr marL="18231" marR="18231" marT="18231" marB="182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2400" dirty="0">
                          <a:solidFill>
                            <a:srgbClr val="000000"/>
                          </a:solidFill>
                          <a:effectLst/>
                          <a:latin typeface="Helvetica Neue" charset="0"/>
                        </a:rPr>
                        <a:t>44%</a:t>
                      </a:r>
                      <a:endParaRPr lang="mr-IN" sz="2400" dirty="0">
                        <a:effectLst/>
                      </a:endParaRPr>
                    </a:p>
                  </a:txBody>
                  <a:tcPr marL="18231" marR="18231" marT="18231" marB="182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mr-IN" sz="2400">
                          <a:solidFill>
                            <a:srgbClr val="000000"/>
                          </a:solidFill>
                          <a:effectLst/>
                          <a:latin typeface="Helvetica Neue" charset="0"/>
                        </a:rPr>
                        <a:t>17%</a:t>
                      </a:r>
                      <a:endParaRPr lang="mr-IN" sz="2400">
                        <a:effectLst/>
                      </a:endParaRPr>
                    </a:p>
                  </a:txBody>
                  <a:tcPr marL="18231" marR="18231" marT="18231" marB="182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21456">
                <a:tc>
                  <a:txBody>
                    <a:bodyPr/>
                    <a:lstStyle/>
                    <a:p>
                      <a:r>
                        <a:rPr lang="en-US" sz="2400" b="1">
                          <a:solidFill>
                            <a:srgbClr val="000000"/>
                          </a:solidFill>
                          <a:effectLst/>
                          <a:latin typeface="Helvetica Neue" charset="0"/>
                        </a:rPr>
                        <a:t>Mobile phone </a:t>
                      </a:r>
                      <a:endParaRPr lang="en-US" sz="2400">
                        <a:effectLst/>
                      </a:endParaRPr>
                    </a:p>
                  </a:txBody>
                  <a:tcPr marL="18231" marR="18231" marT="18231" marB="182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4E4"/>
                    </a:solidFill>
                  </a:tcPr>
                </a:tc>
                <a:tc>
                  <a:txBody>
                    <a:bodyPr/>
                    <a:lstStyle/>
                    <a:p>
                      <a:pPr algn="ctr"/>
                      <a:r>
                        <a:rPr lang="mr-IN" sz="2400">
                          <a:solidFill>
                            <a:srgbClr val="000000"/>
                          </a:solidFill>
                          <a:effectLst/>
                          <a:latin typeface="Helvetica Neue" charset="0"/>
                        </a:rPr>
                        <a:t>66%</a:t>
                      </a:r>
                      <a:endParaRPr lang="mr-IN" sz="2400">
                        <a:effectLst/>
                      </a:endParaRPr>
                    </a:p>
                  </a:txBody>
                  <a:tcPr marL="18231" marR="18231" marT="18231" marB="182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mr-IN" sz="2400">
                          <a:solidFill>
                            <a:srgbClr val="000000"/>
                          </a:solidFill>
                          <a:effectLst/>
                          <a:latin typeface="Helvetica Neue" charset="0"/>
                        </a:rPr>
                        <a:t>72%</a:t>
                      </a:r>
                      <a:endParaRPr lang="mr-IN" sz="2400">
                        <a:effectLst/>
                      </a:endParaRPr>
                    </a:p>
                  </a:txBody>
                  <a:tcPr marL="18231" marR="18231" marT="18231" marB="182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mr-IN" sz="2400">
                          <a:solidFill>
                            <a:srgbClr val="000000"/>
                          </a:solidFill>
                          <a:effectLst/>
                          <a:latin typeface="Helvetica Neue" charset="0"/>
                        </a:rPr>
                        <a:t>61%</a:t>
                      </a:r>
                      <a:endParaRPr lang="mr-IN" sz="2400">
                        <a:effectLst/>
                      </a:endParaRPr>
                    </a:p>
                  </a:txBody>
                  <a:tcPr marL="18231" marR="18231" marT="18231" marB="182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mr-IN" sz="2400" dirty="0">
                          <a:solidFill>
                            <a:srgbClr val="000000"/>
                          </a:solidFill>
                          <a:effectLst/>
                          <a:latin typeface="Helvetica Neue" charset="0"/>
                        </a:rPr>
                        <a:t>79%</a:t>
                      </a:r>
                      <a:endParaRPr lang="mr-IN" sz="2400" dirty="0">
                        <a:effectLst/>
                      </a:endParaRPr>
                    </a:p>
                  </a:txBody>
                  <a:tcPr marL="18231" marR="18231" marT="18231" marB="182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r>
                        <a:rPr lang="mr-IN" sz="2400" dirty="0">
                          <a:solidFill>
                            <a:srgbClr val="000000"/>
                          </a:solidFill>
                          <a:effectLst/>
                          <a:latin typeface="Helvetica Neue" charset="0"/>
                        </a:rPr>
                        <a:t>58%</a:t>
                      </a:r>
                      <a:endParaRPr lang="mr-IN" sz="2400" dirty="0">
                        <a:effectLst/>
                      </a:endParaRPr>
                    </a:p>
                  </a:txBody>
                  <a:tcPr marL="18231" marR="18231" marT="18231" marB="182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 y="9000801"/>
            <a:ext cx="1399158" cy="747110"/>
          </a:xfrm>
          <a:prstGeom prst="rect">
            <a:avLst/>
          </a:prstGeom>
        </p:spPr>
      </p:pic>
    </p:spTree>
    <p:extLst>
      <p:ext uri="{BB962C8B-B14F-4D97-AF65-F5344CB8AC3E}">
        <p14:creationId xmlns:p14="http://schemas.microsoft.com/office/powerpoint/2010/main" val="143567936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w="12700">
            <a:miter lim="400000"/>
          </a:ln>
        </p:spPr>
        <p:txBody>
          <a:bodyPr lIns="0" tIns="0" rIns="0" bIns="0" anchor="ctr">
            <a:noAutofit/>
          </a:bodyPr>
          <a:lstStyle/>
          <a:p>
            <a:r>
              <a:rPr lang="en-US" sz="4200" b="0" dirty="0">
                <a:solidFill>
                  <a:schemeClr val="accent5"/>
                </a:solidFill>
              </a:rPr>
              <a:t>Smartphone penetration aligned with Internet penetration</a:t>
            </a:r>
            <a:endParaRPr lang="en-US" sz="4200" b="0" dirty="0">
              <a:solidFill>
                <a:schemeClr val="accent5"/>
              </a:solidFill>
              <a:latin typeface="+mn-lt"/>
              <a:ea typeface="+mn-ea"/>
              <a:cs typeface="+mn-cs"/>
            </a:endParaRPr>
          </a:p>
        </p:txBody>
      </p:sp>
      <p:sp>
        <p:nvSpPr>
          <p:cNvPr id="10" name="Text Placeholder 1"/>
          <p:cNvSpPr>
            <a:spLocks noGrp="1"/>
          </p:cNvSpPr>
          <p:nvPr>
            <p:ph type="body" sz="half" idx="1"/>
          </p:nvPr>
        </p:nvSpPr>
        <p:spPr>
          <a:xfrm>
            <a:off x="10340255" y="2574481"/>
            <a:ext cx="2202266" cy="5073227"/>
          </a:xfrm>
        </p:spPr>
        <p:txBody>
          <a:bodyPr>
            <a:normAutofit/>
          </a:bodyPr>
          <a:lstStyle/>
          <a:p>
            <a:pPr marL="304810" indent="-304810">
              <a:buFont typeface="Wingdings" charset="2"/>
              <a:buChar char="v"/>
            </a:pPr>
            <a:endParaRPr lang="en-ZA" sz="1920" b="1" dirty="0">
              <a:solidFill>
                <a:srgbClr val="C93A26"/>
              </a:solidFill>
            </a:endParaRPr>
          </a:p>
          <a:p>
            <a:pPr marL="304810" indent="-304810">
              <a:buFont typeface="Wingdings" charset="2"/>
              <a:buChar char="v"/>
            </a:pPr>
            <a:endParaRPr lang="en-ZA" sz="1920" b="1" dirty="0">
              <a:solidFill>
                <a:schemeClr val="tx1">
                  <a:lumMod val="65000"/>
                  <a:lumOff val="35000"/>
                </a:schemeClr>
              </a:solidFill>
            </a:endParaRPr>
          </a:p>
          <a:p>
            <a:pPr marL="304810" indent="-304810">
              <a:buFont typeface="Wingdings" charset="2"/>
              <a:buChar char="v"/>
            </a:pPr>
            <a:endParaRPr lang="en-ZA" sz="1920" b="1" dirty="0">
              <a:solidFill>
                <a:schemeClr val="tx1">
                  <a:lumMod val="65000"/>
                  <a:lumOff val="35000"/>
                </a:schemeClr>
              </a:solidFill>
            </a:endParaRPr>
          </a:p>
          <a:p>
            <a:pPr marL="304810" indent="-304810">
              <a:buFont typeface="Wingdings" charset="2"/>
              <a:buChar char="v"/>
            </a:pPr>
            <a:r>
              <a:rPr lang="en-ZA" sz="1920" b="1" dirty="0">
                <a:solidFill>
                  <a:schemeClr val="tx1">
                    <a:lumMod val="65000"/>
                    <a:lumOff val="35000"/>
                  </a:schemeClr>
                </a:solidFill>
              </a:rPr>
              <a:t>Smartphones are the major drivers of Internet in Africa </a:t>
            </a:r>
          </a:p>
          <a:p>
            <a:pPr marL="304810" indent="-304810">
              <a:buFont typeface="Wingdings" charset="2"/>
              <a:buChar char="v"/>
            </a:pPr>
            <a:r>
              <a:rPr lang="en-ZA" sz="1920" b="1" dirty="0">
                <a:solidFill>
                  <a:schemeClr val="tx1">
                    <a:lumMod val="65000"/>
                    <a:lumOff val="35000"/>
                  </a:schemeClr>
                </a:solidFill>
              </a:rPr>
              <a:t>Countries that have high GNI per capita have high smartphone penetration </a:t>
            </a:r>
          </a:p>
          <a:p>
            <a:pPr marL="304810" indent="-304810">
              <a:buFont typeface="Wingdings" charset="2"/>
              <a:buChar char="v"/>
            </a:pPr>
            <a:r>
              <a:rPr lang="en-ZA" sz="1920" b="1" dirty="0">
                <a:solidFill>
                  <a:schemeClr val="tx1">
                    <a:lumMod val="65000"/>
                    <a:lumOff val="35000"/>
                  </a:schemeClr>
                </a:solidFill>
              </a:rPr>
              <a:t>Rwanda has the least smartphone penetration and Internet use </a:t>
            </a:r>
          </a:p>
          <a:p>
            <a:pPr marL="304810" indent="-304810">
              <a:buFont typeface="Wingdings" charset="2"/>
              <a:buChar char="v"/>
            </a:pPr>
            <a:endParaRPr lang="en-ZA" sz="1920" b="1" dirty="0">
              <a:solidFill>
                <a:srgbClr val="C93A26"/>
              </a:solidFill>
            </a:endParaRPr>
          </a:p>
          <a:p>
            <a:r>
              <a:rPr lang="en-ZA" sz="1707" dirty="0">
                <a:solidFill>
                  <a:srgbClr val="636363"/>
                </a:solidFill>
              </a:rPr>
              <a:t> </a:t>
            </a:r>
          </a:p>
          <a:p>
            <a:pPr marL="304810" indent="-304810">
              <a:buFont typeface="Wingdings" panose="05000000000000000000" pitchFamily="2" charset="2"/>
              <a:buChar char="Ø"/>
            </a:pPr>
            <a:endParaRPr lang="en-ZA" sz="1920" dirty="0"/>
          </a:p>
        </p:txBody>
      </p:sp>
      <p:sp>
        <p:nvSpPr>
          <p:cNvPr id="9" name="Slide Number Placeholder 8"/>
          <p:cNvSpPr>
            <a:spLocks noGrp="1"/>
          </p:cNvSpPr>
          <p:nvPr>
            <p:ph type="sldNum" sz="quarter" idx="2"/>
          </p:nvPr>
        </p:nvSpPr>
        <p:spPr>
          <a:xfrm>
            <a:off x="6816871" y="9275233"/>
            <a:ext cx="298159" cy="348813"/>
          </a:xfrm>
        </p:spPr>
        <p:txBody>
          <a:bodyPr/>
          <a:lstStyle/>
          <a:p>
            <a:fld id="{6052FC3A-E1BD-E54F-9A48-71EBDEF00552}" type="slidenum">
              <a:rPr lang="en-US" smtClean="0"/>
              <a:pPr/>
              <a:t>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1653307"/>
            <a:ext cx="9832255" cy="738909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 y="9000801"/>
            <a:ext cx="1399158" cy="747110"/>
          </a:xfrm>
          <a:prstGeom prst="rect">
            <a:avLst/>
          </a:prstGeom>
        </p:spPr>
      </p:pic>
    </p:spTree>
    <p:extLst>
      <p:ext uri="{BB962C8B-B14F-4D97-AF65-F5344CB8AC3E}">
        <p14:creationId xmlns:p14="http://schemas.microsoft.com/office/powerpoint/2010/main" val="363594401"/>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1769</TotalTime>
  <Words>1384</Words>
  <Application>Microsoft Macintosh PowerPoint</Application>
  <PresentationFormat>Custom</PresentationFormat>
  <Paragraphs>397</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Century Gothic</vt:lpstr>
      <vt:lpstr>Helvetica</vt:lpstr>
      <vt:lpstr>Helvetica Light</vt:lpstr>
      <vt:lpstr>Helvetica Neue</vt:lpstr>
      <vt:lpstr>Helvetica Neue Bold Condensed</vt:lpstr>
      <vt:lpstr>Helvetica Neue Light</vt:lpstr>
      <vt:lpstr>Lucida Grande</vt:lpstr>
      <vt:lpstr>Wingdings</vt:lpstr>
      <vt:lpstr>White</vt:lpstr>
      <vt:lpstr>     Measuring of the digital economy in Africa</vt:lpstr>
      <vt:lpstr>7 SDG ICT indicators, 6 targets under SDG Goals 4, 5, 9,17 </vt:lpstr>
      <vt:lpstr>We do not have the official data to know our progress</vt:lpstr>
      <vt:lpstr>PowerPoint Presentation</vt:lpstr>
      <vt:lpstr>Mobile phone ownership, Internet use tracks GNI per capita</vt:lpstr>
      <vt:lpstr>Gender gap in Internet use also tracks GNI broadly but anomolies</vt:lpstr>
      <vt:lpstr>Internet divide greater between urban and rural areas </vt:lpstr>
      <vt:lpstr>Supply versus nationally representative demand side data</vt:lpstr>
      <vt:lpstr>Smartphone penetration aligned with Internet penetration</vt:lpstr>
      <vt:lpstr>Major barrier to adoption in rest of Africa is lack of power</vt:lpstr>
      <vt:lpstr>Low Internet use limiting Africa’s beneficiation from the digital economy </vt:lpstr>
      <vt:lpstr>Mobile money increasing financial inclusion in Africa </vt:lpstr>
      <vt:lpstr>Financial inclusion </vt:lpstr>
      <vt:lpstr>Digital work in Africa</vt:lpstr>
      <vt:lpstr>PowerPoint Presentation</vt:lpstr>
      <vt:lpstr>Types of digital work in Africa</vt:lpstr>
      <vt:lpstr>Micro-workers among Internet users</vt:lpstr>
      <vt:lpstr>Income dependency on digital work </vt:lpstr>
      <vt:lpstr>PowerPoint Presentation</vt:lpstr>
      <vt:lpstr>Conclusions </vt:lpstr>
      <vt:lpstr> This research made possible with the support of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Inequality in South Africa</dc:title>
  <cp:lastModifiedBy>Alison Gillwald</cp:lastModifiedBy>
  <cp:revision>85</cp:revision>
  <cp:lastPrinted>2018-12-14T08:28:21Z</cp:lastPrinted>
  <dcterms:modified xsi:type="dcterms:W3CDTF">2019-03-27T08:17:44Z</dcterms:modified>
</cp:coreProperties>
</file>