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72" r:id="rId4"/>
    <p:sldId id="262" r:id="rId5"/>
    <p:sldId id="267" r:id="rId6"/>
    <p:sldId id="281" r:id="rId7"/>
    <p:sldId id="270" r:id="rId8"/>
    <p:sldId id="275" r:id="rId9"/>
    <p:sldId id="283" r:id="rId10"/>
    <p:sldId id="291" r:id="rId11"/>
    <p:sldId id="292" r:id="rId12"/>
    <p:sldId id="273" r:id="rId13"/>
    <p:sldId id="278" r:id="rId14"/>
    <p:sldId id="287" r:id="rId15"/>
    <p:sldId id="28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70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32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79672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32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37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69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24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3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5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9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1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92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38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3FD31-CA17-4738-972B-08F0FC771405}" type="datetimeFigureOut">
              <a:rPr lang="en-US" smtClean="0"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D68ECEF-DBE0-4DD5-BF3C-E46B64C95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9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025D7-DC53-4A29-B1D2-D83F061C2F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Uber, Employment and Decent Work: The case of South Africa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82237-FD5A-41AD-81BB-3064F0A2AF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Julia Kathryn Giddy</a:t>
            </a:r>
          </a:p>
          <a:p>
            <a:r>
              <a:rPr lang="en-US" dirty="0"/>
              <a:t>School of Tourism and Hospitality</a:t>
            </a:r>
          </a:p>
          <a:p>
            <a:r>
              <a:rPr lang="en-US" dirty="0"/>
              <a:t>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71306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B0011-93BE-4C3A-A012-EE6374019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395A-7A06-44FD-89DD-C0CDA66F4F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“Stoned while driving”</a:t>
            </a:r>
          </a:p>
          <a:p>
            <a:r>
              <a:rPr lang="en-US" i="1" dirty="0"/>
              <a:t>“Was picking up at </a:t>
            </a:r>
            <a:r>
              <a:rPr lang="en-US" i="1" dirty="0" err="1"/>
              <a:t>Ayepyep</a:t>
            </a:r>
            <a:r>
              <a:rPr lang="en-US" i="1" dirty="0"/>
              <a:t> lifestyle in sunny side and the meter taxi guys came to me (about 10) </a:t>
            </a:r>
            <a:r>
              <a:rPr lang="en-US" b="1" i="1" dirty="0"/>
              <a:t>told me to make a u turn before the burn me alive </a:t>
            </a:r>
            <a:r>
              <a:rPr lang="en-US" i="1" dirty="0"/>
              <a:t>(this was in 2016)”</a:t>
            </a:r>
          </a:p>
          <a:p>
            <a:r>
              <a:rPr lang="en-US" i="1" dirty="0"/>
              <a:t>“Held hostage at </a:t>
            </a:r>
            <a:r>
              <a:rPr lang="en-US" i="1" dirty="0" err="1"/>
              <a:t>Bosmanstreet</a:t>
            </a:r>
            <a:r>
              <a:rPr lang="en-US" i="1" dirty="0"/>
              <a:t> Gautrain station, been thrown with stones, </a:t>
            </a:r>
            <a:r>
              <a:rPr lang="en-US" b="1" i="1" dirty="0"/>
              <a:t>threatened that my car will be torched”</a:t>
            </a:r>
          </a:p>
          <a:p>
            <a:r>
              <a:rPr lang="en-US" i="1" dirty="0"/>
              <a:t>“We where standing in the </a:t>
            </a:r>
            <a:r>
              <a:rPr lang="en-US" i="1" dirty="0" err="1"/>
              <a:t>sasol</a:t>
            </a:r>
            <a:r>
              <a:rPr lang="en-US" i="1" dirty="0"/>
              <a:t> garage at king </a:t>
            </a:r>
            <a:r>
              <a:rPr lang="en-US" i="1" dirty="0" err="1"/>
              <a:t>shaka</a:t>
            </a:r>
            <a:r>
              <a:rPr lang="en-US" i="1" dirty="0"/>
              <a:t> international airport and suddenly </a:t>
            </a:r>
            <a:r>
              <a:rPr lang="en-US" b="1" i="1" dirty="0"/>
              <a:t>2 hitman cars approached use and told us that there </a:t>
            </a:r>
            <a:r>
              <a:rPr lang="en-US" b="1" i="1" dirty="0" err="1"/>
              <a:t>dont</a:t>
            </a:r>
            <a:r>
              <a:rPr lang="en-US" b="1" i="1" dirty="0"/>
              <a:t> want to see us picking in the </a:t>
            </a:r>
            <a:r>
              <a:rPr lang="en-US" b="1" i="1" dirty="0" err="1"/>
              <a:t>airpot</a:t>
            </a:r>
            <a:r>
              <a:rPr lang="en-US" b="1" i="1" dirty="0"/>
              <a:t> and suddenly there started beating me up</a:t>
            </a:r>
            <a:r>
              <a:rPr lang="en-US" i="1" dirty="0"/>
              <a:t>.....”</a:t>
            </a:r>
          </a:p>
          <a:p>
            <a:r>
              <a:rPr lang="en-US" b="1" i="1" dirty="0"/>
              <a:t>“3 Riders threatened me if I </a:t>
            </a:r>
            <a:r>
              <a:rPr lang="en-US" b="1" i="1" dirty="0" err="1"/>
              <a:t>didnt</a:t>
            </a:r>
            <a:r>
              <a:rPr lang="en-US" b="1" i="1" dirty="0"/>
              <a:t> drive them. They were drunk, one had a knife. </a:t>
            </a:r>
            <a:r>
              <a:rPr lang="en-US" i="1" dirty="0"/>
              <a:t>Two photographed </a:t>
            </a:r>
            <a:r>
              <a:rPr lang="en-US" i="1" dirty="0" err="1"/>
              <a:t>meclose</a:t>
            </a:r>
            <a:r>
              <a:rPr lang="en-US" i="1" dirty="0"/>
              <a:t> up, swore at me and made threats about my family in graphic terms, I asserted myself and thankfully they got out of the car”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3E8EA-BC64-4A8E-BA03-47CD5B95D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711" y="91814"/>
            <a:ext cx="4761186" cy="2345481"/>
          </a:xfrm>
          <a:prstGeom prst="rect">
            <a:avLst/>
          </a:prstGeom>
        </p:spPr>
      </p:pic>
      <p:pic>
        <p:nvPicPr>
          <p:cNvPr id="5" name="Picture 4" descr="Image result for university of johannesburg">
            <a:extLst>
              <a:ext uri="{FF2B5EF4-FFF2-40B4-BE49-F238E27FC236}">
                <a16:creationId xmlns:a16="http://schemas.microsoft.com/office/drawing/2014/main" id="{DD5AEFCC-5855-49DE-B6E5-095AB4270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95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AE67C-895A-468A-8AA3-D82387826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Job Satisfaction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43572C-50BE-4EA9-B5F3-B3E984E1830D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2272950" y="1429512"/>
          <a:ext cx="891556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112">
                  <a:extLst>
                    <a:ext uri="{9D8B030D-6E8A-4147-A177-3AD203B41FA5}">
                      <a16:colId xmlns:a16="http://schemas.microsoft.com/office/drawing/2014/main" val="734177746"/>
                    </a:ext>
                  </a:extLst>
                </a:gridCol>
                <a:gridCol w="1783112">
                  <a:extLst>
                    <a:ext uri="{9D8B030D-6E8A-4147-A177-3AD203B41FA5}">
                      <a16:colId xmlns:a16="http://schemas.microsoft.com/office/drawing/2014/main" val="104663072"/>
                    </a:ext>
                  </a:extLst>
                </a:gridCol>
                <a:gridCol w="1783112">
                  <a:extLst>
                    <a:ext uri="{9D8B030D-6E8A-4147-A177-3AD203B41FA5}">
                      <a16:colId xmlns:a16="http://schemas.microsoft.com/office/drawing/2014/main" val="2539721387"/>
                    </a:ext>
                  </a:extLst>
                </a:gridCol>
                <a:gridCol w="1605273">
                  <a:extLst>
                    <a:ext uri="{9D8B030D-6E8A-4147-A177-3AD203B41FA5}">
                      <a16:colId xmlns:a16="http://schemas.microsoft.com/office/drawing/2014/main" val="3620637489"/>
                    </a:ext>
                  </a:extLst>
                </a:gridCol>
                <a:gridCol w="1960952">
                  <a:extLst>
                    <a:ext uri="{9D8B030D-6E8A-4147-A177-3AD203B41FA5}">
                      <a16:colId xmlns:a16="http://schemas.microsoft.com/office/drawing/2014/main" val="8540109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Very Satisfied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Satisfied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Neutral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Unsatisfied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Very Unsatisfied</a:t>
                      </a:r>
                    </a:p>
                  </a:txBody>
                  <a:tcPr marL="86686" marR="86686"/>
                </a:tc>
                <a:extLst>
                  <a:ext uri="{0D108BD9-81ED-4DB2-BD59-A6C34878D82A}">
                    <a16:rowId xmlns:a16="http://schemas.microsoft.com/office/drawing/2014/main" val="1652513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 marL="86686" marR="86686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 marL="86686" marR="86686"/>
                </a:tc>
                <a:extLst>
                  <a:ext uri="{0D108BD9-81ED-4DB2-BD59-A6C34878D82A}">
                    <a16:rowId xmlns:a16="http://schemas.microsoft.com/office/drawing/2014/main" val="159980929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85236DB-3060-48F3-A985-1D798F2C9508}"/>
              </a:ext>
            </a:extLst>
          </p:cNvPr>
          <p:cNvSpPr txBox="1"/>
          <p:nvPr/>
        </p:nvSpPr>
        <p:spPr>
          <a:xfrm>
            <a:off x="2415477" y="2368740"/>
            <a:ext cx="889057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could Uber do to increase driver satisfaction?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fares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i="1" dirty="0"/>
              <a:t>“Everything seems to be going up except the price of the fares”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Decrease their cut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Eliminate cash trips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 passenger photos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Increase 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Create mechanisms to eliminate or minimize “partners”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Have possibilities to provide drivers with cars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Engage police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a more efficient/direct platform for communicating with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3D32B0-373C-4930-8BDB-40E4E5E1281F}"/>
              </a:ext>
            </a:extLst>
          </p:cNvPr>
          <p:cNvSpPr/>
          <p:nvPr/>
        </p:nvSpPr>
        <p:spPr>
          <a:xfrm>
            <a:off x="1895856" y="5875118"/>
            <a:ext cx="9195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“They must sort this war once and for all with government and meter taxis. Uber don't care as they are not the one feeling the heat on the ground”</a:t>
            </a:r>
          </a:p>
        </p:txBody>
      </p:sp>
      <p:pic>
        <p:nvPicPr>
          <p:cNvPr id="7" name="Picture 4" descr="Image result for university of johannesburg">
            <a:extLst>
              <a:ext uri="{FF2B5EF4-FFF2-40B4-BE49-F238E27FC236}">
                <a16:creationId xmlns:a16="http://schemas.microsoft.com/office/drawing/2014/main" id="{32B8F2FA-5AA8-41B0-B26A-09F6A4147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41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040C06-53E4-437B-977C-BD561834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019" y="942108"/>
            <a:ext cx="3256550" cy="4969113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Decent Work (ILO)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9" name="Straight Connector 12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14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B56F03-075F-46A9-9903-B348D196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1. Employment opportunities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2. Adequate earnings and productive work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3. Decent working time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4. Combining work, family and personal life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5. Work that should be abolished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6. Stability and security of work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7. Equal opportunity and treatment in employment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8. Safe work environment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9. Social security</a:t>
            </a:r>
          </a:p>
          <a:p>
            <a:r>
              <a:rPr lang="en-US">
                <a:solidFill>
                  <a:schemeClr val="tx2">
                    <a:lumMod val="75000"/>
                  </a:schemeClr>
                </a:solidFill>
              </a:rPr>
              <a:t>10. Social dialogue, employers’ and workers’ representation</a:t>
            </a:r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99AE8264-8C37-4B97-99FE-C85259069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323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DBA9C-52BF-4F16-A30E-F2672B46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CBB1C-58C1-4A86-923B-E2B04E37A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8915400" cy="395591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Decent work?</a:t>
            </a:r>
          </a:p>
          <a:p>
            <a:pPr lvl="1"/>
            <a:r>
              <a:rPr lang="en-US" dirty="0"/>
              <a:t>Not according to these results</a:t>
            </a:r>
          </a:p>
          <a:p>
            <a:pPr lvl="2"/>
            <a:r>
              <a:rPr lang="en-US" dirty="0"/>
              <a:t>Inadequate earnings</a:t>
            </a:r>
          </a:p>
          <a:p>
            <a:pPr lvl="3"/>
            <a:r>
              <a:rPr lang="en-US" dirty="0"/>
              <a:t>Avg monthly income in SA ~R20,000 per month</a:t>
            </a:r>
          </a:p>
          <a:p>
            <a:pPr lvl="2"/>
            <a:r>
              <a:rPr lang="en-US" dirty="0"/>
              <a:t>Poor working ours</a:t>
            </a:r>
          </a:p>
          <a:p>
            <a:pPr lvl="2"/>
            <a:r>
              <a:rPr lang="en-US" dirty="0"/>
              <a:t>Work-life balance difficult – due to long working hours</a:t>
            </a:r>
          </a:p>
          <a:p>
            <a:pPr lvl="2"/>
            <a:r>
              <a:rPr lang="en-US" dirty="0"/>
              <a:t>Precarious work – earnings vary significantly</a:t>
            </a:r>
          </a:p>
          <a:p>
            <a:pPr lvl="2"/>
            <a:r>
              <a:rPr lang="en-US" dirty="0"/>
              <a:t>No job security – easily kicked off the platform</a:t>
            </a:r>
          </a:p>
          <a:p>
            <a:pPr lvl="2"/>
            <a:r>
              <a:rPr lang="en-US" dirty="0"/>
              <a:t>No benefits</a:t>
            </a:r>
          </a:p>
          <a:p>
            <a:pPr lvl="2"/>
            <a:r>
              <a:rPr lang="en-US" dirty="0"/>
              <a:t>No real representation for drivers</a:t>
            </a:r>
          </a:p>
          <a:p>
            <a:pPr lvl="2"/>
            <a:r>
              <a:rPr lang="en-US" dirty="0"/>
              <a:t>Communication with the company is largely superficial</a:t>
            </a:r>
          </a:p>
          <a:p>
            <a:pPr lvl="2"/>
            <a:r>
              <a:rPr lang="en-US" dirty="0"/>
              <a:t>Serious personal safety concerns associated with employment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4ACD134E-F402-4690-8AB0-4C30D0BD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625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A6236-5C9E-41EB-B7CE-45C3CA32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FF35D-99F6-4641-B2A2-252C73250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20536" y="1663082"/>
            <a:ext cx="8915400" cy="43471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Is it really the “sharing economy” if most drivers are contracted out?</a:t>
            </a:r>
          </a:p>
          <a:p>
            <a:r>
              <a:rPr lang="en-US" dirty="0"/>
              <a:t>“Disrupting” existing transportation, in some sense, but operates in a very normal, capitalist manner</a:t>
            </a:r>
          </a:p>
          <a:p>
            <a:r>
              <a:rPr lang="en-US" dirty="0"/>
              <a:t>Reproducing existing transportation sector in a lot of ways</a:t>
            </a:r>
          </a:p>
          <a:p>
            <a:pPr lvl="1"/>
            <a:r>
              <a:rPr lang="en-US" dirty="0"/>
              <a:t>Just increased regulation and standardization that makes it more widely used South Africa</a:t>
            </a:r>
          </a:p>
          <a:p>
            <a:r>
              <a:rPr lang="en-US" dirty="0"/>
              <a:t>What can Uber do?</a:t>
            </a:r>
          </a:p>
          <a:p>
            <a:pPr lvl="1"/>
            <a:r>
              <a:rPr lang="en-US" dirty="0"/>
              <a:t>Not convinced that Uber can be the primary driver of change because of the economic/employment situation in SA cities </a:t>
            </a:r>
            <a:r>
              <a:rPr lang="en-US" dirty="0">
                <a:sym typeface="Wingdings" panose="05000000000000000000" pitchFamily="2" charset="2"/>
              </a:rPr>
              <a:t> exploitation is daily for many in a number of different positions</a:t>
            </a:r>
          </a:p>
          <a:p>
            <a:pPr lvl="1"/>
            <a:r>
              <a:rPr lang="en-US" dirty="0"/>
              <a:t>Should engage drivers more</a:t>
            </a:r>
          </a:p>
          <a:p>
            <a:pPr lvl="1"/>
            <a:r>
              <a:rPr lang="en-US" dirty="0"/>
              <a:t>Could limit number of “partnership”, “fleets”, etc. – provide opportunities for drivers to have access to their own cars</a:t>
            </a:r>
          </a:p>
          <a:p>
            <a:pPr lvl="1"/>
            <a:r>
              <a:rPr lang="en-US" dirty="0"/>
              <a:t>Should work with local authorities to prosecute crimes against drivers</a:t>
            </a:r>
          </a:p>
          <a:p>
            <a:r>
              <a:rPr lang="en-US" dirty="0"/>
              <a:t>HAS transformed the lives of users</a:t>
            </a:r>
          </a:p>
          <a:p>
            <a:pPr lvl="1"/>
            <a:r>
              <a:rPr lang="en-US" dirty="0"/>
              <a:t>Here to stay…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39B0AD8F-940D-4B56-BF2B-76679C963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9096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4001B68-25E7-4472-B9FB-E232E130C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8FBBA13-AA2E-4F00-9901-88F5827B5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91" y="229950"/>
            <a:ext cx="8915399" cy="14688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Thank you!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35F0CA-AA6B-4053-B6F1-EED073972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7045" y="1612552"/>
            <a:ext cx="8915399" cy="8604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juliag@uj.ac.za</a:t>
            </a:r>
          </a:p>
        </p:txBody>
      </p:sp>
      <p:pic>
        <p:nvPicPr>
          <p:cNvPr id="7" name="Picture 4" descr="Image result for university of johannesburg">
            <a:extLst>
              <a:ext uri="{FF2B5EF4-FFF2-40B4-BE49-F238E27FC236}">
                <a16:creationId xmlns:a16="http://schemas.microsoft.com/office/drawing/2014/main" id="{FAE7F844-A225-47C8-BDED-02DE43768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74" y="0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Image result for university of johannesburg sth">
            <a:extLst>
              <a:ext uri="{FF2B5EF4-FFF2-40B4-BE49-F238E27FC236}">
                <a16:creationId xmlns:a16="http://schemas.microsoft.com/office/drawing/2014/main" id="{ACC3A13F-18A8-401F-A496-37D99A136D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Image result for university of johannesburg sth">
            <a:extLst>
              <a:ext uri="{FF2B5EF4-FFF2-40B4-BE49-F238E27FC236}">
                <a16:creationId xmlns:a16="http://schemas.microsoft.com/office/drawing/2014/main" id="{4C3036CD-C592-430C-B8DB-96257A700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0" y="1190626"/>
            <a:ext cx="2381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21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Sharing Economy and Social Justice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Proponents argue that social justice objectives are more easily achieved through the sharing economy</a:t>
            </a:r>
          </a:p>
          <a:p>
            <a:pPr lvl="1"/>
            <a:r>
              <a:rPr lang="en-US" dirty="0"/>
              <a:t>Promotes upliftment potential</a:t>
            </a:r>
          </a:p>
          <a:p>
            <a:pPr lvl="1"/>
            <a:r>
              <a:rPr lang="en-US" dirty="0"/>
              <a:t>Provides access to larger number of people</a:t>
            </a:r>
          </a:p>
          <a:p>
            <a:pPr lvl="1"/>
            <a:r>
              <a:rPr lang="en-US" dirty="0"/>
              <a:t>Initial investment can be lower </a:t>
            </a:r>
          </a:p>
          <a:p>
            <a:pPr lvl="1"/>
            <a:r>
              <a:rPr lang="en-US" dirty="0"/>
              <a:t>Utilizing existing assets</a:t>
            </a:r>
          </a:p>
          <a:p>
            <a:r>
              <a:rPr lang="en-US" dirty="0"/>
              <a:t>Critics argue that, although possible, this has not been achieved</a:t>
            </a:r>
          </a:p>
          <a:p>
            <a:pPr lvl="1"/>
            <a:r>
              <a:rPr lang="en-US" dirty="0"/>
              <a:t>Access is still dependent on ownership</a:t>
            </a:r>
          </a:p>
          <a:p>
            <a:pPr lvl="1"/>
            <a:r>
              <a:rPr lang="en-US" dirty="0"/>
              <a:t>Often exploitative </a:t>
            </a:r>
          </a:p>
          <a:p>
            <a:pPr lvl="1"/>
            <a:r>
              <a:rPr lang="en-US" dirty="0"/>
              <a:t>Leakage of income to large corporations (not </a:t>
            </a:r>
            <a:r>
              <a:rPr lang="en-US"/>
              <a:t>in Africa..)</a:t>
            </a:r>
            <a:endParaRPr lang="en-US" dirty="0"/>
          </a:p>
          <a:p>
            <a:pPr lvl="1"/>
            <a:endParaRPr lang="en-ZA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E5EFE6E8-456A-4D93-B7FA-77999B2F0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90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A814A-BEE7-40B7-864E-1E5BAAA52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Urban Employment in South Africa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0696B-C625-4DE0-A9B4-9A38D0EEB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Massive Rural-Urban Migration</a:t>
            </a:r>
          </a:p>
          <a:p>
            <a:pPr lvl="1"/>
            <a:r>
              <a:rPr lang="en-US" dirty="0"/>
              <a:t>Also immigration from other African countries</a:t>
            </a:r>
          </a:p>
          <a:p>
            <a:r>
              <a:rPr lang="en-US" dirty="0"/>
              <a:t>Large number of unskilled/semi-skilled workers in cities</a:t>
            </a:r>
          </a:p>
          <a:p>
            <a:r>
              <a:rPr lang="en-US" dirty="0"/>
              <a:t>Informal economy hugely significant</a:t>
            </a:r>
          </a:p>
          <a:p>
            <a:r>
              <a:rPr lang="en-US" dirty="0"/>
              <a:t>High levels of urban unemployment</a:t>
            </a:r>
          </a:p>
          <a:p>
            <a:pPr lvl="1"/>
            <a:r>
              <a:rPr lang="en-US" dirty="0"/>
              <a:t>Rising</a:t>
            </a:r>
          </a:p>
          <a:p>
            <a:r>
              <a:rPr lang="en-US" dirty="0"/>
              <a:t>Push to facilitate social justice in the workplace, particularly for previously disadvantaged communities</a:t>
            </a:r>
          </a:p>
          <a:p>
            <a:pPr lvl="1"/>
            <a:endParaRPr lang="en-US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8DA9F4C5-3D1E-41D2-A977-3543D251A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080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Uber in South Africa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50531" y="1608083"/>
            <a:ext cx="4313864" cy="3777622"/>
          </a:xfrm>
        </p:spPr>
        <p:txBody>
          <a:bodyPr/>
          <a:lstStyle/>
          <a:p>
            <a:r>
              <a:rPr lang="en-US" dirty="0"/>
              <a:t>Launched in South Africa in August 2013</a:t>
            </a:r>
          </a:p>
          <a:p>
            <a:r>
              <a:rPr lang="en-US" dirty="0"/>
              <a:t>First in Johannesburg </a:t>
            </a:r>
          </a:p>
          <a:p>
            <a:pPr lvl="1"/>
            <a:r>
              <a:rPr lang="en-US" dirty="0"/>
              <a:t>First city in Africa to have Uber</a:t>
            </a:r>
          </a:p>
          <a:p>
            <a:r>
              <a:rPr lang="en-US" dirty="0"/>
              <a:t>Expanded to Pretoria, Cape Town, Durban, Port Elizabeth, Greater CT area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845CEF-C5CD-4E09-9A45-162E1805F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767" y="1264555"/>
            <a:ext cx="4313864" cy="3777622"/>
          </a:xfrm>
        </p:spPr>
        <p:txBody>
          <a:bodyPr/>
          <a:lstStyle/>
          <a:p>
            <a:r>
              <a:rPr lang="en-US" dirty="0"/>
              <a:t>“Uber is changing the way Africa moves” (Uber website)</a:t>
            </a:r>
          </a:p>
          <a:p>
            <a:r>
              <a:rPr lang="en-US" dirty="0"/>
              <a:t>Increasing mobilities, more broadly</a:t>
            </a:r>
          </a:p>
          <a:p>
            <a:r>
              <a:rPr lang="en-US" dirty="0"/>
              <a:t>Alternative to metered taxis which are expensive, unreliable, and often had major safety concerns</a:t>
            </a:r>
          </a:p>
          <a:p>
            <a:r>
              <a:rPr lang="en-US" dirty="0"/>
              <a:t>Safety mechanisms incredibly important to South African users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5C4EB4-A5E1-4D2B-87F9-5530831AC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373" y="3989225"/>
            <a:ext cx="4187394" cy="2792959"/>
          </a:xfrm>
          <a:prstGeom prst="rect">
            <a:avLst/>
          </a:prstGeom>
        </p:spPr>
      </p:pic>
      <p:pic>
        <p:nvPicPr>
          <p:cNvPr id="6" name="Picture 4" descr="Image result for university of johannesburg">
            <a:extLst>
              <a:ext uri="{FF2B5EF4-FFF2-40B4-BE49-F238E27FC236}">
                <a16:creationId xmlns:a16="http://schemas.microsoft.com/office/drawing/2014/main" id="{128F127B-3242-4F4D-8D27-ECFAC1398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887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Driver perceptions</a:t>
            </a:r>
          </a:p>
          <a:p>
            <a:pPr lvl="1"/>
            <a:r>
              <a:rPr lang="en-US" dirty="0"/>
              <a:t>Informal interviews with drivers while riding in Ubers</a:t>
            </a:r>
          </a:p>
          <a:p>
            <a:pPr lvl="2"/>
            <a:r>
              <a:rPr lang="en-US" dirty="0"/>
              <a:t>N = 27</a:t>
            </a:r>
          </a:p>
          <a:p>
            <a:pPr lvl="1"/>
            <a:r>
              <a:rPr lang="en-US" dirty="0"/>
              <a:t>Two driver surveys posted on South African Uber driver forums</a:t>
            </a:r>
          </a:p>
          <a:p>
            <a:pPr lvl="2"/>
            <a:r>
              <a:rPr lang="en-US" dirty="0"/>
              <a:t>First Survey - N = 68</a:t>
            </a:r>
          </a:p>
          <a:p>
            <a:pPr lvl="2"/>
            <a:r>
              <a:rPr lang="en-US" dirty="0"/>
              <a:t>Second Survey – N = 30</a:t>
            </a:r>
          </a:p>
          <a:p>
            <a:r>
              <a:rPr lang="en-US" dirty="0"/>
              <a:t>Rider perceptions</a:t>
            </a:r>
          </a:p>
          <a:p>
            <a:pPr lvl="1"/>
            <a:r>
              <a:rPr lang="en-US" dirty="0"/>
              <a:t>Rider survey posted on social media platforms</a:t>
            </a:r>
          </a:p>
          <a:p>
            <a:pPr lvl="2"/>
            <a:r>
              <a:rPr lang="en-US" dirty="0"/>
              <a:t>N = 309</a:t>
            </a:r>
          </a:p>
          <a:p>
            <a:pPr lvl="1"/>
            <a:r>
              <a:rPr lang="en-US" dirty="0"/>
              <a:t>Autoethnographic</a:t>
            </a:r>
          </a:p>
          <a:p>
            <a:r>
              <a:rPr lang="en-US" dirty="0"/>
              <a:t>Secondary sources</a:t>
            </a:r>
          </a:p>
          <a:p>
            <a:pPr lvl="1"/>
            <a:r>
              <a:rPr lang="en-US" dirty="0"/>
              <a:t>Social media posts</a:t>
            </a:r>
          </a:p>
          <a:p>
            <a:pPr lvl="1"/>
            <a:r>
              <a:rPr lang="en-US" dirty="0"/>
              <a:t>News outlets and reports</a:t>
            </a:r>
          </a:p>
          <a:p>
            <a:pPr lvl="1"/>
            <a:endParaRPr lang="en-ZA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3CC27715-8854-4364-8073-BD59C1159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678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807C5-49EA-4128-AF38-CA643BC4D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6F316-6B2B-4BA0-86C7-82D49AB7E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Duration of employment at Uber (n = 97)</a:t>
            </a:r>
          </a:p>
          <a:p>
            <a:pPr lvl="1"/>
            <a:r>
              <a:rPr lang="en-US" dirty="0"/>
              <a:t>Less than 1 year = 35</a:t>
            </a:r>
          </a:p>
          <a:p>
            <a:pPr lvl="1"/>
            <a:r>
              <a:rPr lang="en-US" dirty="0"/>
              <a:t>1-2 years = 20</a:t>
            </a:r>
          </a:p>
          <a:p>
            <a:pPr lvl="1"/>
            <a:r>
              <a:rPr lang="en-US" dirty="0"/>
              <a:t>More than 2 years = 37</a:t>
            </a:r>
          </a:p>
          <a:p>
            <a:r>
              <a:rPr lang="en-US" dirty="0"/>
              <a:t>Uber is the primary income source for 77/97 respondents</a:t>
            </a:r>
          </a:p>
          <a:p>
            <a:pPr lvl="1"/>
            <a:r>
              <a:rPr lang="en-US" dirty="0"/>
              <a:t>Only source of income for 70</a:t>
            </a:r>
          </a:p>
          <a:p>
            <a:r>
              <a:rPr lang="en-US" dirty="0"/>
              <a:t>27 respondents have other jobs on top of being an Uber driver</a:t>
            </a:r>
          </a:p>
          <a:p>
            <a:r>
              <a:rPr lang="en-US" dirty="0"/>
              <a:t>Other income sources</a:t>
            </a:r>
          </a:p>
          <a:p>
            <a:pPr lvl="1"/>
            <a:r>
              <a:rPr lang="en-US" dirty="0"/>
              <a:t>Other driving companies, self-employed/own business, telecommunications, farming, funeral parlor, security, health sector, catering, tour guide, sales rep, tree feller</a:t>
            </a:r>
          </a:p>
          <a:p>
            <a:pPr lvl="1"/>
            <a:endParaRPr lang="en-US" dirty="0"/>
          </a:p>
        </p:txBody>
      </p:sp>
      <p:pic>
        <p:nvPicPr>
          <p:cNvPr id="5" name="Picture 4" descr="Image result for university of johannesburg">
            <a:extLst>
              <a:ext uri="{FF2B5EF4-FFF2-40B4-BE49-F238E27FC236}">
                <a16:creationId xmlns:a16="http://schemas.microsoft.com/office/drawing/2014/main" id="{8DD5919A-E0A0-4EB8-A312-3F7710EA4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0202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Vehicle Ownership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Uber “</a:t>
            </a:r>
            <a:r>
              <a:rPr lang="en-US" dirty="0" err="1"/>
              <a:t>partnerhips</a:t>
            </a:r>
            <a:r>
              <a:rPr lang="en-US" dirty="0"/>
              <a:t>”</a:t>
            </a:r>
          </a:p>
          <a:p>
            <a:r>
              <a:rPr lang="en-US" dirty="0"/>
              <a:t>Uber fleets</a:t>
            </a:r>
          </a:p>
          <a:p>
            <a:r>
              <a:rPr lang="en-US" dirty="0"/>
              <a:t>Only 31 respondents own their own vehicles (n = 97)</a:t>
            </a:r>
          </a:p>
          <a:p>
            <a:r>
              <a:rPr lang="en-US" dirty="0"/>
              <a:t>Others:</a:t>
            </a:r>
          </a:p>
          <a:p>
            <a:pPr lvl="1"/>
            <a:r>
              <a:rPr lang="en-US" dirty="0"/>
              <a:t>Partner (42)</a:t>
            </a:r>
          </a:p>
          <a:p>
            <a:pPr lvl="1"/>
            <a:r>
              <a:rPr lang="en-US" dirty="0"/>
              <a:t>Lease (7)</a:t>
            </a:r>
          </a:p>
          <a:p>
            <a:pPr lvl="1"/>
            <a:r>
              <a:rPr lang="en-US" dirty="0"/>
              <a:t>Rent (5)</a:t>
            </a:r>
          </a:p>
          <a:p>
            <a:pPr lvl="1"/>
            <a:r>
              <a:rPr lang="en-US" dirty="0"/>
              <a:t>Larger Company (1)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898482-D147-4AA9-A7E8-9870728668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Weekly rates paid to vehicle owners:</a:t>
            </a:r>
          </a:p>
          <a:p>
            <a:pPr lvl="1"/>
            <a:r>
              <a:rPr lang="en-US" dirty="0"/>
              <a:t>Under 1000 = 1</a:t>
            </a:r>
          </a:p>
          <a:p>
            <a:pPr lvl="1"/>
            <a:r>
              <a:rPr lang="en-US" dirty="0"/>
              <a:t>1000-2000 = 6</a:t>
            </a:r>
          </a:p>
          <a:p>
            <a:pPr lvl="1"/>
            <a:r>
              <a:rPr lang="en-US" dirty="0"/>
              <a:t>More than 2000 </a:t>
            </a:r>
            <a:r>
              <a:rPr lang="en-US"/>
              <a:t>= 17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4" descr="Image result for university of johannesburg">
            <a:extLst>
              <a:ext uri="{FF2B5EF4-FFF2-40B4-BE49-F238E27FC236}">
                <a16:creationId xmlns:a16="http://schemas.microsoft.com/office/drawing/2014/main" id="{6E7EC63B-4A98-4205-8603-D40AEBBEFA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90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29191-B3B3-467C-91BC-8B0ACE98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Characteristics of Uber Drivers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5C643-756C-4101-B27E-C5E4370AEC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Hours (n = 30)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0D69C-7A09-49BA-8D10-500BCF000E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5"/>
            <a:ext cx="4342893" cy="355027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7 days a week = 21</a:t>
            </a:r>
          </a:p>
          <a:p>
            <a:r>
              <a:rPr lang="en-US" dirty="0"/>
              <a:t>4-6 days a week = 9</a:t>
            </a:r>
          </a:p>
          <a:p>
            <a:r>
              <a:rPr lang="en-US" dirty="0"/>
              <a:t>Weekdays</a:t>
            </a:r>
          </a:p>
          <a:p>
            <a:pPr lvl="1"/>
            <a:r>
              <a:rPr lang="en-US" dirty="0"/>
              <a:t>8 hours or less = 9</a:t>
            </a:r>
          </a:p>
          <a:p>
            <a:pPr lvl="1"/>
            <a:r>
              <a:rPr lang="en-US" dirty="0"/>
              <a:t>9-12 hours = 15</a:t>
            </a:r>
          </a:p>
          <a:p>
            <a:pPr lvl="1"/>
            <a:r>
              <a:rPr lang="en-US" dirty="0"/>
              <a:t>More than 12 hours = 6</a:t>
            </a:r>
          </a:p>
          <a:p>
            <a:r>
              <a:rPr lang="en-US" dirty="0"/>
              <a:t>Weekends</a:t>
            </a:r>
          </a:p>
          <a:p>
            <a:pPr lvl="1"/>
            <a:r>
              <a:rPr lang="en-US" dirty="0"/>
              <a:t>8 hours or less = 4</a:t>
            </a:r>
          </a:p>
          <a:p>
            <a:pPr lvl="1"/>
            <a:r>
              <a:rPr lang="en-US" dirty="0"/>
              <a:t>9-12 hours = 16</a:t>
            </a:r>
          </a:p>
          <a:p>
            <a:pPr lvl="1"/>
            <a:r>
              <a:rPr lang="en-US" dirty="0"/>
              <a:t>More than 12 hours = 10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6F9BE6-0BE1-4431-A29B-6650C3E692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Income (n=30)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B3E05-B79B-4416-B35D-F388ADA7250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Total Earnings:</a:t>
            </a:r>
          </a:p>
          <a:p>
            <a:pPr lvl="1"/>
            <a:r>
              <a:rPr lang="en-US" dirty="0"/>
              <a:t>Under R3000 = 6 </a:t>
            </a:r>
          </a:p>
          <a:p>
            <a:pPr lvl="1"/>
            <a:r>
              <a:rPr lang="en-US" dirty="0"/>
              <a:t>R3000-R5000 = 10</a:t>
            </a:r>
          </a:p>
          <a:p>
            <a:pPr lvl="1"/>
            <a:r>
              <a:rPr lang="en-US" dirty="0"/>
              <a:t>Over R5000  = 14</a:t>
            </a:r>
          </a:p>
          <a:p>
            <a:r>
              <a:rPr lang="en-US" dirty="0"/>
              <a:t>Take Home Salary</a:t>
            </a:r>
          </a:p>
          <a:p>
            <a:pPr lvl="1"/>
            <a:r>
              <a:rPr lang="en-US" dirty="0"/>
              <a:t>Under R1000 = 7</a:t>
            </a:r>
          </a:p>
          <a:p>
            <a:pPr lvl="1"/>
            <a:r>
              <a:rPr lang="en-US" dirty="0"/>
              <a:t>R1000-R2000 = 14</a:t>
            </a:r>
          </a:p>
          <a:p>
            <a:pPr lvl="1"/>
            <a:r>
              <a:rPr lang="en-US" dirty="0"/>
              <a:t>More than R2000 = 9</a:t>
            </a:r>
          </a:p>
          <a:p>
            <a:endParaRPr lang="en-US" dirty="0"/>
          </a:p>
        </p:txBody>
      </p:sp>
      <p:pic>
        <p:nvPicPr>
          <p:cNvPr id="7" name="Picture 4" descr="Image result for university of johannesburg">
            <a:extLst>
              <a:ext uri="{FF2B5EF4-FFF2-40B4-BE49-F238E27FC236}">
                <a16:creationId xmlns:a16="http://schemas.microsoft.com/office/drawing/2014/main" id="{9011EB34-05EB-4487-8E8E-BA7A2C8D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6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167A-ABB9-494A-9B93-BEF151C0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Driver Attacks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F4C01-02DB-49EB-A9B5-2D0785712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36 respondents have personally been attacked for being an Uber driver</a:t>
            </a:r>
          </a:p>
          <a:p>
            <a:r>
              <a:rPr lang="en-US" dirty="0"/>
              <a:t>Smashed windows, phones stolen, cars vandalized, assaulted, car burned, verbal attacks, intimidation</a:t>
            </a:r>
          </a:p>
          <a:p>
            <a:r>
              <a:rPr lang="en-US" i="1" dirty="0"/>
              <a:t>“Minibus taxi driver and guard assaulted me”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4A161B-6AC0-4E91-9232-075A28EF8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5861" y="3805051"/>
            <a:ext cx="5243677" cy="2594599"/>
          </a:xfrm>
          <a:prstGeom prst="rect">
            <a:avLst/>
          </a:prstGeom>
        </p:spPr>
      </p:pic>
      <p:pic>
        <p:nvPicPr>
          <p:cNvPr id="5" name="Picture 4" descr="Image result for university of johannesburg">
            <a:extLst>
              <a:ext uri="{FF2B5EF4-FFF2-40B4-BE49-F238E27FC236}">
                <a16:creationId xmlns:a16="http://schemas.microsoft.com/office/drawing/2014/main" id="{C63301ED-0713-4852-A8D0-DC9AB55A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374"/>
            <a:ext cx="1190626" cy="119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34677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1119</Words>
  <Application>Microsoft Office PowerPoint</Application>
  <PresentationFormat>Widescreen</PresentationFormat>
  <Paragraphs>161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</vt:lpstr>
      <vt:lpstr>Wingdings 3</vt:lpstr>
      <vt:lpstr>Wisp</vt:lpstr>
      <vt:lpstr>Uber, Employment and Decent Work: The case of South Africa</vt:lpstr>
      <vt:lpstr>The Sharing Economy and Social Justice</vt:lpstr>
      <vt:lpstr>Urban Employment in South Africa</vt:lpstr>
      <vt:lpstr>Uber in South Africa</vt:lpstr>
      <vt:lpstr>Methods</vt:lpstr>
      <vt:lpstr>Employment</vt:lpstr>
      <vt:lpstr>Vehicle Ownership</vt:lpstr>
      <vt:lpstr>Work Characteristics of Uber Drivers</vt:lpstr>
      <vt:lpstr>Driver Attacks</vt:lpstr>
      <vt:lpstr>Driver Attacks</vt:lpstr>
      <vt:lpstr>Job Satisfaction</vt:lpstr>
      <vt:lpstr>Decent Work (ILO)</vt:lpstr>
      <vt:lpstr>Conclusions</vt:lpstr>
      <vt:lpstr>Final Thoughts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Uber, Employment and Decent Work: The case of South Africa</dc:title>
  <dc:creator>Giddy, Julia</dc:creator>
  <cp:lastModifiedBy>Giddy, Julia</cp:lastModifiedBy>
  <cp:revision>11</cp:revision>
  <dcterms:created xsi:type="dcterms:W3CDTF">2019-03-26T14:53:39Z</dcterms:created>
  <dcterms:modified xsi:type="dcterms:W3CDTF">2019-03-29T21:42:45Z</dcterms:modified>
</cp:coreProperties>
</file>