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5" r:id="rId2"/>
    <p:sldId id="282" r:id="rId3"/>
    <p:sldId id="266" r:id="rId4"/>
    <p:sldId id="283" r:id="rId5"/>
    <p:sldId id="257" r:id="rId6"/>
    <p:sldId id="281" r:id="rId7"/>
    <p:sldId id="263" r:id="rId8"/>
    <p:sldId id="271" r:id="rId9"/>
    <p:sldId id="270" r:id="rId10"/>
    <p:sldId id="292" r:id="rId11"/>
    <p:sldId id="261" r:id="rId12"/>
    <p:sldId id="267" r:id="rId13"/>
    <p:sldId id="29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F46"/>
    <a:srgbClr val="FF3300"/>
    <a:srgbClr val="777D86"/>
    <a:srgbClr val="FF0000"/>
    <a:srgbClr val="469EBE"/>
    <a:srgbClr val="465676"/>
    <a:srgbClr val="4C4C4C"/>
    <a:srgbClr val="BFBFBF"/>
    <a:srgbClr val="C5C546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92" y="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A7CE1-D628-42AB-91CB-805391611079}" type="datetimeFigureOut">
              <a:rPr lang="en-ZA" smtClean="0"/>
              <a:t>2019/03/27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EA341-3E15-4AF5-8A70-933A49869A4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85628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" name="Shape 3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 b="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914400">
              <a:defRPr sz="1200" b="1">
                <a:latin typeface="Arial"/>
                <a:ea typeface="Arial"/>
                <a:cs typeface="Arial"/>
                <a:sym typeface="Arial"/>
              </a:defRPr>
            </a:pPr>
            <a:r>
              <a:t>Bringing transparency to supply chains</a:t>
            </a:r>
          </a:p>
        </p:txBody>
      </p:sp>
    </p:spTree>
    <p:extLst>
      <p:ext uri="{BB962C8B-B14F-4D97-AF65-F5344CB8AC3E}">
        <p14:creationId xmlns:p14="http://schemas.microsoft.com/office/powerpoint/2010/main" val="272683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Global mobile phone shipments will hit 1.77 billion in 2016, driven largely by growth in emerging markets</a:t>
            </a:r>
          </a:p>
          <a:p>
            <a:r>
              <a:rPr lang="en-GB" b="1" dirty="0"/>
              <a:t>Source</a:t>
            </a:r>
          </a:p>
          <a:p>
            <a:endParaRPr lang="en-GB" b="1" dirty="0"/>
          </a:p>
          <a:p>
            <a:r>
              <a:rPr lang="en-GB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expected that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2015 1.4 billion people around the world will have access to both fixed and mobile broadband, as usage of both services grows and subsequently converge.  </a:t>
            </a:r>
          </a:p>
          <a:p>
            <a:r>
              <a:rPr lang="en-GB" dirty="0"/>
              <a:t>38 </a:t>
            </a:r>
            <a:r>
              <a:rPr lang="en-GB" dirty="0" err="1"/>
              <a:t>percent</a:t>
            </a:r>
            <a:r>
              <a:rPr lang="en-GB" dirty="0"/>
              <a:t> of the overall global population having </a:t>
            </a:r>
            <a:r>
              <a:rPr lang="en-GB" dirty="0">
                <a:solidFill>
                  <a:schemeClr val="accent6"/>
                </a:solidFill>
              </a:rPr>
              <a:t>dual access </a:t>
            </a:r>
            <a:r>
              <a:rPr lang="en-GB" dirty="0"/>
              <a:t>in 2015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Emerging markets will see increases in mobile-only broadband</a:t>
            </a:r>
            <a:b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Source:  Gartner:  http://www.gartner.com/it/page.jsp?id=1278413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Gartner Highlights Key Predictions for IT Organizations and Users in 2010 and Beyond</a:t>
            </a:r>
          </a:p>
          <a:p>
            <a:endParaRPr lang="en-GB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</a:t>
            </a:r>
            <a:r>
              <a:rPr lang="en-GB" sz="120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OVUM - http://news.techeye.net/mobile/1-4-billion-will-have-fixed-and-mobile-broadband-globally</a:t>
            </a:r>
            <a:endParaRPr lang="en-GB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270B2-1CCA-4701-9353-DFB15985FE9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293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Targeting low-income migrant worker (LSM 3 – 4)</a:t>
            </a:r>
          </a:p>
          <a:p>
            <a:r>
              <a:rPr lang="en-GB" dirty="0"/>
              <a:t>Supporting between 4 – 10 beneficiaries</a:t>
            </a:r>
          </a:p>
          <a:p>
            <a:r>
              <a:rPr lang="en-GB" dirty="0"/>
              <a:t>Price sensitive</a:t>
            </a:r>
          </a:p>
          <a:p>
            <a:r>
              <a:rPr lang="en-GB" dirty="0"/>
              <a:t>Function conscious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270B2-1CCA-4701-9353-DFB15985FE9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147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Source: </a:t>
            </a:r>
          </a:p>
          <a:p>
            <a:r>
              <a:rPr lang="en-GB" dirty="0"/>
              <a:t>5. World Bank,  </a:t>
            </a:r>
            <a:r>
              <a:rPr lang="en-GB" b="1" dirty="0"/>
              <a:t>Outlook for Remittance Flows 2011-13, Remittance flows recover to pre-crisis levels </a:t>
            </a:r>
            <a:r>
              <a:rPr lang="en-GB" dirty="0"/>
              <a:t>By </a:t>
            </a:r>
            <a:r>
              <a:rPr lang="en-GB" dirty="0" err="1"/>
              <a:t>Sanket</a:t>
            </a:r>
            <a:r>
              <a:rPr lang="en-GB" dirty="0"/>
              <a:t> </a:t>
            </a:r>
            <a:r>
              <a:rPr lang="en-GB" dirty="0" err="1"/>
              <a:t>Mohapatra</a:t>
            </a:r>
            <a:r>
              <a:rPr lang="en-GB" dirty="0"/>
              <a:t>, </a:t>
            </a:r>
            <a:r>
              <a:rPr lang="en-GB" dirty="0" err="1"/>
              <a:t>Dilip</a:t>
            </a:r>
            <a:r>
              <a:rPr lang="en-GB" dirty="0"/>
              <a:t> </a:t>
            </a:r>
            <a:r>
              <a:rPr lang="en-GB" dirty="0" err="1"/>
              <a:t>Ratha</a:t>
            </a:r>
            <a:r>
              <a:rPr lang="en-GB" dirty="0"/>
              <a:t> and </a:t>
            </a:r>
            <a:r>
              <a:rPr lang="en-GB" dirty="0" err="1"/>
              <a:t>Ani</a:t>
            </a:r>
            <a:r>
              <a:rPr lang="en-GB" dirty="0"/>
              <a:t> Silwal1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270B2-1CCA-4701-9353-DFB15985FE9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329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market</a:t>
            </a:r>
            <a:r>
              <a:rPr lang="en-US" baseline="0" dirty="0"/>
              <a:t> opportunity in southern Africa</a:t>
            </a:r>
          </a:p>
          <a:p>
            <a:r>
              <a:rPr lang="en-US" baseline="0" dirty="0"/>
              <a:t>Where we are now</a:t>
            </a:r>
          </a:p>
          <a:p>
            <a:r>
              <a:rPr lang="en-US" baseline="0" dirty="0"/>
              <a:t>And how we will target these customers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49936-2B87-4EAB-A7F2-E8D8044ED8B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631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" name="Shape 3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 b="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914400">
              <a:defRPr sz="1200" b="1">
                <a:latin typeface="Arial"/>
                <a:ea typeface="Arial"/>
                <a:cs typeface="Arial"/>
                <a:sym typeface="Arial"/>
              </a:defRPr>
            </a:pPr>
            <a:r>
              <a:t>Bringing transparency to supply chains</a:t>
            </a:r>
          </a:p>
        </p:txBody>
      </p:sp>
    </p:spTree>
    <p:extLst>
      <p:ext uri="{BB962C8B-B14F-4D97-AF65-F5344CB8AC3E}">
        <p14:creationId xmlns:p14="http://schemas.microsoft.com/office/powerpoint/2010/main" val="3723075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0E72-8A0E-413B-AA6B-83A1FFF5D17C}" type="datetimeFigureOut">
              <a:rPr lang="en-ZA" smtClean="0"/>
              <a:t>2019/03/27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BC67-DCD6-428D-A8AA-2138EAFD59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42776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0E72-8A0E-413B-AA6B-83A1FFF5D17C}" type="datetimeFigureOut">
              <a:rPr lang="en-ZA" smtClean="0"/>
              <a:t>2019/03/27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BC67-DCD6-428D-A8AA-2138EAFD59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64404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0E72-8A0E-413B-AA6B-83A1FFF5D17C}" type="datetimeFigureOut">
              <a:rPr lang="en-ZA" smtClean="0"/>
              <a:t>2019/03/27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BC67-DCD6-428D-A8AA-2138EAFD59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46665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0E72-8A0E-413B-AA6B-83A1FFF5D17C}" type="datetimeFigureOut">
              <a:rPr lang="en-ZA" smtClean="0"/>
              <a:t>2019/03/27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BC67-DCD6-428D-A8AA-2138EAFD59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025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0E72-8A0E-413B-AA6B-83A1FFF5D17C}" type="datetimeFigureOut">
              <a:rPr lang="en-ZA" smtClean="0"/>
              <a:t>2019/03/27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BC67-DCD6-428D-A8AA-2138EAFD59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9485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0E72-8A0E-413B-AA6B-83A1FFF5D17C}" type="datetimeFigureOut">
              <a:rPr lang="en-ZA" smtClean="0"/>
              <a:t>2019/03/27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BC67-DCD6-428D-A8AA-2138EAFD59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54971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0E72-8A0E-413B-AA6B-83A1FFF5D17C}" type="datetimeFigureOut">
              <a:rPr lang="en-ZA" smtClean="0"/>
              <a:t>2019/03/27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BC67-DCD6-428D-A8AA-2138EAFD59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0149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0E72-8A0E-413B-AA6B-83A1FFF5D17C}" type="datetimeFigureOut">
              <a:rPr lang="en-ZA" smtClean="0"/>
              <a:t>2019/03/27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BC67-DCD6-428D-A8AA-2138EAFD59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4320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0E72-8A0E-413B-AA6B-83A1FFF5D17C}" type="datetimeFigureOut">
              <a:rPr lang="en-ZA" smtClean="0"/>
              <a:t>2019/03/27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BC67-DCD6-428D-A8AA-2138EAFD59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0589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0E72-8A0E-413B-AA6B-83A1FFF5D17C}" type="datetimeFigureOut">
              <a:rPr lang="en-ZA" smtClean="0"/>
              <a:t>2019/03/27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BC67-DCD6-428D-A8AA-2138EAFD59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64638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0E72-8A0E-413B-AA6B-83A1FFF5D17C}" type="datetimeFigureOut">
              <a:rPr lang="en-ZA" smtClean="0"/>
              <a:t>2019/03/27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9BC67-DCD6-428D-A8AA-2138EAFD59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508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00E72-8A0E-413B-AA6B-83A1FFF5D17C}" type="datetimeFigureOut">
              <a:rPr lang="en-ZA" smtClean="0"/>
              <a:t>2019/03/27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9BC67-DCD6-428D-A8AA-2138EAFD59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6215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3" y="-231422"/>
            <a:ext cx="12192000" cy="812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375" y="-516106"/>
            <a:ext cx="12192000" cy="11377474"/>
          </a:xfrm>
          <a:prstGeom prst="rect">
            <a:avLst/>
          </a:prstGeom>
          <a:solidFill>
            <a:schemeClr val="tx1">
              <a:lumMod val="65000"/>
              <a:lumOff val="35000"/>
              <a:alpha val="29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18" name="Rectangle 4"/>
          <p:cNvSpPr txBox="1"/>
          <p:nvPr/>
        </p:nvSpPr>
        <p:spPr>
          <a:xfrm>
            <a:off x="5920098" y="3172520"/>
            <a:ext cx="73738" cy="14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aseline="-5999">
                <a:latin typeface="Latha"/>
                <a:ea typeface="Latha"/>
                <a:cs typeface="Latha"/>
                <a:sym typeface="Latha"/>
              </a:defRPr>
            </a:lvl1pPr>
          </a:lstStyle>
          <a:p>
            <a:r>
              <a:rPr sz="900"/>
              <a:t>”</a:t>
            </a:r>
          </a:p>
        </p:txBody>
      </p:sp>
      <p:sp>
        <p:nvSpPr>
          <p:cNvPr id="319" name="TextBox 6"/>
          <p:cNvSpPr txBox="1"/>
          <p:nvPr/>
        </p:nvSpPr>
        <p:spPr>
          <a:xfrm>
            <a:off x="43123" y="1304562"/>
            <a:ext cx="12192000" cy="300595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9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ZA" sz="9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Consumer Trust in the Digital Economy</a:t>
            </a:r>
            <a:endParaRPr sz="4800" dirty="0">
              <a:solidFill>
                <a:srgbClr val="FFFFFF"/>
              </a:solidFill>
            </a:endParaRPr>
          </a:p>
        </p:txBody>
      </p:sp>
      <p:sp>
        <p:nvSpPr>
          <p:cNvPr id="321" name="@SCMoreira"/>
          <p:cNvSpPr txBox="1"/>
          <p:nvPr/>
        </p:nvSpPr>
        <p:spPr>
          <a:xfrm>
            <a:off x="6223306" y="4752003"/>
            <a:ext cx="51361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8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endParaRPr sz="2400" dirty="0"/>
          </a:p>
        </p:txBody>
      </p:sp>
      <p:sp>
        <p:nvSpPr>
          <p:cNvPr id="322" name="+258 86 486 6358"/>
          <p:cNvSpPr txBox="1"/>
          <p:nvPr/>
        </p:nvSpPr>
        <p:spPr>
          <a:xfrm>
            <a:off x="6223306" y="4257467"/>
            <a:ext cx="51361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8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endParaRPr sz="2400" dirty="0"/>
          </a:p>
        </p:txBody>
      </p:sp>
      <p:grpSp>
        <p:nvGrpSpPr>
          <p:cNvPr id="14" name="Picture 40"/>
          <p:cNvGrpSpPr/>
          <p:nvPr/>
        </p:nvGrpSpPr>
        <p:grpSpPr>
          <a:xfrm>
            <a:off x="5515030" y="6548085"/>
            <a:ext cx="1161939" cy="244601"/>
            <a:chOff x="0" y="0"/>
            <a:chExt cx="2323875" cy="489199"/>
          </a:xfrm>
        </p:grpSpPr>
        <p:sp>
          <p:nvSpPr>
            <p:cNvPr id="15" name="Rectangle"/>
            <p:cNvSpPr/>
            <p:nvPr/>
          </p:nvSpPr>
          <p:spPr>
            <a:xfrm>
              <a:off x="0" y="0"/>
              <a:ext cx="2323876" cy="489200"/>
            </a:xfrm>
            <a:prstGeom prst="rect">
              <a:avLst/>
            </a:prstGeom>
            <a:gradFill flip="none" rotWithShape="1">
              <a:gsLst>
                <a:gs pos="67000">
                  <a:srgbClr val="FFFFFF">
                    <a:alpha val="0"/>
                  </a:srgbClr>
                </a:gs>
                <a:gs pos="94000">
                  <a:srgbClr val="FFFFFF">
                    <a:alpha val="0"/>
                  </a:srgbClr>
                </a:gs>
              </a:gsLst>
              <a:lin ang="16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16" name="image2.png" descr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b="35358"/>
            <a:stretch>
              <a:fillRect/>
            </a:stretch>
          </p:blipFill>
          <p:spPr>
            <a:xfrm>
              <a:off x="57519" y="7"/>
              <a:ext cx="2266335" cy="48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099845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3524"/>
            <a:ext cx="12192000" cy="81015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941687"/>
            <a:ext cx="12192000" cy="974626"/>
          </a:xfrm>
          <a:prstGeom prst="rect">
            <a:avLst/>
          </a:prstGeom>
          <a:solidFill>
            <a:schemeClr val="tx1">
              <a:lumMod val="75000"/>
              <a:lumOff val="25000"/>
              <a:alpha val="5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ZA" sz="6000" b="1" dirty="0">
                <a:solidFill>
                  <a:srgbClr val="FFFFFF"/>
                </a:solidFill>
                <a:sym typeface="Helvetica Neue Medium"/>
              </a:rPr>
              <a:t>Seeing is believing</a:t>
            </a:r>
          </a:p>
        </p:txBody>
      </p:sp>
      <p:grpSp>
        <p:nvGrpSpPr>
          <p:cNvPr id="7" name="Picture 40"/>
          <p:cNvGrpSpPr/>
          <p:nvPr/>
        </p:nvGrpSpPr>
        <p:grpSpPr>
          <a:xfrm>
            <a:off x="5515030" y="6548085"/>
            <a:ext cx="1161939" cy="244601"/>
            <a:chOff x="0" y="0"/>
            <a:chExt cx="2323875" cy="489199"/>
          </a:xfrm>
        </p:grpSpPr>
        <p:sp>
          <p:nvSpPr>
            <p:cNvPr id="8" name="Rectangle"/>
            <p:cNvSpPr/>
            <p:nvPr/>
          </p:nvSpPr>
          <p:spPr>
            <a:xfrm>
              <a:off x="0" y="0"/>
              <a:ext cx="2323876" cy="489200"/>
            </a:xfrm>
            <a:prstGeom prst="rect">
              <a:avLst/>
            </a:prstGeom>
            <a:gradFill flip="none" rotWithShape="1">
              <a:gsLst>
                <a:gs pos="67000">
                  <a:srgbClr val="FFFFFF">
                    <a:alpha val="0"/>
                  </a:srgbClr>
                </a:gs>
                <a:gs pos="94000">
                  <a:srgbClr val="FFFFFF">
                    <a:alpha val="0"/>
                  </a:srgbClr>
                </a:gs>
              </a:gsLst>
              <a:lin ang="16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9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b="35358"/>
            <a:stretch>
              <a:fillRect/>
            </a:stretch>
          </p:blipFill>
          <p:spPr>
            <a:xfrm>
              <a:off x="57519" y="7"/>
              <a:ext cx="2266335" cy="48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78010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7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-312314"/>
            <a:ext cx="12192000" cy="80162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941687"/>
            <a:ext cx="12192000" cy="974626"/>
          </a:xfrm>
          <a:prstGeom prst="rect">
            <a:avLst/>
          </a:prstGeom>
          <a:solidFill>
            <a:schemeClr val="tx1">
              <a:lumMod val="75000"/>
              <a:lumOff val="25000"/>
              <a:alpha val="5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ZA" sz="6000" b="1" dirty="0">
                <a:solidFill>
                  <a:srgbClr val="FFFFFF"/>
                </a:solidFill>
                <a:sym typeface="Helvetica Neue Medium"/>
              </a:rPr>
              <a:t>Authenticity</a:t>
            </a:r>
          </a:p>
        </p:txBody>
      </p:sp>
      <p:grpSp>
        <p:nvGrpSpPr>
          <p:cNvPr id="10" name="Picture 40"/>
          <p:cNvGrpSpPr/>
          <p:nvPr/>
        </p:nvGrpSpPr>
        <p:grpSpPr>
          <a:xfrm>
            <a:off x="5515030" y="6548085"/>
            <a:ext cx="1161939" cy="244601"/>
            <a:chOff x="0" y="0"/>
            <a:chExt cx="2323875" cy="489199"/>
          </a:xfrm>
        </p:grpSpPr>
        <p:sp>
          <p:nvSpPr>
            <p:cNvPr id="11" name="Rectangle"/>
            <p:cNvSpPr/>
            <p:nvPr/>
          </p:nvSpPr>
          <p:spPr>
            <a:xfrm>
              <a:off x="0" y="0"/>
              <a:ext cx="2323876" cy="489200"/>
            </a:xfrm>
            <a:prstGeom prst="rect">
              <a:avLst/>
            </a:prstGeom>
            <a:gradFill flip="none" rotWithShape="1">
              <a:gsLst>
                <a:gs pos="67000">
                  <a:srgbClr val="FFFFFF">
                    <a:alpha val="0"/>
                  </a:srgbClr>
                </a:gs>
                <a:gs pos="94000">
                  <a:srgbClr val="FFFFFF">
                    <a:alpha val="0"/>
                  </a:srgbClr>
                </a:gs>
              </a:gsLst>
              <a:lin ang="16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12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b="35358"/>
            <a:stretch>
              <a:fillRect/>
            </a:stretch>
          </p:blipFill>
          <p:spPr>
            <a:xfrm>
              <a:off x="57519" y="7"/>
              <a:ext cx="2266335" cy="48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30815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18020" t="47413" r="12774" b="26456"/>
          <a:stretch>
            <a:fillRect/>
          </a:stretch>
        </p:blipFill>
        <p:spPr bwMode="auto">
          <a:xfrm>
            <a:off x="9222892" y="6578306"/>
            <a:ext cx="1410186" cy="28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www.ips.org/TV/beijing15/library/Moz_SAbordertrad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223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2941687"/>
            <a:ext cx="12192000" cy="974626"/>
          </a:xfrm>
          <a:prstGeom prst="rect">
            <a:avLst/>
          </a:prstGeom>
          <a:solidFill>
            <a:schemeClr val="tx1">
              <a:lumMod val="75000"/>
              <a:lumOff val="25000"/>
              <a:alpha val="5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ZA" sz="6000" b="1" dirty="0">
                <a:solidFill>
                  <a:srgbClr val="FFFFFF"/>
                </a:solidFill>
                <a:sym typeface="Helvetica Neue Medium"/>
              </a:rPr>
              <a:t>Integrity </a:t>
            </a:r>
          </a:p>
        </p:txBody>
      </p:sp>
      <p:grpSp>
        <p:nvGrpSpPr>
          <p:cNvPr id="17" name="Picture 40"/>
          <p:cNvGrpSpPr/>
          <p:nvPr/>
        </p:nvGrpSpPr>
        <p:grpSpPr>
          <a:xfrm>
            <a:off x="5515030" y="6548085"/>
            <a:ext cx="1161939" cy="244601"/>
            <a:chOff x="0" y="0"/>
            <a:chExt cx="2323875" cy="489199"/>
          </a:xfrm>
        </p:grpSpPr>
        <p:sp>
          <p:nvSpPr>
            <p:cNvPr id="18" name="Rectangle"/>
            <p:cNvSpPr/>
            <p:nvPr/>
          </p:nvSpPr>
          <p:spPr>
            <a:xfrm>
              <a:off x="0" y="0"/>
              <a:ext cx="2323876" cy="489200"/>
            </a:xfrm>
            <a:prstGeom prst="rect">
              <a:avLst/>
            </a:prstGeom>
            <a:gradFill flip="none" rotWithShape="1">
              <a:gsLst>
                <a:gs pos="67000">
                  <a:srgbClr val="FFFFFF">
                    <a:alpha val="0"/>
                  </a:srgbClr>
                </a:gs>
                <a:gs pos="94000">
                  <a:srgbClr val="FFFFFF">
                    <a:alpha val="0"/>
                  </a:srgbClr>
                </a:gs>
              </a:gsLst>
              <a:lin ang="16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19" name="image2.png" descr="image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b="35358"/>
            <a:stretch>
              <a:fillRect/>
            </a:stretch>
          </p:blipFill>
          <p:spPr>
            <a:xfrm>
              <a:off x="57519" y="7"/>
              <a:ext cx="2266335" cy="48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986530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3" y="-231422"/>
            <a:ext cx="12192000" cy="812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375" y="-516106"/>
            <a:ext cx="12192000" cy="11377474"/>
          </a:xfrm>
          <a:prstGeom prst="rect">
            <a:avLst/>
          </a:prstGeom>
          <a:solidFill>
            <a:schemeClr val="tx1">
              <a:lumMod val="65000"/>
              <a:lumOff val="35000"/>
              <a:alpha val="29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  <a:p>
            <a:pPr algn="ctr" defTabSz="412750" hangingPunct="0"/>
            <a:endParaRPr lang="en-ZA" sz="1600" dirty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18" name="Rectangle 4"/>
          <p:cNvSpPr txBox="1"/>
          <p:nvPr/>
        </p:nvSpPr>
        <p:spPr>
          <a:xfrm>
            <a:off x="5920098" y="3172520"/>
            <a:ext cx="73738" cy="14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aseline="-5999">
                <a:latin typeface="Latha"/>
                <a:ea typeface="Latha"/>
                <a:cs typeface="Latha"/>
                <a:sym typeface="Latha"/>
              </a:defRPr>
            </a:lvl1pPr>
          </a:lstStyle>
          <a:p>
            <a:r>
              <a:rPr sz="900"/>
              <a:t>”</a:t>
            </a:r>
          </a:p>
        </p:txBody>
      </p:sp>
      <p:sp>
        <p:nvSpPr>
          <p:cNvPr id="319" name="TextBox 6"/>
          <p:cNvSpPr txBox="1"/>
          <p:nvPr/>
        </p:nvSpPr>
        <p:spPr>
          <a:xfrm>
            <a:off x="1" y="1663261"/>
            <a:ext cx="12192000" cy="152862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96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ZA" sz="9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Thank You</a:t>
            </a:r>
            <a:endParaRPr sz="4800" dirty="0">
              <a:solidFill>
                <a:schemeClr val="bg1"/>
              </a:solidFill>
            </a:endParaRPr>
          </a:p>
        </p:txBody>
      </p:sp>
      <p:sp>
        <p:nvSpPr>
          <p:cNvPr id="320" name="Suzana Moreira"/>
          <p:cNvSpPr txBox="1"/>
          <p:nvPr/>
        </p:nvSpPr>
        <p:spPr>
          <a:xfrm>
            <a:off x="5201524" y="3841304"/>
            <a:ext cx="2763577" cy="1944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8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algn="ctr">
              <a:spcBef>
                <a:spcPts val="900"/>
              </a:spcBef>
            </a:pPr>
            <a:r>
              <a:rPr sz="2800" b="1" dirty="0" err="1">
                <a:solidFill>
                  <a:schemeClr val="bg1"/>
                </a:solidFill>
              </a:rPr>
              <a:t>Suzana</a:t>
            </a:r>
            <a:r>
              <a:rPr sz="2800" b="1" dirty="0">
                <a:solidFill>
                  <a:schemeClr val="bg1"/>
                </a:solidFill>
              </a:rPr>
              <a:t> Moreira</a:t>
            </a:r>
            <a:endParaRPr lang="en-ZA" sz="2800" b="1" dirty="0">
              <a:solidFill>
                <a:schemeClr val="bg1"/>
              </a:solidFill>
            </a:endParaRPr>
          </a:p>
          <a:p>
            <a:pPr algn="ctr">
              <a:spcBef>
                <a:spcPts val="900"/>
              </a:spcBef>
            </a:pPr>
            <a:r>
              <a:rPr lang="en-ZA" sz="2800" b="1" dirty="0">
                <a:solidFill>
                  <a:schemeClr val="bg1"/>
                </a:solidFill>
              </a:rPr>
              <a:t>+27 72 043 0891</a:t>
            </a:r>
          </a:p>
          <a:p>
            <a:pPr algn="ctr">
              <a:spcBef>
                <a:spcPts val="900"/>
              </a:spcBef>
            </a:pPr>
            <a:r>
              <a:rPr lang="en-ZA" sz="2800" b="1" dirty="0">
                <a:solidFill>
                  <a:schemeClr val="bg1"/>
                </a:solidFill>
              </a:rPr>
              <a:t>@</a:t>
            </a:r>
            <a:r>
              <a:rPr lang="en-ZA" sz="2800" b="1" dirty="0" err="1">
                <a:solidFill>
                  <a:schemeClr val="bg1"/>
                </a:solidFill>
              </a:rPr>
              <a:t>SCMoreira</a:t>
            </a:r>
            <a:endParaRPr lang="en-ZA" sz="2800" b="1" dirty="0">
              <a:solidFill>
                <a:schemeClr val="bg1"/>
              </a:solidFill>
            </a:endParaRPr>
          </a:p>
          <a:p>
            <a:endParaRPr sz="2400" dirty="0"/>
          </a:p>
        </p:txBody>
      </p:sp>
      <p:sp>
        <p:nvSpPr>
          <p:cNvPr id="321" name="@SCMoreira"/>
          <p:cNvSpPr txBox="1"/>
          <p:nvPr/>
        </p:nvSpPr>
        <p:spPr>
          <a:xfrm>
            <a:off x="6223306" y="4752003"/>
            <a:ext cx="51361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8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endParaRPr sz="2400" dirty="0"/>
          </a:p>
        </p:txBody>
      </p:sp>
      <p:sp>
        <p:nvSpPr>
          <p:cNvPr id="322" name="+258 86 486 6358"/>
          <p:cNvSpPr txBox="1"/>
          <p:nvPr/>
        </p:nvSpPr>
        <p:spPr>
          <a:xfrm>
            <a:off x="6223306" y="4257467"/>
            <a:ext cx="51361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8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endParaRPr sz="2400" dirty="0"/>
          </a:p>
        </p:txBody>
      </p:sp>
      <p:grpSp>
        <p:nvGrpSpPr>
          <p:cNvPr id="14" name="Picture 40"/>
          <p:cNvGrpSpPr/>
          <p:nvPr/>
        </p:nvGrpSpPr>
        <p:grpSpPr>
          <a:xfrm>
            <a:off x="5515030" y="6548085"/>
            <a:ext cx="1161939" cy="244601"/>
            <a:chOff x="0" y="0"/>
            <a:chExt cx="2323875" cy="489199"/>
          </a:xfrm>
        </p:grpSpPr>
        <p:sp>
          <p:nvSpPr>
            <p:cNvPr id="15" name="Rectangle"/>
            <p:cNvSpPr/>
            <p:nvPr/>
          </p:nvSpPr>
          <p:spPr>
            <a:xfrm>
              <a:off x="0" y="0"/>
              <a:ext cx="2323876" cy="489200"/>
            </a:xfrm>
            <a:prstGeom prst="rect">
              <a:avLst/>
            </a:prstGeom>
            <a:gradFill flip="none" rotWithShape="1">
              <a:gsLst>
                <a:gs pos="67000">
                  <a:srgbClr val="FFFFFF">
                    <a:alpha val="0"/>
                  </a:srgbClr>
                </a:gs>
                <a:gs pos="94000">
                  <a:srgbClr val="FFFFFF">
                    <a:alpha val="0"/>
                  </a:srgbClr>
                </a:gs>
              </a:gsLst>
              <a:lin ang="16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16" name="image2.png" descr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b="35358"/>
            <a:stretch>
              <a:fillRect/>
            </a:stretch>
          </p:blipFill>
          <p:spPr>
            <a:xfrm>
              <a:off x="57519" y="7"/>
              <a:ext cx="2266335" cy="48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7481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facebook pok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7807" y="-61800"/>
            <a:ext cx="13963196" cy="69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2941687"/>
            <a:ext cx="12192000" cy="974626"/>
          </a:xfrm>
          <a:prstGeom prst="rect">
            <a:avLst/>
          </a:prstGeom>
          <a:solidFill>
            <a:schemeClr val="tx1">
              <a:lumMod val="75000"/>
              <a:lumOff val="25000"/>
              <a:alpha val="71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ZA" sz="6000" b="1" dirty="0">
                <a:solidFill>
                  <a:srgbClr val="FFFFFF"/>
                </a:solidFill>
                <a:cs typeface="Aharoni" panose="02010803020104030203" pitchFamily="2" charset="-79"/>
                <a:sym typeface="Helvetica Neue Medium"/>
              </a:rPr>
              <a:t>2007</a:t>
            </a:r>
          </a:p>
        </p:txBody>
      </p:sp>
      <p:grpSp>
        <p:nvGrpSpPr>
          <p:cNvPr id="15" name="Picture 40"/>
          <p:cNvGrpSpPr/>
          <p:nvPr/>
        </p:nvGrpSpPr>
        <p:grpSpPr>
          <a:xfrm>
            <a:off x="5515030" y="6548085"/>
            <a:ext cx="1161939" cy="244601"/>
            <a:chOff x="0" y="0"/>
            <a:chExt cx="2323875" cy="489199"/>
          </a:xfrm>
        </p:grpSpPr>
        <p:sp>
          <p:nvSpPr>
            <p:cNvPr id="16" name="Rectangle"/>
            <p:cNvSpPr/>
            <p:nvPr/>
          </p:nvSpPr>
          <p:spPr>
            <a:xfrm>
              <a:off x="0" y="0"/>
              <a:ext cx="2323876" cy="489200"/>
            </a:xfrm>
            <a:prstGeom prst="rect">
              <a:avLst/>
            </a:prstGeom>
            <a:gradFill flip="none" rotWithShape="1">
              <a:gsLst>
                <a:gs pos="67000">
                  <a:srgbClr val="FFFFFF">
                    <a:alpha val="0"/>
                  </a:srgbClr>
                </a:gs>
                <a:gs pos="94000">
                  <a:srgbClr val="FFFFFF">
                    <a:alpha val="0"/>
                  </a:srgbClr>
                </a:gs>
              </a:gsLst>
              <a:lin ang="16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17" name="image2.png" descr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b="35358"/>
            <a:stretch>
              <a:fillRect/>
            </a:stretch>
          </p:blipFill>
          <p:spPr>
            <a:xfrm>
              <a:off x="57519" y="7"/>
              <a:ext cx="2266335" cy="48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9372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-1"/>
          <a:stretch/>
        </p:blipFill>
        <p:spPr>
          <a:xfrm flipH="1">
            <a:off x="0" y="-881742"/>
            <a:ext cx="12181114" cy="809767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Rectangle 4"/>
          <p:cNvSpPr/>
          <p:nvPr/>
        </p:nvSpPr>
        <p:spPr>
          <a:xfrm>
            <a:off x="0" y="2941687"/>
            <a:ext cx="12192000" cy="974626"/>
          </a:xfrm>
          <a:prstGeom prst="rect">
            <a:avLst/>
          </a:prstGeom>
          <a:solidFill>
            <a:schemeClr val="tx1">
              <a:lumMod val="75000"/>
              <a:lumOff val="25000"/>
              <a:alpha val="5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ZA" sz="6000" b="1" dirty="0">
                <a:solidFill>
                  <a:srgbClr val="FFFFFF"/>
                </a:solidFill>
                <a:sym typeface="Helvetica Neue Medium"/>
              </a:rPr>
              <a:t>Credibility + transparency = Trust</a:t>
            </a:r>
          </a:p>
        </p:txBody>
      </p:sp>
      <p:grpSp>
        <p:nvGrpSpPr>
          <p:cNvPr id="6" name="Picture 40"/>
          <p:cNvGrpSpPr/>
          <p:nvPr/>
        </p:nvGrpSpPr>
        <p:grpSpPr>
          <a:xfrm>
            <a:off x="5515030" y="6548085"/>
            <a:ext cx="1161939" cy="244601"/>
            <a:chOff x="0" y="0"/>
            <a:chExt cx="2323875" cy="489199"/>
          </a:xfrm>
        </p:grpSpPr>
        <p:sp>
          <p:nvSpPr>
            <p:cNvPr id="7" name="Rectangle"/>
            <p:cNvSpPr/>
            <p:nvPr/>
          </p:nvSpPr>
          <p:spPr>
            <a:xfrm>
              <a:off x="0" y="0"/>
              <a:ext cx="2323876" cy="489200"/>
            </a:xfrm>
            <a:prstGeom prst="rect">
              <a:avLst/>
            </a:prstGeom>
            <a:gradFill flip="none" rotWithShape="1">
              <a:gsLst>
                <a:gs pos="67000">
                  <a:srgbClr val="FFFFFF">
                    <a:alpha val="0"/>
                  </a:srgbClr>
                </a:gs>
                <a:gs pos="94000">
                  <a:srgbClr val="FFFFFF">
                    <a:alpha val="0"/>
                  </a:srgbClr>
                </a:gs>
              </a:gsLst>
              <a:lin ang="16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8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b="35358"/>
            <a:stretch>
              <a:fillRect/>
            </a:stretch>
          </p:blipFill>
          <p:spPr>
            <a:xfrm>
              <a:off x="57519" y="7"/>
              <a:ext cx="2266335" cy="48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83615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0863"/>
            <a:ext cx="12192000" cy="80976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941687"/>
            <a:ext cx="12192000" cy="974626"/>
          </a:xfrm>
          <a:prstGeom prst="rect">
            <a:avLst/>
          </a:prstGeom>
          <a:solidFill>
            <a:schemeClr val="tx1">
              <a:lumMod val="75000"/>
              <a:lumOff val="25000"/>
              <a:alpha val="5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ZA" sz="6000" b="1" dirty="0">
                <a:solidFill>
                  <a:srgbClr val="FFFFFF"/>
                </a:solidFill>
                <a:sym typeface="Helvetica Neue Medium"/>
              </a:rPr>
              <a:t>Customer relationships = Trust</a:t>
            </a:r>
          </a:p>
        </p:txBody>
      </p:sp>
      <p:grpSp>
        <p:nvGrpSpPr>
          <p:cNvPr id="10" name="Picture 40"/>
          <p:cNvGrpSpPr/>
          <p:nvPr/>
        </p:nvGrpSpPr>
        <p:grpSpPr>
          <a:xfrm>
            <a:off x="5515030" y="6548085"/>
            <a:ext cx="1161939" cy="244601"/>
            <a:chOff x="0" y="0"/>
            <a:chExt cx="2323875" cy="489199"/>
          </a:xfrm>
        </p:grpSpPr>
        <p:sp>
          <p:nvSpPr>
            <p:cNvPr id="11" name="Rectangle"/>
            <p:cNvSpPr/>
            <p:nvPr/>
          </p:nvSpPr>
          <p:spPr>
            <a:xfrm>
              <a:off x="0" y="0"/>
              <a:ext cx="2323876" cy="489200"/>
            </a:xfrm>
            <a:prstGeom prst="rect">
              <a:avLst/>
            </a:prstGeom>
            <a:gradFill flip="none" rotWithShape="1">
              <a:gsLst>
                <a:gs pos="67000">
                  <a:srgbClr val="FFFFFF">
                    <a:alpha val="0"/>
                  </a:srgbClr>
                </a:gs>
                <a:gs pos="94000">
                  <a:srgbClr val="FFFFFF">
                    <a:alpha val="0"/>
                  </a:srgbClr>
                </a:gs>
              </a:gsLst>
              <a:lin ang="16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12" name="image2.png" descr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b="35358"/>
            <a:stretch>
              <a:fillRect/>
            </a:stretch>
          </p:blipFill>
          <p:spPr>
            <a:xfrm>
              <a:off x="57519" y="7"/>
              <a:ext cx="2266335" cy="48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961227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743"/>
            <a:ext cx="12192000" cy="812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941687"/>
            <a:ext cx="12192000" cy="974626"/>
          </a:xfrm>
          <a:prstGeom prst="rect">
            <a:avLst/>
          </a:prstGeom>
          <a:solidFill>
            <a:schemeClr val="tx1">
              <a:lumMod val="75000"/>
              <a:lumOff val="25000"/>
              <a:alpha val="5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ZA" sz="6000" b="1" dirty="0">
                <a:solidFill>
                  <a:srgbClr val="FFFFFF"/>
                </a:solidFill>
                <a:sym typeface="Helvetica Neue Medium"/>
              </a:rPr>
              <a:t>Public Trust </a:t>
            </a:r>
          </a:p>
        </p:txBody>
      </p:sp>
      <p:grpSp>
        <p:nvGrpSpPr>
          <p:cNvPr id="7" name="Picture 40"/>
          <p:cNvGrpSpPr/>
          <p:nvPr/>
        </p:nvGrpSpPr>
        <p:grpSpPr>
          <a:xfrm>
            <a:off x="5515030" y="6548085"/>
            <a:ext cx="1161939" cy="244601"/>
            <a:chOff x="0" y="0"/>
            <a:chExt cx="2323875" cy="489199"/>
          </a:xfrm>
        </p:grpSpPr>
        <p:sp>
          <p:nvSpPr>
            <p:cNvPr id="8" name="Rectangle"/>
            <p:cNvSpPr/>
            <p:nvPr/>
          </p:nvSpPr>
          <p:spPr>
            <a:xfrm>
              <a:off x="0" y="0"/>
              <a:ext cx="2323876" cy="489200"/>
            </a:xfrm>
            <a:prstGeom prst="rect">
              <a:avLst/>
            </a:prstGeom>
            <a:gradFill flip="none" rotWithShape="1">
              <a:gsLst>
                <a:gs pos="67000">
                  <a:srgbClr val="FFFFFF">
                    <a:alpha val="0"/>
                  </a:srgbClr>
                </a:gs>
                <a:gs pos="94000">
                  <a:srgbClr val="FFFFFF">
                    <a:alpha val="0"/>
                  </a:srgbClr>
                </a:gs>
              </a:gsLst>
              <a:lin ang="16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9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b="35358"/>
            <a:stretch>
              <a:fillRect/>
            </a:stretch>
          </p:blipFill>
          <p:spPr>
            <a:xfrm>
              <a:off x="57519" y="7"/>
              <a:ext cx="2266335" cy="48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86206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836"/>
            <a:ext cx="12192000" cy="80976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941687"/>
            <a:ext cx="12192000" cy="974626"/>
          </a:xfrm>
          <a:prstGeom prst="rect">
            <a:avLst/>
          </a:prstGeom>
          <a:solidFill>
            <a:schemeClr val="tx1">
              <a:lumMod val="75000"/>
              <a:lumOff val="25000"/>
              <a:alpha val="5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ZA" sz="6000" b="1" dirty="0">
                <a:solidFill>
                  <a:srgbClr val="FFFFFF"/>
                </a:solidFill>
                <a:sym typeface="Helvetica Neue Medium"/>
              </a:rPr>
              <a:t>Safeguarding and sureties</a:t>
            </a:r>
          </a:p>
        </p:txBody>
      </p:sp>
      <p:grpSp>
        <p:nvGrpSpPr>
          <p:cNvPr id="9" name="Picture 40"/>
          <p:cNvGrpSpPr/>
          <p:nvPr/>
        </p:nvGrpSpPr>
        <p:grpSpPr>
          <a:xfrm>
            <a:off x="5515030" y="6548085"/>
            <a:ext cx="1161939" cy="244601"/>
            <a:chOff x="0" y="0"/>
            <a:chExt cx="2323875" cy="489199"/>
          </a:xfrm>
        </p:grpSpPr>
        <p:sp>
          <p:nvSpPr>
            <p:cNvPr id="10" name="Rectangle"/>
            <p:cNvSpPr/>
            <p:nvPr/>
          </p:nvSpPr>
          <p:spPr>
            <a:xfrm>
              <a:off x="0" y="0"/>
              <a:ext cx="2323876" cy="489200"/>
            </a:xfrm>
            <a:prstGeom prst="rect">
              <a:avLst/>
            </a:prstGeom>
            <a:gradFill flip="none" rotWithShape="1">
              <a:gsLst>
                <a:gs pos="67000">
                  <a:srgbClr val="FFFFFF">
                    <a:alpha val="0"/>
                  </a:srgbClr>
                </a:gs>
                <a:gs pos="94000">
                  <a:srgbClr val="FFFFFF">
                    <a:alpha val="0"/>
                  </a:srgbClr>
                </a:gs>
              </a:gsLst>
              <a:lin ang="16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11" name="image2.png" descr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b="35358"/>
            <a:stretch>
              <a:fillRect/>
            </a:stretch>
          </p:blipFill>
          <p:spPr>
            <a:xfrm>
              <a:off x="57519" y="7"/>
              <a:ext cx="2266335" cy="48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90401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762"/>
            <a:ext cx="12192000" cy="81015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941687"/>
            <a:ext cx="12192000" cy="974626"/>
          </a:xfrm>
          <a:prstGeom prst="rect">
            <a:avLst/>
          </a:prstGeom>
          <a:solidFill>
            <a:schemeClr val="tx1">
              <a:lumMod val="75000"/>
              <a:lumOff val="25000"/>
              <a:alpha val="5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ZA" sz="6000" b="1" dirty="0">
                <a:solidFill>
                  <a:srgbClr val="FFFFFF"/>
                </a:solidFill>
                <a:sym typeface="Helvetica Neue Medium"/>
              </a:rPr>
              <a:t>Plausibility</a:t>
            </a:r>
          </a:p>
        </p:txBody>
      </p:sp>
      <p:grpSp>
        <p:nvGrpSpPr>
          <p:cNvPr id="7" name="Picture 40"/>
          <p:cNvGrpSpPr/>
          <p:nvPr/>
        </p:nvGrpSpPr>
        <p:grpSpPr>
          <a:xfrm>
            <a:off x="5515030" y="6548085"/>
            <a:ext cx="1161939" cy="244601"/>
            <a:chOff x="0" y="0"/>
            <a:chExt cx="2323875" cy="489199"/>
          </a:xfrm>
        </p:grpSpPr>
        <p:sp>
          <p:nvSpPr>
            <p:cNvPr id="8" name="Rectangle"/>
            <p:cNvSpPr/>
            <p:nvPr/>
          </p:nvSpPr>
          <p:spPr>
            <a:xfrm>
              <a:off x="0" y="0"/>
              <a:ext cx="2323876" cy="489200"/>
            </a:xfrm>
            <a:prstGeom prst="rect">
              <a:avLst/>
            </a:prstGeom>
            <a:gradFill flip="none" rotWithShape="1">
              <a:gsLst>
                <a:gs pos="67000">
                  <a:srgbClr val="FFFFFF">
                    <a:alpha val="0"/>
                  </a:srgbClr>
                </a:gs>
                <a:gs pos="94000">
                  <a:srgbClr val="FFFFFF">
                    <a:alpha val="0"/>
                  </a:srgbClr>
                </a:gs>
              </a:gsLst>
              <a:lin ang="16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9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b="35358"/>
            <a:stretch>
              <a:fillRect/>
            </a:stretch>
          </p:blipFill>
          <p:spPr>
            <a:xfrm>
              <a:off x="57519" y="7"/>
              <a:ext cx="2266335" cy="48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615115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64" y="-745039"/>
            <a:ext cx="12368463" cy="8230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76464" y="2941687"/>
            <a:ext cx="12368464" cy="974626"/>
          </a:xfrm>
          <a:prstGeom prst="rect">
            <a:avLst/>
          </a:prstGeom>
          <a:solidFill>
            <a:schemeClr val="tx1">
              <a:lumMod val="75000"/>
              <a:lumOff val="25000"/>
              <a:alpha val="5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ZA" sz="6000" b="1" dirty="0">
                <a:solidFill>
                  <a:srgbClr val="FFFFFF"/>
                </a:solidFill>
                <a:sym typeface="Helvetica Neue Medium"/>
              </a:rPr>
              <a:t>Confidence</a:t>
            </a:r>
          </a:p>
        </p:txBody>
      </p:sp>
      <p:grpSp>
        <p:nvGrpSpPr>
          <p:cNvPr id="10" name="Picture 40"/>
          <p:cNvGrpSpPr/>
          <p:nvPr/>
        </p:nvGrpSpPr>
        <p:grpSpPr>
          <a:xfrm>
            <a:off x="5515030" y="6548085"/>
            <a:ext cx="1161939" cy="244601"/>
            <a:chOff x="0" y="0"/>
            <a:chExt cx="2323875" cy="489199"/>
          </a:xfrm>
        </p:grpSpPr>
        <p:sp>
          <p:nvSpPr>
            <p:cNvPr id="11" name="Rectangle"/>
            <p:cNvSpPr/>
            <p:nvPr/>
          </p:nvSpPr>
          <p:spPr>
            <a:xfrm>
              <a:off x="0" y="0"/>
              <a:ext cx="2323876" cy="489200"/>
            </a:xfrm>
            <a:prstGeom prst="rect">
              <a:avLst/>
            </a:prstGeom>
            <a:gradFill flip="none" rotWithShape="1">
              <a:gsLst>
                <a:gs pos="67000">
                  <a:srgbClr val="FFFFFF">
                    <a:alpha val="0"/>
                  </a:srgbClr>
                </a:gs>
                <a:gs pos="94000">
                  <a:srgbClr val="FFFFFF">
                    <a:alpha val="0"/>
                  </a:srgbClr>
                </a:gs>
              </a:gsLst>
              <a:lin ang="16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12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b="35358"/>
            <a:stretch>
              <a:fillRect/>
            </a:stretch>
          </p:blipFill>
          <p:spPr>
            <a:xfrm>
              <a:off x="57519" y="7"/>
              <a:ext cx="2266335" cy="48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468926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90803"/>
            <a:ext cx="12192000" cy="106396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941687"/>
            <a:ext cx="12192000" cy="974626"/>
          </a:xfrm>
          <a:prstGeom prst="rect">
            <a:avLst/>
          </a:prstGeom>
          <a:solidFill>
            <a:schemeClr val="tx1">
              <a:lumMod val="75000"/>
              <a:lumOff val="25000"/>
              <a:alpha val="5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ZA" sz="6000" b="1" dirty="0">
                <a:solidFill>
                  <a:srgbClr val="FFFFFF"/>
                </a:solidFill>
                <a:sym typeface="Helvetica Neue Medium"/>
              </a:rPr>
              <a:t>Values = Trust</a:t>
            </a:r>
          </a:p>
        </p:txBody>
      </p:sp>
      <p:grpSp>
        <p:nvGrpSpPr>
          <p:cNvPr id="8" name="Picture 40"/>
          <p:cNvGrpSpPr/>
          <p:nvPr/>
        </p:nvGrpSpPr>
        <p:grpSpPr>
          <a:xfrm>
            <a:off x="5515030" y="6548085"/>
            <a:ext cx="1161939" cy="244601"/>
            <a:chOff x="0" y="0"/>
            <a:chExt cx="2323875" cy="489199"/>
          </a:xfrm>
        </p:grpSpPr>
        <p:sp>
          <p:nvSpPr>
            <p:cNvPr id="9" name="Rectangle"/>
            <p:cNvSpPr/>
            <p:nvPr/>
          </p:nvSpPr>
          <p:spPr>
            <a:xfrm>
              <a:off x="0" y="0"/>
              <a:ext cx="2323876" cy="489200"/>
            </a:xfrm>
            <a:prstGeom prst="rect">
              <a:avLst/>
            </a:prstGeom>
            <a:gradFill flip="none" rotWithShape="1">
              <a:gsLst>
                <a:gs pos="67000">
                  <a:srgbClr val="FFFFFF">
                    <a:alpha val="0"/>
                  </a:srgbClr>
                </a:gs>
                <a:gs pos="94000">
                  <a:srgbClr val="FFFFFF">
                    <a:alpha val="0"/>
                  </a:srgbClr>
                </a:gs>
              </a:gsLst>
              <a:lin ang="16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10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b="35358"/>
            <a:stretch>
              <a:fillRect/>
            </a:stretch>
          </p:blipFill>
          <p:spPr>
            <a:xfrm>
              <a:off x="57519" y="7"/>
              <a:ext cx="2266335" cy="489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08351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543</TotalTime>
  <Words>194</Words>
  <Application>Microsoft Macintosh PowerPoint</Application>
  <PresentationFormat>Widescreen</PresentationFormat>
  <Paragraphs>135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Aharoni</vt:lpstr>
      <vt:lpstr>Arial</vt:lpstr>
      <vt:lpstr>Avenir Next</vt:lpstr>
      <vt:lpstr>Calibri</vt:lpstr>
      <vt:lpstr>Calibri Light</vt:lpstr>
      <vt:lpstr>Helvetica Neue Medium</vt:lpstr>
      <vt:lpstr>Latha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Armando Moreira</dc:creator>
  <cp:lastModifiedBy>Microsoft Office User</cp:lastModifiedBy>
  <cp:revision>32</cp:revision>
  <dcterms:created xsi:type="dcterms:W3CDTF">2019-03-26T10:59:17Z</dcterms:created>
  <dcterms:modified xsi:type="dcterms:W3CDTF">2019-03-27T08:20:11Z</dcterms:modified>
</cp:coreProperties>
</file>