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handoutMasterIdLst>
    <p:handoutMasterId r:id="rId11"/>
  </p:handoutMasterIdLst>
  <p:sldIdLst>
    <p:sldId id="256" r:id="rId2"/>
    <p:sldId id="257" r:id="rId3"/>
    <p:sldId id="258" r:id="rId4"/>
    <p:sldId id="262" r:id="rId5"/>
    <p:sldId id="264" r:id="rId6"/>
    <p:sldId id="263" r:id="rId7"/>
    <p:sldId id="259" r:id="rId8"/>
    <p:sldId id="260" r:id="rId9"/>
    <p:sldId id="261"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3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EFD52-42C2-4DD3-B4D6-1B6AB9DC29B8}"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71DCCD42-C1F5-4D16-AD86-88DB90506B2A}">
      <dgm:prSet/>
      <dgm:spPr/>
      <dgm:t>
        <a:bodyPr/>
        <a:lstStyle/>
        <a:p>
          <a:r>
            <a:rPr lang="en-US" dirty="0"/>
            <a:t>Highly unequal city racially, socio-spatially </a:t>
          </a:r>
        </a:p>
      </dgm:t>
    </dgm:pt>
    <dgm:pt modelId="{C64C1264-7B06-449D-A4D7-E8068452023D}" type="parTrans" cxnId="{16A6514A-2850-4ED3-8135-032F04B5F1A9}">
      <dgm:prSet/>
      <dgm:spPr/>
      <dgm:t>
        <a:bodyPr/>
        <a:lstStyle/>
        <a:p>
          <a:endParaRPr lang="en-US"/>
        </a:p>
      </dgm:t>
    </dgm:pt>
    <dgm:pt modelId="{EF055CBB-349E-4069-ADCB-A848F0F288C7}" type="sibTrans" cxnId="{16A6514A-2850-4ED3-8135-032F04B5F1A9}">
      <dgm:prSet/>
      <dgm:spPr/>
      <dgm:t>
        <a:bodyPr/>
        <a:lstStyle/>
        <a:p>
          <a:endParaRPr lang="en-US"/>
        </a:p>
      </dgm:t>
    </dgm:pt>
    <dgm:pt modelId="{895D2A60-6BF2-40A0-80FF-DC48F1EAB4FF}">
      <dgm:prSet/>
      <dgm:spPr/>
      <dgm:t>
        <a:bodyPr/>
        <a:lstStyle/>
        <a:p>
          <a:r>
            <a:rPr lang="en-US"/>
            <a:t>sprawled</a:t>
          </a:r>
        </a:p>
      </dgm:t>
    </dgm:pt>
    <dgm:pt modelId="{33A2BE0C-359F-4EEA-AB17-C0B8349274E1}" type="parTrans" cxnId="{10BE79E6-2A22-4C14-9DE1-736197DDBD1A}">
      <dgm:prSet/>
      <dgm:spPr/>
      <dgm:t>
        <a:bodyPr/>
        <a:lstStyle/>
        <a:p>
          <a:endParaRPr lang="en-US"/>
        </a:p>
      </dgm:t>
    </dgm:pt>
    <dgm:pt modelId="{EF8ADCFB-9F4C-4BC6-BCC6-66BE0D2AA1AA}" type="sibTrans" cxnId="{10BE79E6-2A22-4C14-9DE1-736197DDBD1A}">
      <dgm:prSet/>
      <dgm:spPr/>
      <dgm:t>
        <a:bodyPr/>
        <a:lstStyle/>
        <a:p>
          <a:endParaRPr lang="en-US"/>
        </a:p>
      </dgm:t>
    </dgm:pt>
    <dgm:pt modelId="{8EFE60C9-A474-4F57-9A3F-320BC5B68DC5}">
      <dgm:prSet/>
      <dgm:spPr/>
      <dgm:t>
        <a:bodyPr/>
        <a:lstStyle/>
        <a:p>
          <a:r>
            <a:rPr lang="en-US"/>
            <a:t>Spatial mismatch of where jobs are located versus where people actually stay </a:t>
          </a:r>
        </a:p>
      </dgm:t>
    </dgm:pt>
    <dgm:pt modelId="{4A029287-55BF-49C8-9323-EB096DE51AB5}" type="parTrans" cxnId="{700C0BF7-1AE1-452F-916A-9833B5CE775E}">
      <dgm:prSet/>
      <dgm:spPr/>
      <dgm:t>
        <a:bodyPr/>
        <a:lstStyle/>
        <a:p>
          <a:endParaRPr lang="en-US"/>
        </a:p>
      </dgm:t>
    </dgm:pt>
    <dgm:pt modelId="{38968723-7D2E-4F22-BBE9-6CBB8AF37E9B}" type="sibTrans" cxnId="{700C0BF7-1AE1-452F-916A-9833B5CE775E}">
      <dgm:prSet/>
      <dgm:spPr/>
      <dgm:t>
        <a:bodyPr/>
        <a:lstStyle/>
        <a:p>
          <a:endParaRPr lang="en-US"/>
        </a:p>
      </dgm:t>
    </dgm:pt>
    <dgm:pt modelId="{779269BE-7BD2-413D-BBE1-D94067203C1B}">
      <dgm:prSet/>
      <dgm:spPr/>
      <dgm:t>
        <a:bodyPr/>
        <a:lstStyle/>
        <a:p>
          <a:r>
            <a:rPr lang="en-US"/>
            <a:t>Jobs are located along the Northern, Southern corridors and in the Helderberg Area. </a:t>
          </a:r>
        </a:p>
      </dgm:t>
    </dgm:pt>
    <dgm:pt modelId="{AC04A401-6661-4534-B981-E6DBDF83178C}" type="parTrans" cxnId="{F8990C94-F98B-4FD9-92DE-8B60F0AAC2BF}">
      <dgm:prSet/>
      <dgm:spPr/>
      <dgm:t>
        <a:bodyPr/>
        <a:lstStyle/>
        <a:p>
          <a:endParaRPr lang="en-US"/>
        </a:p>
      </dgm:t>
    </dgm:pt>
    <dgm:pt modelId="{46B84C64-CCDD-43A8-BABE-C9ADA240813A}" type="sibTrans" cxnId="{F8990C94-F98B-4FD9-92DE-8B60F0AAC2BF}">
      <dgm:prSet/>
      <dgm:spPr/>
      <dgm:t>
        <a:bodyPr/>
        <a:lstStyle/>
        <a:p>
          <a:endParaRPr lang="en-US"/>
        </a:p>
      </dgm:t>
    </dgm:pt>
    <dgm:pt modelId="{CCBA61A3-E32B-4316-9559-BB86AE08F52B}" type="pres">
      <dgm:prSet presAssocID="{C44EFD52-42C2-4DD3-B4D6-1B6AB9DC29B8}" presName="Name0" presStyleCnt="0">
        <dgm:presLayoutVars>
          <dgm:dir/>
          <dgm:resizeHandles val="exact"/>
        </dgm:presLayoutVars>
      </dgm:prSet>
      <dgm:spPr/>
    </dgm:pt>
    <dgm:pt modelId="{084898E5-77B5-426C-938F-09C8F2E2DABD}" type="pres">
      <dgm:prSet presAssocID="{71DCCD42-C1F5-4D16-AD86-88DB90506B2A}" presName="node" presStyleLbl="node1" presStyleIdx="0" presStyleCnt="4">
        <dgm:presLayoutVars>
          <dgm:bulletEnabled val="1"/>
        </dgm:presLayoutVars>
      </dgm:prSet>
      <dgm:spPr/>
    </dgm:pt>
    <dgm:pt modelId="{D12C2E92-135A-4C49-9CE3-DE4BFE113FBE}" type="pres">
      <dgm:prSet presAssocID="{EF055CBB-349E-4069-ADCB-A848F0F288C7}" presName="sibTrans" presStyleLbl="sibTrans1D1" presStyleIdx="0" presStyleCnt="3"/>
      <dgm:spPr/>
    </dgm:pt>
    <dgm:pt modelId="{74572C6E-EA42-4C62-8B5C-DFBE334C82EE}" type="pres">
      <dgm:prSet presAssocID="{EF055CBB-349E-4069-ADCB-A848F0F288C7}" presName="connectorText" presStyleLbl="sibTrans1D1" presStyleIdx="0" presStyleCnt="3"/>
      <dgm:spPr/>
    </dgm:pt>
    <dgm:pt modelId="{9513C977-3E9F-4C1D-AD01-C1D7CE703631}" type="pres">
      <dgm:prSet presAssocID="{895D2A60-6BF2-40A0-80FF-DC48F1EAB4FF}" presName="node" presStyleLbl="node1" presStyleIdx="1" presStyleCnt="4">
        <dgm:presLayoutVars>
          <dgm:bulletEnabled val="1"/>
        </dgm:presLayoutVars>
      </dgm:prSet>
      <dgm:spPr/>
    </dgm:pt>
    <dgm:pt modelId="{AB1C3DD7-DA0C-4EBA-A0D3-BE3826304FE2}" type="pres">
      <dgm:prSet presAssocID="{EF8ADCFB-9F4C-4BC6-BCC6-66BE0D2AA1AA}" presName="sibTrans" presStyleLbl="sibTrans1D1" presStyleIdx="1" presStyleCnt="3"/>
      <dgm:spPr/>
    </dgm:pt>
    <dgm:pt modelId="{B4474C60-6C1C-4023-ACE0-882541F36DAD}" type="pres">
      <dgm:prSet presAssocID="{EF8ADCFB-9F4C-4BC6-BCC6-66BE0D2AA1AA}" presName="connectorText" presStyleLbl="sibTrans1D1" presStyleIdx="1" presStyleCnt="3"/>
      <dgm:spPr/>
    </dgm:pt>
    <dgm:pt modelId="{FA17B3FC-8D84-4819-91BC-D58D4EA4BAFD}" type="pres">
      <dgm:prSet presAssocID="{8EFE60C9-A474-4F57-9A3F-320BC5B68DC5}" presName="node" presStyleLbl="node1" presStyleIdx="2" presStyleCnt="4">
        <dgm:presLayoutVars>
          <dgm:bulletEnabled val="1"/>
        </dgm:presLayoutVars>
      </dgm:prSet>
      <dgm:spPr/>
    </dgm:pt>
    <dgm:pt modelId="{8E3262F0-7859-4BDF-85EF-6FDD2C79F1AE}" type="pres">
      <dgm:prSet presAssocID="{38968723-7D2E-4F22-BBE9-6CBB8AF37E9B}" presName="sibTrans" presStyleLbl="sibTrans1D1" presStyleIdx="2" presStyleCnt="3"/>
      <dgm:spPr/>
    </dgm:pt>
    <dgm:pt modelId="{FD73D050-D4B7-4D2F-9862-AD245F64AB5B}" type="pres">
      <dgm:prSet presAssocID="{38968723-7D2E-4F22-BBE9-6CBB8AF37E9B}" presName="connectorText" presStyleLbl="sibTrans1D1" presStyleIdx="2" presStyleCnt="3"/>
      <dgm:spPr/>
    </dgm:pt>
    <dgm:pt modelId="{FBC45715-A57A-431B-A130-B70B82E73082}" type="pres">
      <dgm:prSet presAssocID="{779269BE-7BD2-413D-BBE1-D94067203C1B}" presName="node" presStyleLbl="node1" presStyleIdx="3" presStyleCnt="4">
        <dgm:presLayoutVars>
          <dgm:bulletEnabled val="1"/>
        </dgm:presLayoutVars>
      </dgm:prSet>
      <dgm:spPr/>
    </dgm:pt>
  </dgm:ptLst>
  <dgm:cxnLst>
    <dgm:cxn modelId="{0B02050F-74CC-4120-9029-485B414D9AD4}" type="presOf" srcId="{895D2A60-6BF2-40A0-80FF-DC48F1EAB4FF}" destId="{9513C977-3E9F-4C1D-AD01-C1D7CE703631}" srcOrd="0" destOrd="0" presId="urn:microsoft.com/office/officeart/2016/7/layout/RepeatingBendingProcessNew"/>
    <dgm:cxn modelId="{8E79D020-F818-4FD1-BEEA-AF15CF801E3C}" type="presOf" srcId="{EF055CBB-349E-4069-ADCB-A848F0F288C7}" destId="{74572C6E-EA42-4C62-8B5C-DFBE334C82EE}" srcOrd="1" destOrd="0" presId="urn:microsoft.com/office/officeart/2016/7/layout/RepeatingBendingProcessNew"/>
    <dgm:cxn modelId="{BBB76967-C581-422B-AC13-17B11B583636}" type="presOf" srcId="{71DCCD42-C1F5-4D16-AD86-88DB90506B2A}" destId="{084898E5-77B5-426C-938F-09C8F2E2DABD}" srcOrd="0" destOrd="0" presId="urn:microsoft.com/office/officeart/2016/7/layout/RepeatingBendingProcessNew"/>
    <dgm:cxn modelId="{8E2F6768-B72C-4DEE-865D-B7EFE1C05A48}" type="presOf" srcId="{8EFE60C9-A474-4F57-9A3F-320BC5B68DC5}" destId="{FA17B3FC-8D84-4819-91BC-D58D4EA4BAFD}" srcOrd="0" destOrd="0" presId="urn:microsoft.com/office/officeart/2016/7/layout/RepeatingBendingProcessNew"/>
    <dgm:cxn modelId="{16A6514A-2850-4ED3-8135-032F04B5F1A9}" srcId="{C44EFD52-42C2-4DD3-B4D6-1B6AB9DC29B8}" destId="{71DCCD42-C1F5-4D16-AD86-88DB90506B2A}" srcOrd="0" destOrd="0" parTransId="{C64C1264-7B06-449D-A4D7-E8068452023D}" sibTransId="{EF055CBB-349E-4069-ADCB-A848F0F288C7}"/>
    <dgm:cxn modelId="{4F8A1E4C-D54E-4785-84D6-B1C5D53ACDCA}" type="presOf" srcId="{EF8ADCFB-9F4C-4BC6-BCC6-66BE0D2AA1AA}" destId="{B4474C60-6C1C-4023-ACE0-882541F36DAD}" srcOrd="1" destOrd="0" presId="urn:microsoft.com/office/officeart/2016/7/layout/RepeatingBendingProcessNew"/>
    <dgm:cxn modelId="{E3994C4D-6EC9-4B9D-A091-40BDBD21BBF1}" type="presOf" srcId="{EF8ADCFB-9F4C-4BC6-BCC6-66BE0D2AA1AA}" destId="{AB1C3DD7-DA0C-4EBA-A0D3-BE3826304FE2}" srcOrd="0" destOrd="0" presId="urn:microsoft.com/office/officeart/2016/7/layout/RepeatingBendingProcessNew"/>
    <dgm:cxn modelId="{64CA0E50-E8E3-4FFC-92BD-BBE3F3936802}" type="presOf" srcId="{38968723-7D2E-4F22-BBE9-6CBB8AF37E9B}" destId="{FD73D050-D4B7-4D2F-9862-AD245F64AB5B}" srcOrd="1" destOrd="0" presId="urn:microsoft.com/office/officeart/2016/7/layout/RepeatingBendingProcessNew"/>
    <dgm:cxn modelId="{25449E57-F439-4A15-A6A5-47A60C14D582}" type="presOf" srcId="{779269BE-7BD2-413D-BBE1-D94067203C1B}" destId="{FBC45715-A57A-431B-A130-B70B82E73082}" srcOrd="0" destOrd="0" presId="urn:microsoft.com/office/officeart/2016/7/layout/RepeatingBendingProcessNew"/>
    <dgm:cxn modelId="{6A9F2F80-D1DB-40F1-B8C3-8E8879A7C92A}" type="presOf" srcId="{EF055CBB-349E-4069-ADCB-A848F0F288C7}" destId="{D12C2E92-135A-4C49-9CE3-DE4BFE113FBE}" srcOrd="0" destOrd="0" presId="urn:microsoft.com/office/officeart/2016/7/layout/RepeatingBendingProcessNew"/>
    <dgm:cxn modelId="{F8990C94-F98B-4FD9-92DE-8B60F0AAC2BF}" srcId="{C44EFD52-42C2-4DD3-B4D6-1B6AB9DC29B8}" destId="{779269BE-7BD2-413D-BBE1-D94067203C1B}" srcOrd="3" destOrd="0" parTransId="{AC04A401-6661-4534-B981-E6DBDF83178C}" sibTransId="{46B84C64-CCDD-43A8-BABE-C9ADA240813A}"/>
    <dgm:cxn modelId="{BD7E0FBA-176E-451A-BDDF-AAF6A01BB6AE}" type="presOf" srcId="{C44EFD52-42C2-4DD3-B4D6-1B6AB9DC29B8}" destId="{CCBA61A3-E32B-4316-9559-BB86AE08F52B}" srcOrd="0" destOrd="0" presId="urn:microsoft.com/office/officeart/2016/7/layout/RepeatingBendingProcessNew"/>
    <dgm:cxn modelId="{C3C214D0-29D1-4484-B70A-6A26753A3BB0}" type="presOf" srcId="{38968723-7D2E-4F22-BBE9-6CBB8AF37E9B}" destId="{8E3262F0-7859-4BDF-85EF-6FDD2C79F1AE}" srcOrd="0" destOrd="0" presId="urn:microsoft.com/office/officeart/2016/7/layout/RepeatingBendingProcessNew"/>
    <dgm:cxn modelId="{10BE79E6-2A22-4C14-9DE1-736197DDBD1A}" srcId="{C44EFD52-42C2-4DD3-B4D6-1B6AB9DC29B8}" destId="{895D2A60-6BF2-40A0-80FF-DC48F1EAB4FF}" srcOrd="1" destOrd="0" parTransId="{33A2BE0C-359F-4EEA-AB17-C0B8349274E1}" sibTransId="{EF8ADCFB-9F4C-4BC6-BCC6-66BE0D2AA1AA}"/>
    <dgm:cxn modelId="{700C0BF7-1AE1-452F-916A-9833B5CE775E}" srcId="{C44EFD52-42C2-4DD3-B4D6-1B6AB9DC29B8}" destId="{8EFE60C9-A474-4F57-9A3F-320BC5B68DC5}" srcOrd="2" destOrd="0" parTransId="{4A029287-55BF-49C8-9323-EB096DE51AB5}" sibTransId="{38968723-7D2E-4F22-BBE9-6CBB8AF37E9B}"/>
    <dgm:cxn modelId="{0C036626-6542-4BBD-9585-AA3098EFE0E3}" type="presParOf" srcId="{CCBA61A3-E32B-4316-9559-BB86AE08F52B}" destId="{084898E5-77B5-426C-938F-09C8F2E2DABD}" srcOrd="0" destOrd="0" presId="urn:microsoft.com/office/officeart/2016/7/layout/RepeatingBendingProcessNew"/>
    <dgm:cxn modelId="{72F55AA1-DF87-49ED-94F0-3FB5A17386D5}" type="presParOf" srcId="{CCBA61A3-E32B-4316-9559-BB86AE08F52B}" destId="{D12C2E92-135A-4C49-9CE3-DE4BFE113FBE}" srcOrd="1" destOrd="0" presId="urn:microsoft.com/office/officeart/2016/7/layout/RepeatingBendingProcessNew"/>
    <dgm:cxn modelId="{67811A24-5D9D-4271-B2D4-836FE25F9479}" type="presParOf" srcId="{D12C2E92-135A-4C49-9CE3-DE4BFE113FBE}" destId="{74572C6E-EA42-4C62-8B5C-DFBE334C82EE}" srcOrd="0" destOrd="0" presId="urn:microsoft.com/office/officeart/2016/7/layout/RepeatingBendingProcessNew"/>
    <dgm:cxn modelId="{4141522F-ECB3-4214-98AC-DC7E7E4454E9}" type="presParOf" srcId="{CCBA61A3-E32B-4316-9559-BB86AE08F52B}" destId="{9513C977-3E9F-4C1D-AD01-C1D7CE703631}" srcOrd="2" destOrd="0" presId="urn:microsoft.com/office/officeart/2016/7/layout/RepeatingBendingProcessNew"/>
    <dgm:cxn modelId="{9461CE66-E39F-4493-A6A2-6B607F68BCAD}" type="presParOf" srcId="{CCBA61A3-E32B-4316-9559-BB86AE08F52B}" destId="{AB1C3DD7-DA0C-4EBA-A0D3-BE3826304FE2}" srcOrd="3" destOrd="0" presId="urn:microsoft.com/office/officeart/2016/7/layout/RepeatingBendingProcessNew"/>
    <dgm:cxn modelId="{AFABF00F-39FA-47B3-9B12-83E66D26415F}" type="presParOf" srcId="{AB1C3DD7-DA0C-4EBA-A0D3-BE3826304FE2}" destId="{B4474C60-6C1C-4023-ACE0-882541F36DAD}" srcOrd="0" destOrd="0" presId="urn:microsoft.com/office/officeart/2016/7/layout/RepeatingBendingProcessNew"/>
    <dgm:cxn modelId="{6666ACC6-69D6-40FB-BC50-F50EA82157CF}" type="presParOf" srcId="{CCBA61A3-E32B-4316-9559-BB86AE08F52B}" destId="{FA17B3FC-8D84-4819-91BC-D58D4EA4BAFD}" srcOrd="4" destOrd="0" presId="urn:microsoft.com/office/officeart/2016/7/layout/RepeatingBendingProcessNew"/>
    <dgm:cxn modelId="{D7950B18-B197-4D57-99F4-E2EF3DD52533}" type="presParOf" srcId="{CCBA61A3-E32B-4316-9559-BB86AE08F52B}" destId="{8E3262F0-7859-4BDF-85EF-6FDD2C79F1AE}" srcOrd="5" destOrd="0" presId="urn:microsoft.com/office/officeart/2016/7/layout/RepeatingBendingProcessNew"/>
    <dgm:cxn modelId="{0884E84A-ECDE-4DFA-A8C8-922F4C76133B}" type="presParOf" srcId="{8E3262F0-7859-4BDF-85EF-6FDD2C79F1AE}" destId="{FD73D050-D4B7-4D2F-9862-AD245F64AB5B}" srcOrd="0" destOrd="0" presId="urn:microsoft.com/office/officeart/2016/7/layout/RepeatingBendingProcessNew"/>
    <dgm:cxn modelId="{07948597-4A00-41A3-92D7-BCCB579E6BDC}" type="presParOf" srcId="{CCBA61A3-E32B-4316-9559-BB86AE08F52B}" destId="{FBC45715-A57A-431B-A130-B70B82E73082}" srcOrd="6" destOrd="0" presId="urn:microsoft.com/office/officeart/2016/7/layout/RepeatingBendingProcessNew"/>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C2E92-135A-4C49-9CE3-DE4BFE113FBE}">
      <dsp:nvSpPr>
        <dsp:cNvPr id="0" name=""/>
        <dsp:cNvSpPr/>
      </dsp:nvSpPr>
      <dsp:spPr>
        <a:xfrm>
          <a:off x="2304101" y="1701291"/>
          <a:ext cx="499509" cy="91440"/>
        </a:xfrm>
        <a:custGeom>
          <a:avLst/>
          <a:gdLst/>
          <a:ahLst/>
          <a:cxnLst/>
          <a:rect l="0" t="0" r="0" b="0"/>
          <a:pathLst>
            <a:path>
              <a:moveTo>
                <a:pt x="0" y="45720"/>
              </a:moveTo>
              <a:lnTo>
                <a:pt x="499509"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0603" y="1744360"/>
        <a:ext cx="26505" cy="5301"/>
      </dsp:txXfrm>
    </dsp:sp>
    <dsp:sp modelId="{084898E5-77B5-426C-938F-09C8F2E2DABD}">
      <dsp:nvSpPr>
        <dsp:cNvPr id="0" name=""/>
        <dsp:cNvSpPr/>
      </dsp:nvSpPr>
      <dsp:spPr>
        <a:xfrm>
          <a:off x="1079" y="1055564"/>
          <a:ext cx="2304821" cy="13828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38" tIns="118549" rIns="112938" bIns="118549" numCol="1" spcCol="1270" anchor="ctr" anchorCtr="0">
          <a:noAutofit/>
        </a:bodyPr>
        <a:lstStyle/>
        <a:p>
          <a:pPr marL="0" lvl="0" indent="0" algn="ctr" defTabSz="755650">
            <a:lnSpc>
              <a:spcPct val="90000"/>
            </a:lnSpc>
            <a:spcBef>
              <a:spcPct val="0"/>
            </a:spcBef>
            <a:spcAft>
              <a:spcPct val="35000"/>
            </a:spcAft>
            <a:buNone/>
          </a:pPr>
          <a:r>
            <a:rPr lang="en-US" sz="1700" kern="1200" dirty="0"/>
            <a:t>Highly unequal city racially, socio-spatially </a:t>
          </a:r>
        </a:p>
      </dsp:txBody>
      <dsp:txXfrm>
        <a:off x="1079" y="1055564"/>
        <a:ext cx="2304821" cy="1382893"/>
      </dsp:txXfrm>
    </dsp:sp>
    <dsp:sp modelId="{AB1C3DD7-DA0C-4EBA-A0D3-BE3826304FE2}">
      <dsp:nvSpPr>
        <dsp:cNvPr id="0" name=""/>
        <dsp:cNvSpPr/>
      </dsp:nvSpPr>
      <dsp:spPr>
        <a:xfrm>
          <a:off x="1153490" y="2436657"/>
          <a:ext cx="2834930" cy="499509"/>
        </a:xfrm>
        <a:custGeom>
          <a:avLst/>
          <a:gdLst/>
          <a:ahLst/>
          <a:cxnLst/>
          <a:rect l="0" t="0" r="0" b="0"/>
          <a:pathLst>
            <a:path>
              <a:moveTo>
                <a:pt x="2834930" y="0"/>
              </a:moveTo>
              <a:lnTo>
                <a:pt x="2834930" y="266854"/>
              </a:lnTo>
              <a:lnTo>
                <a:pt x="0" y="266854"/>
              </a:lnTo>
              <a:lnTo>
                <a:pt x="0" y="499509"/>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98854" y="2683761"/>
        <a:ext cx="144203" cy="5301"/>
      </dsp:txXfrm>
    </dsp:sp>
    <dsp:sp modelId="{9513C977-3E9F-4C1D-AD01-C1D7CE703631}">
      <dsp:nvSpPr>
        <dsp:cNvPr id="0" name=""/>
        <dsp:cNvSpPr/>
      </dsp:nvSpPr>
      <dsp:spPr>
        <a:xfrm>
          <a:off x="2836010" y="1055564"/>
          <a:ext cx="2304821" cy="13828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38" tIns="118549" rIns="112938" bIns="118549" numCol="1" spcCol="1270" anchor="ctr" anchorCtr="0">
          <a:noAutofit/>
        </a:bodyPr>
        <a:lstStyle/>
        <a:p>
          <a:pPr marL="0" lvl="0" indent="0" algn="ctr" defTabSz="755650">
            <a:lnSpc>
              <a:spcPct val="90000"/>
            </a:lnSpc>
            <a:spcBef>
              <a:spcPct val="0"/>
            </a:spcBef>
            <a:spcAft>
              <a:spcPct val="35000"/>
            </a:spcAft>
            <a:buNone/>
          </a:pPr>
          <a:r>
            <a:rPr lang="en-US" sz="1700" kern="1200"/>
            <a:t>sprawled</a:t>
          </a:r>
        </a:p>
      </dsp:txBody>
      <dsp:txXfrm>
        <a:off x="2836010" y="1055564"/>
        <a:ext cx="2304821" cy="1382893"/>
      </dsp:txXfrm>
    </dsp:sp>
    <dsp:sp modelId="{8E3262F0-7859-4BDF-85EF-6FDD2C79F1AE}">
      <dsp:nvSpPr>
        <dsp:cNvPr id="0" name=""/>
        <dsp:cNvSpPr/>
      </dsp:nvSpPr>
      <dsp:spPr>
        <a:xfrm>
          <a:off x="2304101" y="3614293"/>
          <a:ext cx="499509" cy="91440"/>
        </a:xfrm>
        <a:custGeom>
          <a:avLst/>
          <a:gdLst/>
          <a:ahLst/>
          <a:cxnLst/>
          <a:rect l="0" t="0" r="0" b="0"/>
          <a:pathLst>
            <a:path>
              <a:moveTo>
                <a:pt x="0" y="45720"/>
              </a:moveTo>
              <a:lnTo>
                <a:pt x="499509"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0603" y="3657363"/>
        <a:ext cx="26505" cy="5301"/>
      </dsp:txXfrm>
    </dsp:sp>
    <dsp:sp modelId="{FA17B3FC-8D84-4819-91BC-D58D4EA4BAFD}">
      <dsp:nvSpPr>
        <dsp:cNvPr id="0" name=""/>
        <dsp:cNvSpPr/>
      </dsp:nvSpPr>
      <dsp:spPr>
        <a:xfrm>
          <a:off x="1079" y="2968567"/>
          <a:ext cx="2304821" cy="13828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38" tIns="118549" rIns="112938" bIns="118549" numCol="1" spcCol="1270" anchor="ctr" anchorCtr="0">
          <a:noAutofit/>
        </a:bodyPr>
        <a:lstStyle/>
        <a:p>
          <a:pPr marL="0" lvl="0" indent="0" algn="ctr" defTabSz="755650">
            <a:lnSpc>
              <a:spcPct val="90000"/>
            </a:lnSpc>
            <a:spcBef>
              <a:spcPct val="0"/>
            </a:spcBef>
            <a:spcAft>
              <a:spcPct val="35000"/>
            </a:spcAft>
            <a:buNone/>
          </a:pPr>
          <a:r>
            <a:rPr lang="en-US" sz="1700" kern="1200"/>
            <a:t>Spatial mismatch of where jobs are located versus where people actually stay </a:t>
          </a:r>
        </a:p>
      </dsp:txBody>
      <dsp:txXfrm>
        <a:off x="1079" y="2968567"/>
        <a:ext cx="2304821" cy="1382893"/>
      </dsp:txXfrm>
    </dsp:sp>
    <dsp:sp modelId="{FBC45715-A57A-431B-A130-B70B82E73082}">
      <dsp:nvSpPr>
        <dsp:cNvPr id="0" name=""/>
        <dsp:cNvSpPr/>
      </dsp:nvSpPr>
      <dsp:spPr>
        <a:xfrm>
          <a:off x="2836010" y="2968567"/>
          <a:ext cx="2304821" cy="13828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38" tIns="118549" rIns="112938" bIns="118549" numCol="1" spcCol="1270" anchor="ctr" anchorCtr="0">
          <a:noAutofit/>
        </a:bodyPr>
        <a:lstStyle/>
        <a:p>
          <a:pPr marL="0" lvl="0" indent="0" algn="ctr" defTabSz="755650">
            <a:lnSpc>
              <a:spcPct val="90000"/>
            </a:lnSpc>
            <a:spcBef>
              <a:spcPct val="0"/>
            </a:spcBef>
            <a:spcAft>
              <a:spcPct val="35000"/>
            </a:spcAft>
            <a:buNone/>
          </a:pPr>
          <a:r>
            <a:rPr lang="en-US" sz="1700" kern="1200"/>
            <a:t>Jobs are located along the Northern, Southern corridors and in the Helderberg Area. </a:t>
          </a:r>
        </a:p>
      </dsp:txBody>
      <dsp:txXfrm>
        <a:off x="2836010" y="2968567"/>
        <a:ext cx="2304821" cy="138289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0B2E0B1-5084-49F8-97C0-404F1C79597D}" type="datetimeFigureOut">
              <a:rPr lang="en-US" smtClean="0"/>
              <a:t>3/18/2019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4BCD1FB-56F3-4BE6-B6D5-C7448BB1C29A}" type="slidenum">
              <a:rPr lang="en-US" smtClean="0"/>
              <a:t>‹#›</a:t>
            </a:fld>
            <a:endParaRPr lang="en-US"/>
          </a:p>
        </p:txBody>
      </p:sp>
    </p:spTree>
    <p:extLst>
      <p:ext uri="{BB962C8B-B14F-4D97-AF65-F5344CB8AC3E}">
        <p14:creationId xmlns:p14="http://schemas.microsoft.com/office/powerpoint/2010/main" val="40512837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3/18/2019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3/18/2019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3/18/2019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3/18/2019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4.wdp"/><Relationship Id="rId7" Type="http://schemas.openxmlformats.org/officeDocument/2006/relationships/diagramLayout" Target="../diagrams/layout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2294" y="0"/>
            <a:ext cx="9111916" cy="4124206"/>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rPr>
              <a:t>Profit Uber </a:t>
            </a:r>
            <a:r>
              <a:rPr lang="en-US" sz="5400" b="1" dirty="0" err="1">
                <a:ln w="22225">
                  <a:solidFill>
                    <a:schemeClr val="accent2"/>
                  </a:solidFill>
                  <a:prstDash val="solid"/>
                </a:ln>
              </a:rPr>
              <a:t>Alles</a:t>
            </a:r>
            <a:r>
              <a:rPr lang="en-US" sz="5400" b="1" dirty="0">
                <a:ln w="22225">
                  <a:solidFill>
                    <a:schemeClr val="accent2"/>
                  </a:solidFill>
                  <a:prstDash val="solid"/>
                </a:ln>
              </a:rPr>
              <a:t> ? </a:t>
            </a:r>
          </a:p>
          <a:p>
            <a:pPr algn="ctr"/>
            <a:endParaRPr lang="en-US" sz="5400" b="1" dirty="0">
              <a:ln w="22225">
                <a:solidFill>
                  <a:schemeClr val="accent2"/>
                </a:solidFill>
                <a:prstDash val="solid"/>
              </a:ln>
              <a:solidFill>
                <a:schemeClr val="accent2">
                  <a:lumMod val="40000"/>
                  <a:lumOff val="60000"/>
                </a:schemeClr>
              </a:solidFill>
            </a:endParaRPr>
          </a:p>
          <a:p>
            <a:pPr algn="ctr"/>
            <a:r>
              <a:rPr lang="en-US" sz="5400" b="1" dirty="0">
                <a:ln w="22225">
                  <a:solidFill>
                    <a:schemeClr val="accent2"/>
                  </a:solidFill>
                  <a:prstDash val="solid"/>
                </a:ln>
                <a:solidFill>
                  <a:schemeClr val="accent2">
                    <a:lumMod val="40000"/>
                    <a:lumOff val="60000"/>
                  </a:schemeClr>
                </a:solidFill>
              </a:rPr>
              <a:t> </a:t>
            </a:r>
            <a:r>
              <a:rPr lang="en-IE" sz="3200" b="1" dirty="0"/>
              <a:t>“Ride-Sharing”, Virtual Capital and Impacts on Labour in Cape Town, South Africa.</a:t>
            </a:r>
            <a:endParaRPr lang="en-US" sz="3200" dirty="0"/>
          </a:p>
          <a:p>
            <a:pPr algn="ctr"/>
            <a:endParaRPr lang="en-US" sz="3600" b="1" dirty="0">
              <a:ln w="22225">
                <a:solidFill>
                  <a:schemeClr val="accent2"/>
                </a:solidFill>
                <a:prstDash val="solid"/>
              </a:ln>
              <a:solidFill>
                <a:schemeClr val="accent2">
                  <a:lumMod val="40000"/>
                  <a:lumOff val="60000"/>
                </a:schemeClr>
              </a:solidFill>
            </a:endParaRPr>
          </a:p>
        </p:txBody>
      </p:sp>
      <p:sp>
        <p:nvSpPr>
          <p:cNvPr id="2" name="TextBox 1"/>
          <p:cNvSpPr txBox="1"/>
          <p:nvPr/>
        </p:nvSpPr>
        <p:spPr>
          <a:xfrm>
            <a:off x="942474" y="3835774"/>
            <a:ext cx="9023684" cy="3139321"/>
          </a:xfrm>
          <a:prstGeom prst="rect">
            <a:avLst/>
          </a:prstGeom>
          <a:noFill/>
        </p:spPr>
        <p:txBody>
          <a:bodyPr wrap="square" rtlCol="0">
            <a:spAutoFit/>
          </a:bodyPr>
          <a:lstStyle/>
          <a:p>
            <a:r>
              <a:rPr lang="en-US" dirty="0"/>
              <a:t>“It’s modern-day slavery. Its smart slavery”- Uber driver.</a:t>
            </a:r>
          </a:p>
          <a:p>
            <a:endParaRPr lang="en-US" sz="2800" dirty="0"/>
          </a:p>
          <a:p>
            <a:r>
              <a:rPr lang="en-US" sz="2400" dirty="0"/>
              <a:t>Alicia Fortuin </a:t>
            </a:r>
          </a:p>
          <a:p>
            <a:endParaRPr lang="en-US" sz="2000" dirty="0"/>
          </a:p>
          <a:p>
            <a:r>
              <a:rPr lang="en-US" sz="2000" dirty="0"/>
              <a:t>Researcher, PhD Candidate African Centre for Cities </a:t>
            </a:r>
          </a:p>
          <a:p>
            <a:r>
              <a:rPr lang="en-US" sz="2000" dirty="0"/>
              <a:t>Digital Economy Africa Conference 2019</a:t>
            </a:r>
          </a:p>
          <a:p>
            <a:r>
              <a:rPr lang="en-US" sz="2000" dirty="0"/>
              <a:t>Oxford Internet Institute</a:t>
            </a:r>
          </a:p>
          <a:p>
            <a:r>
              <a:rPr lang="en-US" sz="2000" dirty="0"/>
              <a:t>University of Oxford</a:t>
            </a:r>
          </a:p>
          <a:p>
            <a:endParaRPr lang="en-US" sz="2800" dirty="0"/>
          </a:p>
        </p:txBody>
      </p:sp>
      <p:pic>
        <p:nvPicPr>
          <p:cNvPr id="5" name="Picture 4">
            <a:extLst>
              <a:ext uri="{FF2B5EF4-FFF2-40B4-BE49-F238E27FC236}">
                <a16:creationId xmlns:a16="http://schemas.microsoft.com/office/drawing/2014/main" id="{BF486A8E-70F3-4A8C-BA98-6150D90EF245}"/>
              </a:ext>
            </a:extLst>
          </p:cNvPr>
          <p:cNvPicPr>
            <a:picLocks noChangeAspect="1"/>
          </p:cNvPicPr>
          <p:nvPr/>
        </p:nvPicPr>
        <p:blipFill>
          <a:blip r:embed="rId2"/>
          <a:stretch>
            <a:fillRect/>
          </a:stretch>
        </p:blipFill>
        <p:spPr>
          <a:xfrm>
            <a:off x="9641772" y="4024782"/>
            <a:ext cx="1365731" cy="1365731"/>
          </a:xfrm>
          <a:prstGeom prst="rect">
            <a:avLst/>
          </a:prstGeom>
        </p:spPr>
      </p:pic>
      <p:pic>
        <p:nvPicPr>
          <p:cNvPr id="7" name="Picture 6">
            <a:extLst>
              <a:ext uri="{FF2B5EF4-FFF2-40B4-BE49-F238E27FC236}">
                <a16:creationId xmlns:a16="http://schemas.microsoft.com/office/drawing/2014/main" id="{6C92FCA7-136D-4605-B94E-C0D5CDF437F7}"/>
              </a:ext>
            </a:extLst>
          </p:cNvPr>
          <p:cNvPicPr>
            <a:picLocks noChangeAspect="1"/>
          </p:cNvPicPr>
          <p:nvPr/>
        </p:nvPicPr>
        <p:blipFill>
          <a:blip r:embed="rId3"/>
          <a:stretch>
            <a:fillRect/>
          </a:stretch>
        </p:blipFill>
        <p:spPr>
          <a:xfrm>
            <a:off x="8276042" y="4313214"/>
            <a:ext cx="1365730" cy="1365730"/>
          </a:xfrm>
          <a:prstGeom prst="rect">
            <a:avLst/>
          </a:prstGeom>
        </p:spPr>
      </p:pic>
      <p:pic>
        <p:nvPicPr>
          <p:cNvPr id="9" name="Picture 8">
            <a:extLst>
              <a:ext uri="{FF2B5EF4-FFF2-40B4-BE49-F238E27FC236}">
                <a16:creationId xmlns:a16="http://schemas.microsoft.com/office/drawing/2014/main" id="{80304078-AD34-46F3-8D28-4A87D111C4DF}"/>
              </a:ext>
            </a:extLst>
          </p:cNvPr>
          <p:cNvPicPr>
            <a:picLocks noChangeAspect="1"/>
          </p:cNvPicPr>
          <p:nvPr/>
        </p:nvPicPr>
        <p:blipFill>
          <a:blip r:embed="rId4"/>
          <a:stretch>
            <a:fillRect/>
          </a:stretch>
        </p:blipFill>
        <p:spPr>
          <a:xfrm>
            <a:off x="5866269" y="5512544"/>
            <a:ext cx="2409773" cy="1345456"/>
          </a:xfrm>
          <a:prstGeom prst="rect">
            <a:avLst/>
          </a:prstGeom>
        </p:spPr>
      </p:pic>
    </p:spTree>
    <p:extLst>
      <p:ext uri="{BB962C8B-B14F-4D97-AF65-F5344CB8AC3E}">
        <p14:creationId xmlns:p14="http://schemas.microsoft.com/office/powerpoint/2010/main" val="297365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729" y="0"/>
            <a:ext cx="8757686" cy="1672683"/>
          </a:xfrm>
        </p:spPr>
        <p:txBody>
          <a:bodyPr>
            <a:normAutofit/>
          </a:bodyPr>
          <a:lstStyle/>
          <a:p>
            <a:r>
              <a:rPr lang="en-ZA" sz="3600"/>
              <a:t>Aims of research :</a:t>
            </a:r>
            <a:br>
              <a:rPr lang="en-ZA"/>
            </a:br>
            <a:endParaRPr lang="en-ZA" dirty="0"/>
          </a:p>
        </p:txBody>
      </p:sp>
      <p:sp>
        <p:nvSpPr>
          <p:cNvPr id="3" name="Content Placeholder 2"/>
          <p:cNvSpPr>
            <a:spLocks noGrp="1"/>
          </p:cNvSpPr>
          <p:nvPr>
            <p:ph idx="1"/>
          </p:nvPr>
        </p:nvSpPr>
        <p:spPr>
          <a:xfrm>
            <a:off x="109155" y="489225"/>
            <a:ext cx="10538701" cy="4303455"/>
          </a:xfrm>
        </p:spPr>
        <p:txBody>
          <a:bodyPr>
            <a:normAutofit/>
          </a:bodyPr>
          <a:lstStyle/>
          <a:p>
            <a:endParaRPr lang="en-ZA" dirty="0"/>
          </a:p>
          <a:p>
            <a:r>
              <a:rPr lang="en-ZA" dirty="0"/>
              <a:t>To examine the impacts of what has been termed “</a:t>
            </a:r>
            <a:r>
              <a:rPr lang="en-ZA" dirty="0" err="1"/>
              <a:t>Uberisation</a:t>
            </a:r>
            <a:r>
              <a:rPr lang="en-ZA" dirty="0"/>
              <a:t>”</a:t>
            </a:r>
          </a:p>
          <a:p>
            <a:pPr marL="0" indent="0">
              <a:buNone/>
            </a:pPr>
            <a:endParaRPr lang="en-ZA" dirty="0"/>
          </a:p>
          <a:p>
            <a:r>
              <a:rPr lang="en-ZA" dirty="0"/>
              <a:t>To get a Global Southern perspective of this “</a:t>
            </a:r>
            <a:r>
              <a:rPr lang="en-ZA" dirty="0" err="1"/>
              <a:t>Uberisation</a:t>
            </a:r>
            <a:r>
              <a:rPr lang="en-ZA" dirty="0"/>
              <a:t>” on labour relations and employment conditions in Cape Town </a:t>
            </a:r>
          </a:p>
          <a:p>
            <a:endParaRPr lang="en-ZA" dirty="0"/>
          </a:p>
          <a:p>
            <a:r>
              <a:rPr lang="en-ZA" dirty="0"/>
              <a:t>We ask, </a:t>
            </a:r>
            <a:r>
              <a:rPr lang="en-US" dirty="0"/>
              <a:t>what does this rise in the gig economy, the sharing economy mean for </a:t>
            </a:r>
            <a:r>
              <a:rPr lang="en-US" dirty="0" err="1"/>
              <a:t>labour</a:t>
            </a:r>
            <a:r>
              <a:rPr lang="en-US" dirty="0"/>
              <a:t> relations and employment conditions in Cape Town. </a:t>
            </a:r>
          </a:p>
          <a:p>
            <a:pPr marL="0" indent="0">
              <a:buNone/>
            </a:pPr>
            <a:endParaRPr lang="en-ZA" dirty="0"/>
          </a:p>
          <a:p>
            <a:pPr marL="0" indent="0">
              <a:buNone/>
            </a:pPr>
            <a:endParaRPr lang="en-ZA" dirty="0"/>
          </a:p>
          <a:p>
            <a:endParaRPr lang="en-ZA" dirty="0"/>
          </a:p>
        </p:txBody>
      </p:sp>
      <p:pic>
        <p:nvPicPr>
          <p:cNvPr id="5" name="Picture 4">
            <a:extLst>
              <a:ext uri="{FF2B5EF4-FFF2-40B4-BE49-F238E27FC236}">
                <a16:creationId xmlns:a16="http://schemas.microsoft.com/office/drawing/2014/main" id="{BDFEB86E-9CCC-401C-80C5-8BD631B393EF}"/>
              </a:ext>
            </a:extLst>
          </p:cNvPr>
          <p:cNvPicPr>
            <a:picLocks noChangeAspect="1"/>
          </p:cNvPicPr>
          <p:nvPr/>
        </p:nvPicPr>
        <p:blipFill>
          <a:blip r:embed="rId2"/>
          <a:stretch>
            <a:fillRect/>
          </a:stretch>
        </p:blipFill>
        <p:spPr>
          <a:xfrm>
            <a:off x="5059567" y="4505342"/>
            <a:ext cx="2213113" cy="2213113"/>
          </a:xfrm>
          <a:prstGeom prst="rect">
            <a:avLst/>
          </a:prstGeom>
        </p:spPr>
      </p:pic>
      <p:pic>
        <p:nvPicPr>
          <p:cNvPr id="7" name="Picture 6">
            <a:extLst>
              <a:ext uri="{FF2B5EF4-FFF2-40B4-BE49-F238E27FC236}">
                <a16:creationId xmlns:a16="http://schemas.microsoft.com/office/drawing/2014/main" id="{96C24CD6-64C4-47D7-8B36-4BA5A7DBD770}"/>
              </a:ext>
            </a:extLst>
          </p:cNvPr>
          <p:cNvPicPr>
            <a:picLocks noChangeAspect="1"/>
          </p:cNvPicPr>
          <p:nvPr/>
        </p:nvPicPr>
        <p:blipFill>
          <a:blip r:embed="rId3"/>
          <a:stretch>
            <a:fillRect/>
          </a:stretch>
        </p:blipFill>
        <p:spPr>
          <a:xfrm>
            <a:off x="732302" y="4287991"/>
            <a:ext cx="2143125" cy="2143125"/>
          </a:xfrm>
          <a:prstGeom prst="rect">
            <a:avLst/>
          </a:prstGeom>
        </p:spPr>
      </p:pic>
      <p:pic>
        <p:nvPicPr>
          <p:cNvPr id="11" name="Picture 10">
            <a:extLst>
              <a:ext uri="{FF2B5EF4-FFF2-40B4-BE49-F238E27FC236}">
                <a16:creationId xmlns:a16="http://schemas.microsoft.com/office/drawing/2014/main" id="{10A87835-E3BB-4B7C-98A3-5FCFDCC04594}"/>
              </a:ext>
            </a:extLst>
          </p:cNvPr>
          <p:cNvPicPr>
            <a:picLocks noChangeAspect="1"/>
          </p:cNvPicPr>
          <p:nvPr/>
        </p:nvPicPr>
        <p:blipFill>
          <a:blip r:embed="rId4"/>
          <a:stretch>
            <a:fillRect/>
          </a:stretch>
        </p:blipFill>
        <p:spPr>
          <a:xfrm>
            <a:off x="9456821" y="3201913"/>
            <a:ext cx="2626024" cy="3536818"/>
          </a:xfrm>
          <a:prstGeom prst="rect">
            <a:avLst/>
          </a:prstGeom>
        </p:spPr>
      </p:pic>
    </p:spTree>
    <p:extLst>
      <p:ext uri="{BB962C8B-B14F-4D97-AF65-F5344CB8AC3E}">
        <p14:creationId xmlns:p14="http://schemas.microsoft.com/office/powerpoint/2010/main" val="137133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85" y="199243"/>
            <a:ext cx="9433720" cy="919694"/>
          </a:xfrm>
        </p:spPr>
        <p:txBody>
          <a:bodyPr>
            <a:normAutofit/>
          </a:bodyPr>
          <a:lstStyle/>
          <a:p>
            <a:r>
              <a:rPr lang="en-US" dirty="0"/>
              <a:t>‘</a:t>
            </a:r>
            <a:r>
              <a:rPr lang="en-US" dirty="0" err="1"/>
              <a:t>Uberisation</a:t>
            </a:r>
            <a:r>
              <a:rPr lang="en-US" dirty="0"/>
              <a:t>’</a:t>
            </a:r>
          </a:p>
        </p:txBody>
      </p:sp>
      <p:sp>
        <p:nvSpPr>
          <p:cNvPr id="3" name="Content Placeholder 2"/>
          <p:cNvSpPr>
            <a:spLocks noGrp="1"/>
          </p:cNvSpPr>
          <p:nvPr>
            <p:ph idx="1"/>
          </p:nvPr>
        </p:nvSpPr>
        <p:spPr>
          <a:xfrm>
            <a:off x="276245" y="1118937"/>
            <a:ext cx="11635018" cy="5378116"/>
          </a:xfrm>
        </p:spPr>
        <p:txBody>
          <a:bodyPr>
            <a:normAutofit/>
          </a:bodyPr>
          <a:lstStyle/>
          <a:p>
            <a:endParaRPr lang="en-US" dirty="0"/>
          </a:p>
          <a:p>
            <a:r>
              <a:rPr lang="en-US" dirty="0"/>
              <a:t>“</a:t>
            </a:r>
            <a:r>
              <a:rPr lang="en-US" dirty="0" err="1"/>
              <a:t>Uberisation</a:t>
            </a:r>
            <a:r>
              <a:rPr lang="en-US" dirty="0"/>
              <a:t>” refers to the </a:t>
            </a:r>
            <a:r>
              <a:rPr lang="en-US" dirty="0" err="1"/>
              <a:t>informalisation</a:t>
            </a:r>
            <a:r>
              <a:rPr lang="en-US" dirty="0"/>
              <a:t>, </a:t>
            </a:r>
            <a:r>
              <a:rPr lang="en-US" dirty="0" err="1"/>
              <a:t>casualisation</a:t>
            </a:r>
            <a:r>
              <a:rPr lang="en-US" dirty="0"/>
              <a:t> and virtual accumulation of capital. Characterized by increased job insecurity and increased flexibility. </a:t>
            </a:r>
          </a:p>
          <a:p>
            <a:pPr marL="0" indent="0">
              <a:buNone/>
            </a:pPr>
            <a:endParaRPr lang="en-US" dirty="0"/>
          </a:p>
          <a:p>
            <a:r>
              <a:rPr lang="en-US" dirty="0"/>
              <a:t>Methods :</a:t>
            </a:r>
          </a:p>
          <a:p>
            <a:r>
              <a:rPr lang="en-US" dirty="0"/>
              <a:t>- semi structured interviews with 26 Uber and </a:t>
            </a:r>
            <a:r>
              <a:rPr lang="en-US" dirty="0" err="1"/>
              <a:t>Taxify</a:t>
            </a:r>
            <a:r>
              <a:rPr lang="en-US" dirty="0"/>
              <a:t> drivers. </a:t>
            </a:r>
          </a:p>
          <a:p>
            <a:r>
              <a:rPr lang="en-US" dirty="0"/>
              <a:t>Through a case study in Cape Town. </a:t>
            </a:r>
          </a:p>
          <a:p>
            <a:endParaRPr lang="en-US" dirty="0"/>
          </a:p>
          <a:p>
            <a:pPr marL="0" indent="0">
              <a:buNone/>
            </a:pPr>
            <a:r>
              <a:rPr lang="en-US" dirty="0"/>
              <a:t>  </a:t>
            </a:r>
          </a:p>
          <a:p>
            <a:endParaRPr lang="en-US" sz="3600" b="1" dirty="0"/>
          </a:p>
          <a:p>
            <a:endParaRPr lang="en-US" dirty="0"/>
          </a:p>
        </p:txBody>
      </p:sp>
      <p:sp>
        <p:nvSpPr>
          <p:cNvPr id="6" name="Oval 5">
            <a:extLst>
              <a:ext uri="{FF2B5EF4-FFF2-40B4-BE49-F238E27FC236}">
                <a16:creationId xmlns:a16="http://schemas.microsoft.com/office/drawing/2014/main" id="{63661914-AB54-4DDA-B56B-E8C8A521935A}"/>
              </a:ext>
            </a:extLst>
          </p:cNvPr>
          <p:cNvSpPr/>
          <p:nvPr/>
        </p:nvSpPr>
        <p:spPr>
          <a:xfrm>
            <a:off x="19981368" y="7356522"/>
            <a:ext cx="8925060" cy="8388488"/>
          </a:xfrm>
          <a:prstGeom prst="ellipse">
            <a:avLst/>
          </a:prstGeom>
          <a:blipFill>
            <a:blip r:embed="rId2" cstate="print">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l="-23000" r="-2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7099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Oval 4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itle 1"/>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Cape town Context</a:t>
            </a:r>
          </a:p>
        </p:txBody>
      </p:sp>
      <p:sp>
        <p:nvSpPr>
          <p:cNvPr id="49" name="Rectangle 4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9" name="Content Placeholder 1">
            <a:extLst>
              <a:ext uri="{FF2B5EF4-FFF2-40B4-BE49-F238E27FC236}">
                <a16:creationId xmlns:a16="http://schemas.microsoft.com/office/drawing/2014/main" id="{4083E86D-47B4-442F-B462-63142A461E98}"/>
              </a:ext>
            </a:extLst>
          </p:cNvPr>
          <p:cNvGraphicFramePr>
            <a:graphicFrameLocks noGrp="1"/>
          </p:cNvGraphicFramePr>
          <p:nvPr>
            <p:ph idx="1"/>
            <p:extLst>
              <p:ext uri="{D42A27DB-BD31-4B8C-83A1-F6EECF244321}">
                <p14:modId xmlns:p14="http://schemas.microsoft.com/office/powerpoint/2010/main" val="1330673117"/>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5998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0" name="Rectangle 19">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477ADF-0853-43A4-B039-E9AB9427B0A8}"/>
              </a:ext>
            </a:extLst>
          </p:cNvPr>
          <p:cNvSpPr>
            <a:spLocks noGrp="1"/>
          </p:cNvSpPr>
          <p:nvPr>
            <p:ph type="title"/>
          </p:nvPr>
        </p:nvSpPr>
        <p:spPr>
          <a:xfrm>
            <a:off x="8000504" y="-434844"/>
            <a:ext cx="4140579" cy="1270309"/>
          </a:xfrm>
        </p:spPr>
        <p:txBody>
          <a:bodyPr vert="horz" lIns="91440" tIns="45720" rIns="91440" bIns="45720" rtlCol="0" anchor="b">
            <a:normAutofit/>
          </a:bodyPr>
          <a:lstStyle/>
          <a:p>
            <a:pPr>
              <a:lnSpc>
                <a:spcPct val="80000"/>
              </a:lnSpc>
            </a:pPr>
            <a:r>
              <a:rPr lang="en-US" sz="4000" kern="1200" cap="all" baseline="0" dirty="0">
                <a:blipFill dpi="0" rotWithShape="1">
                  <a:blip r:embed="rId4">
                    <a:extLst/>
                  </a:blip>
                  <a:srcRect/>
                  <a:tile tx="6350" ty="-127000" sx="65000" sy="64000" flip="none" algn="tl"/>
                </a:blipFill>
                <a:latin typeface="+mj-lt"/>
                <a:ea typeface="+mj-ea"/>
                <a:cs typeface="+mj-cs"/>
              </a:rPr>
              <a:t>Cape Town Context</a:t>
            </a:r>
          </a:p>
        </p:txBody>
      </p:sp>
      <p:pic>
        <p:nvPicPr>
          <p:cNvPr id="5" name="Picture 4">
            <a:extLst>
              <a:ext uri="{FF2B5EF4-FFF2-40B4-BE49-F238E27FC236}">
                <a16:creationId xmlns:a16="http://schemas.microsoft.com/office/drawing/2014/main" id="{881145B0-72F0-4534-8E75-EA711112B83E}"/>
              </a:ext>
            </a:extLst>
          </p:cNvPr>
          <p:cNvPicPr>
            <a:picLocks noChangeAspect="1"/>
          </p:cNvPicPr>
          <p:nvPr/>
        </p:nvPicPr>
        <p:blipFill rotWithShape="1">
          <a:blip r:embed="rId6"/>
          <a:srcRect t="15072" b="11142"/>
          <a:stretch/>
        </p:blipFill>
        <p:spPr>
          <a:xfrm>
            <a:off x="0" y="-1"/>
            <a:ext cx="7835300" cy="7235453"/>
          </a:xfrm>
          <a:prstGeom prst="rect">
            <a:avLst/>
          </a:prstGeom>
        </p:spPr>
      </p:pic>
      <p:grpSp>
        <p:nvGrpSpPr>
          <p:cNvPr id="24" name="Group 23">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25" name="Oval 24">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Picture 6">
            <a:extLst>
              <a:ext uri="{FF2B5EF4-FFF2-40B4-BE49-F238E27FC236}">
                <a16:creationId xmlns:a16="http://schemas.microsoft.com/office/drawing/2014/main" id="{7688E1D3-B013-4750-A38C-E1F667E69AF2}"/>
              </a:ext>
            </a:extLst>
          </p:cNvPr>
          <p:cNvPicPr>
            <a:picLocks noChangeAspect="1"/>
          </p:cNvPicPr>
          <p:nvPr/>
        </p:nvPicPr>
        <p:blipFill>
          <a:blip r:embed="rId8"/>
          <a:stretch>
            <a:fillRect/>
          </a:stretch>
        </p:blipFill>
        <p:spPr>
          <a:xfrm>
            <a:off x="7869014" y="1049602"/>
            <a:ext cx="3999780" cy="2249876"/>
          </a:xfrm>
          <a:prstGeom prst="rect">
            <a:avLst/>
          </a:prstGeom>
        </p:spPr>
      </p:pic>
      <p:pic>
        <p:nvPicPr>
          <p:cNvPr id="9" name="Picture 8">
            <a:extLst>
              <a:ext uri="{FF2B5EF4-FFF2-40B4-BE49-F238E27FC236}">
                <a16:creationId xmlns:a16="http://schemas.microsoft.com/office/drawing/2014/main" id="{5B9AB3F3-98E3-4A72-9012-F985D3F8BF83}"/>
              </a:ext>
            </a:extLst>
          </p:cNvPr>
          <p:cNvPicPr>
            <a:picLocks noChangeAspect="1"/>
          </p:cNvPicPr>
          <p:nvPr/>
        </p:nvPicPr>
        <p:blipFill>
          <a:blip r:embed="rId9"/>
          <a:stretch>
            <a:fillRect/>
          </a:stretch>
        </p:blipFill>
        <p:spPr>
          <a:xfrm>
            <a:off x="8047489" y="3513615"/>
            <a:ext cx="3932321" cy="2949241"/>
          </a:xfrm>
          <a:prstGeom prst="rect">
            <a:avLst/>
          </a:prstGeom>
        </p:spPr>
      </p:pic>
    </p:spTree>
    <p:extLst>
      <p:ext uri="{BB962C8B-B14F-4D97-AF65-F5344CB8AC3E}">
        <p14:creationId xmlns:p14="http://schemas.microsoft.com/office/powerpoint/2010/main" val="127350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609" y="412443"/>
            <a:ext cx="5355015" cy="947126"/>
          </a:xfrm>
        </p:spPr>
        <p:txBody>
          <a:bodyPr>
            <a:normAutofit fontScale="90000"/>
          </a:bodyPr>
          <a:lstStyle/>
          <a:p>
            <a:r>
              <a:rPr lang="en-US" dirty="0"/>
              <a:t>Key Findings</a:t>
            </a:r>
            <a:br>
              <a:rPr lang="en-US" dirty="0"/>
            </a:br>
            <a:endParaRPr lang="en-US" dirty="0"/>
          </a:p>
        </p:txBody>
      </p:sp>
      <p:sp>
        <p:nvSpPr>
          <p:cNvPr id="3" name="Content Placeholder 2">
            <a:extLst>
              <a:ext uri="{FF2B5EF4-FFF2-40B4-BE49-F238E27FC236}">
                <a16:creationId xmlns:a16="http://schemas.microsoft.com/office/drawing/2014/main" id="{30EA1121-665C-4211-86DD-5269C16CEE71}"/>
              </a:ext>
            </a:extLst>
          </p:cNvPr>
          <p:cNvSpPr>
            <a:spLocks noGrp="1"/>
          </p:cNvSpPr>
          <p:nvPr>
            <p:ph idx="1"/>
          </p:nvPr>
        </p:nvSpPr>
        <p:spPr>
          <a:xfrm>
            <a:off x="718973" y="1022684"/>
            <a:ext cx="10572543" cy="4812631"/>
          </a:xfrm>
        </p:spPr>
        <p:txBody>
          <a:bodyPr>
            <a:normAutofit fontScale="70000" lnSpcReduction="20000"/>
          </a:bodyPr>
          <a:lstStyle/>
          <a:p>
            <a:r>
              <a:rPr lang="en-US" dirty="0"/>
              <a:t>Commission charges to high compared to rate per kilometer that riders pay </a:t>
            </a:r>
          </a:p>
          <a:p>
            <a:r>
              <a:rPr lang="en-US" dirty="0"/>
              <a:t>Safety and Security of drivers (which has knock on effects) </a:t>
            </a:r>
          </a:p>
          <a:p>
            <a:pPr marL="0" indent="0">
              <a:buNone/>
            </a:pPr>
            <a:r>
              <a:rPr lang="en-US" dirty="0"/>
              <a:t>All or most losses incurred due to, injury, high jacking, medical cost is the burden of the driver</a:t>
            </a:r>
          </a:p>
          <a:p>
            <a:pPr marL="0" indent="0">
              <a:buNone/>
            </a:pPr>
            <a:r>
              <a:rPr lang="en-US" dirty="0"/>
              <a:t>Uber markets itself as a technology rather than a transport or taxi company </a:t>
            </a:r>
          </a:p>
          <a:p>
            <a:pPr marL="0" indent="0">
              <a:buNone/>
            </a:pPr>
            <a:endParaRPr lang="en-US" dirty="0"/>
          </a:p>
          <a:p>
            <a:r>
              <a:rPr lang="en-US" dirty="0"/>
              <a:t>Gendered nature of work </a:t>
            </a:r>
          </a:p>
          <a:p>
            <a:endParaRPr lang="en-US" dirty="0"/>
          </a:p>
          <a:p>
            <a:r>
              <a:rPr lang="en-US" b="1" dirty="0"/>
              <a:t>Information Asymmetry and Differential Bargaining Power</a:t>
            </a:r>
          </a:p>
          <a:p>
            <a:endParaRPr lang="en-US" b="1" dirty="0"/>
          </a:p>
          <a:p>
            <a:r>
              <a:rPr lang="en-US" b="1" dirty="0"/>
              <a:t>- </a:t>
            </a:r>
            <a:r>
              <a:rPr lang="en-US" dirty="0"/>
              <a:t>many drivers do not own their own cars and go into “partnership with owners”</a:t>
            </a:r>
          </a:p>
          <a:p>
            <a:r>
              <a:rPr lang="en-US" dirty="0"/>
              <a:t>Drivers also do not have their own Uber slots (takes up to two years)</a:t>
            </a:r>
          </a:p>
          <a:p>
            <a:r>
              <a:rPr lang="en-US" dirty="0"/>
              <a:t>Partners set targets too high </a:t>
            </a:r>
          </a:p>
          <a:p>
            <a:endParaRPr lang="en-US" dirty="0"/>
          </a:p>
          <a:p>
            <a:r>
              <a:rPr lang="en-US" dirty="0"/>
              <a:t>Self – exploitation – driving for over 16 hours a day </a:t>
            </a:r>
          </a:p>
          <a:p>
            <a:endParaRPr lang="en-US" dirty="0"/>
          </a:p>
          <a:p>
            <a:r>
              <a:rPr lang="en-US" dirty="0"/>
              <a:t>Drivers are not protected by a </a:t>
            </a:r>
            <a:r>
              <a:rPr lang="en-US" dirty="0" err="1"/>
              <a:t>labour</a:t>
            </a:r>
            <a:r>
              <a:rPr lang="en-US" dirty="0"/>
              <a:t> contract. </a:t>
            </a:r>
          </a:p>
          <a:p>
            <a:endParaRPr lang="en-US" dirty="0"/>
          </a:p>
        </p:txBody>
      </p:sp>
    </p:spTree>
    <p:extLst>
      <p:ext uri="{BB962C8B-B14F-4D97-AF65-F5344CB8AC3E}">
        <p14:creationId xmlns:p14="http://schemas.microsoft.com/office/powerpoint/2010/main" val="138625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05" y="183842"/>
            <a:ext cx="9036678" cy="718526"/>
          </a:xfrm>
        </p:spPr>
        <p:txBody>
          <a:bodyPr>
            <a:normAutofit fontScale="90000"/>
          </a:bodyPr>
          <a:lstStyle/>
          <a:p>
            <a:r>
              <a:rPr lang="en-US" dirty="0"/>
              <a:t>Key findings </a:t>
            </a:r>
          </a:p>
        </p:txBody>
      </p:sp>
      <p:sp>
        <p:nvSpPr>
          <p:cNvPr id="3" name="Content Placeholder 2"/>
          <p:cNvSpPr>
            <a:spLocks noGrp="1"/>
          </p:cNvSpPr>
          <p:nvPr>
            <p:ph idx="1"/>
          </p:nvPr>
        </p:nvSpPr>
        <p:spPr>
          <a:xfrm>
            <a:off x="147428" y="998623"/>
            <a:ext cx="10600783" cy="718526"/>
          </a:xfrm>
        </p:spPr>
        <p:txBody>
          <a:bodyPr>
            <a:normAutofit/>
          </a:bodyPr>
          <a:lstStyle/>
          <a:p>
            <a:r>
              <a:rPr lang="en-US" b="1" dirty="0"/>
              <a:t>Uber imposes rules such as 12 hour limit, 25% commission, with </a:t>
            </a:r>
            <a:r>
              <a:rPr lang="en-US" b="1" dirty="0" err="1"/>
              <a:t>Taxify</a:t>
            </a:r>
            <a:r>
              <a:rPr lang="en-US" b="1" dirty="0"/>
              <a:t> only 15% commission (on every trip) no limit per day</a:t>
            </a:r>
          </a:p>
          <a:p>
            <a:endParaRPr lang="en-US" dirty="0"/>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E595EA60-B460-486F-9C84-B99EE2D440BF}"/>
              </a:ext>
            </a:extLst>
          </p:cNvPr>
          <p:cNvGraphicFramePr>
            <a:graphicFrameLocks noGrp="1"/>
          </p:cNvGraphicFramePr>
          <p:nvPr>
            <p:extLst>
              <p:ext uri="{D42A27DB-BD31-4B8C-83A1-F6EECF244321}">
                <p14:modId xmlns:p14="http://schemas.microsoft.com/office/powerpoint/2010/main" val="3416023191"/>
              </p:ext>
            </p:extLst>
          </p:nvPr>
        </p:nvGraphicFramePr>
        <p:xfrm>
          <a:off x="1636294" y="1701749"/>
          <a:ext cx="7218948" cy="4957011"/>
        </p:xfrm>
        <a:graphic>
          <a:graphicData uri="http://schemas.openxmlformats.org/drawingml/2006/table">
            <a:tbl>
              <a:tblPr firstRow="1" firstCol="1" bandRow="1">
                <a:tableStyleId>{5C22544A-7EE6-4342-B048-85BDC9FD1C3A}</a:tableStyleId>
              </a:tblPr>
              <a:tblGrid>
                <a:gridCol w="3609474">
                  <a:extLst>
                    <a:ext uri="{9D8B030D-6E8A-4147-A177-3AD203B41FA5}">
                      <a16:colId xmlns:a16="http://schemas.microsoft.com/office/drawing/2014/main" val="585611387"/>
                    </a:ext>
                  </a:extLst>
                </a:gridCol>
                <a:gridCol w="3609474">
                  <a:extLst>
                    <a:ext uri="{9D8B030D-6E8A-4147-A177-3AD203B41FA5}">
                      <a16:colId xmlns:a16="http://schemas.microsoft.com/office/drawing/2014/main" val="3658916179"/>
                    </a:ext>
                  </a:extLst>
                </a:gridCol>
              </a:tblGrid>
              <a:tr h="234168">
                <a:tc>
                  <a:txBody>
                    <a:bodyPr/>
                    <a:lstStyle/>
                    <a:p>
                      <a:pPr marL="0" marR="0">
                        <a:lnSpc>
                          <a:spcPct val="200000"/>
                        </a:lnSpc>
                        <a:spcBef>
                          <a:spcPts val="0"/>
                        </a:spcBef>
                        <a:spcAft>
                          <a:spcPts val="0"/>
                        </a:spcAft>
                      </a:pPr>
                      <a:r>
                        <a:rPr lang="en-US" sz="800">
                          <a:effectLst/>
                        </a:rPr>
                        <a:t>Uber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a:txBody>
                    <a:bodyPr/>
                    <a:lstStyle/>
                    <a:p>
                      <a:pPr marL="0" marR="0">
                        <a:lnSpc>
                          <a:spcPct val="200000"/>
                        </a:lnSpc>
                        <a:spcBef>
                          <a:spcPts val="0"/>
                        </a:spcBef>
                        <a:spcAft>
                          <a:spcPts val="0"/>
                        </a:spcAft>
                      </a:pPr>
                      <a:r>
                        <a:rPr lang="en-US" sz="800">
                          <a:effectLst/>
                        </a:rPr>
                        <a:t>Taxify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extLst>
                  <a:ext uri="{0D108BD9-81ED-4DB2-BD59-A6C34878D82A}">
                    <a16:rowId xmlns:a16="http://schemas.microsoft.com/office/drawing/2014/main" val="721063345"/>
                  </a:ext>
                </a:extLst>
              </a:tr>
              <a:tr h="723910">
                <a:tc>
                  <a:txBody>
                    <a:bodyPr/>
                    <a:lstStyle/>
                    <a:p>
                      <a:pPr marL="0" marR="0">
                        <a:lnSpc>
                          <a:spcPct val="200000"/>
                        </a:lnSpc>
                        <a:spcBef>
                          <a:spcPts val="0"/>
                        </a:spcBef>
                        <a:spcAft>
                          <a:spcPts val="0"/>
                        </a:spcAft>
                      </a:pPr>
                      <a:r>
                        <a:rPr lang="en-US" sz="800" dirty="0">
                          <a:effectLst/>
                        </a:rPr>
                        <a:t>25% commission off every trip for new drivers</a:t>
                      </a:r>
                    </a:p>
                    <a:p>
                      <a:pPr marL="0" marR="0">
                        <a:lnSpc>
                          <a:spcPct val="200000"/>
                        </a:lnSpc>
                        <a:spcBef>
                          <a:spcPts val="0"/>
                        </a:spcBef>
                        <a:spcAft>
                          <a:spcPts val="0"/>
                        </a:spcAft>
                      </a:pPr>
                      <a:r>
                        <a:rPr lang="en-US" sz="800" dirty="0">
                          <a:effectLst/>
                        </a:rPr>
                        <a:t> (20% for older drivers. Over 5 years)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a:txBody>
                    <a:bodyPr/>
                    <a:lstStyle/>
                    <a:p>
                      <a:pPr marL="0" marR="0">
                        <a:lnSpc>
                          <a:spcPct val="200000"/>
                        </a:lnSpc>
                        <a:spcBef>
                          <a:spcPts val="0"/>
                        </a:spcBef>
                        <a:spcAft>
                          <a:spcPts val="0"/>
                        </a:spcAft>
                      </a:pPr>
                      <a:r>
                        <a:rPr lang="en-US" sz="800">
                          <a:effectLst/>
                        </a:rPr>
                        <a:t>15% commission of trips for a week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extLst>
                  <a:ext uri="{0D108BD9-81ED-4DB2-BD59-A6C34878D82A}">
                    <a16:rowId xmlns:a16="http://schemas.microsoft.com/office/drawing/2014/main" val="4257595769"/>
                  </a:ext>
                </a:extLst>
              </a:tr>
              <a:tr h="234168">
                <a:tc>
                  <a:txBody>
                    <a:bodyPr/>
                    <a:lstStyle/>
                    <a:p>
                      <a:pPr marL="0" marR="0">
                        <a:lnSpc>
                          <a:spcPct val="200000"/>
                        </a:lnSpc>
                        <a:spcBef>
                          <a:spcPts val="0"/>
                        </a:spcBef>
                        <a:spcAft>
                          <a:spcPts val="0"/>
                        </a:spcAft>
                      </a:pPr>
                      <a:r>
                        <a:rPr lang="en-US" sz="800">
                          <a:effectLst/>
                        </a:rPr>
                        <a:t>Technicalities of app are better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a:txBody>
                    <a:bodyPr/>
                    <a:lstStyle/>
                    <a:p>
                      <a:pPr marL="0" marR="0">
                        <a:lnSpc>
                          <a:spcPct val="200000"/>
                        </a:lnSpc>
                        <a:spcBef>
                          <a:spcPts val="0"/>
                        </a:spcBef>
                        <a:spcAft>
                          <a:spcPts val="0"/>
                        </a:spcAft>
                      </a:pPr>
                      <a:r>
                        <a:rPr lang="en-US" sz="800">
                          <a:effectLst/>
                        </a:rPr>
                        <a:t>Poor technicalities of app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extLst>
                  <a:ext uri="{0D108BD9-81ED-4DB2-BD59-A6C34878D82A}">
                    <a16:rowId xmlns:a16="http://schemas.microsoft.com/office/drawing/2014/main" val="3445816975"/>
                  </a:ext>
                </a:extLst>
              </a:tr>
              <a:tr h="697188">
                <a:tc>
                  <a:txBody>
                    <a:bodyPr/>
                    <a:lstStyle/>
                    <a:p>
                      <a:pPr marL="0" marR="0">
                        <a:lnSpc>
                          <a:spcPct val="200000"/>
                        </a:lnSpc>
                        <a:spcBef>
                          <a:spcPts val="0"/>
                        </a:spcBef>
                        <a:spcAft>
                          <a:spcPts val="0"/>
                        </a:spcAft>
                        <a:tabLst>
                          <a:tab pos="1822450" algn="l"/>
                        </a:tabLst>
                      </a:pPr>
                      <a:r>
                        <a:rPr lang="en-US" sz="800">
                          <a:effectLst/>
                        </a:rPr>
                        <a:t>R7 per kilometer	 (now R7.50)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a:txBody>
                    <a:bodyPr/>
                    <a:lstStyle/>
                    <a:p>
                      <a:pPr marL="0" marR="0">
                        <a:lnSpc>
                          <a:spcPct val="200000"/>
                        </a:lnSpc>
                        <a:spcBef>
                          <a:spcPts val="0"/>
                        </a:spcBef>
                        <a:spcAft>
                          <a:spcPts val="0"/>
                        </a:spcAft>
                      </a:pPr>
                      <a:r>
                        <a:rPr lang="en-US" sz="800" dirty="0">
                          <a:effectLst/>
                        </a:rPr>
                        <a:t>R6.50 per kilometer (but lower commission rates made it more remunerative for drivers)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extLst>
                  <a:ext uri="{0D108BD9-81ED-4DB2-BD59-A6C34878D82A}">
                    <a16:rowId xmlns:a16="http://schemas.microsoft.com/office/drawing/2014/main" val="1823836441"/>
                  </a:ext>
                </a:extLst>
              </a:tr>
              <a:tr h="453185">
                <a:tc>
                  <a:txBody>
                    <a:bodyPr/>
                    <a:lstStyle/>
                    <a:p>
                      <a:pPr marL="0" marR="0">
                        <a:lnSpc>
                          <a:spcPct val="200000"/>
                        </a:lnSpc>
                        <a:spcBef>
                          <a:spcPts val="0"/>
                        </a:spcBef>
                        <a:spcAft>
                          <a:spcPts val="0"/>
                        </a:spcAft>
                      </a:pPr>
                      <a:r>
                        <a:rPr lang="en-US" sz="800">
                          <a:effectLst/>
                        </a:rPr>
                        <a:t>Better response rate to driver/partner queries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a:txBody>
                    <a:bodyPr/>
                    <a:lstStyle/>
                    <a:p>
                      <a:pPr marL="0" marR="0">
                        <a:lnSpc>
                          <a:spcPct val="200000"/>
                        </a:lnSpc>
                        <a:spcBef>
                          <a:spcPts val="0"/>
                        </a:spcBef>
                        <a:spcAft>
                          <a:spcPts val="0"/>
                        </a:spcAft>
                      </a:pPr>
                      <a:r>
                        <a:rPr lang="en-US" sz="800">
                          <a:effectLst/>
                        </a:rPr>
                        <a:t>Slower response rate to driver/partner queries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extLst>
                  <a:ext uri="{0D108BD9-81ED-4DB2-BD59-A6C34878D82A}">
                    <a16:rowId xmlns:a16="http://schemas.microsoft.com/office/drawing/2014/main" val="188498106"/>
                  </a:ext>
                </a:extLst>
              </a:tr>
              <a:tr h="1917204">
                <a:tc>
                  <a:txBody>
                    <a:bodyPr/>
                    <a:lstStyle/>
                    <a:p>
                      <a:pPr marL="0" marR="0">
                        <a:lnSpc>
                          <a:spcPct val="200000"/>
                        </a:lnSpc>
                        <a:spcBef>
                          <a:spcPts val="0"/>
                        </a:spcBef>
                        <a:spcAft>
                          <a:spcPts val="0"/>
                        </a:spcAft>
                      </a:pPr>
                      <a:r>
                        <a:rPr lang="en-US" sz="800">
                          <a:effectLst/>
                        </a:rPr>
                        <a:t>Uber is a more established company, it is bigger, more marketing, work is more consistent and frequent. It offers more services such as Uber X, Uber XL and Uber Eats. Although Uber Eats may or may not be profitable to drivers a majority said it was not worth their time.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a:txBody>
                    <a:bodyPr/>
                    <a:lstStyle/>
                    <a:p>
                      <a:pPr marL="0" marR="0">
                        <a:lnSpc>
                          <a:spcPct val="200000"/>
                        </a:lnSpc>
                        <a:spcBef>
                          <a:spcPts val="0"/>
                        </a:spcBef>
                        <a:spcAft>
                          <a:spcPts val="0"/>
                        </a:spcAft>
                      </a:pPr>
                      <a:r>
                        <a:rPr lang="en-US" sz="800">
                          <a:effectLst/>
                        </a:rPr>
                        <a:t>Amount of work is slower on Taxify because less people know about Taxify. The consistency of work is slower, drivers cite marketing of Taxify as the main cause of this. </a:t>
                      </a:r>
                    </a:p>
                    <a:p>
                      <a:pPr marL="0" marR="0">
                        <a:lnSpc>
                          <a:spcPct val="200000"/>
                        </a:lnSpc>
                        <a:spcBef>
                          <a:spcPts val="0"/>
                        </a:spcBef>
                        <a:spcAft>
                          <a:spcPts val="0"/>
                        </a:spcAft>
                      </a:pPr>
                      <a:r>
                        <a:rPr lang="en-US" sz="800">
                          <a:effectLst/>
                        </a:rPr>
                        <a:t> </a:t>
                      </a:r>
                    </a:p>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extLst>
                  <a:ext uri="{0D108BD9-81ED-4DB2-BD59-A6C34878D82A}">
                    <a16:rowId xmlns:a16="http://schemas.microsoft.com/office/drawing/2014/main" val="549899961"/>
                  </a:ext>
                </a:extLst>
              </a:tr>
              <a:tr h="697188">
                <a:tc>
                  <a:txBody>
                    <a:bodyPr/>
                    <a:lstStyle/>
                    <a:p>
                      <a:pPr marL="0" marR="0">
                        <a:lnSpc>
                          <a:spcPct val="200000"/>
                        </a:lnSpc>
                        <a:spcBef>
                          <a:spcPts val="0"/>
                        </a:spcBef>
                        <a:spcAft>
                          <a:spcPts val="0"/>
                        </a:spcAft>
                      </a:pPr>
                      <a:r>
                        <a:rPr lang="en-US" sz="800">
                          <a:effectLst/>
                        </a:rPr>
                        <a:t>Client has to pay a cancellation fee. This protects the driver.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a:txBody>
                    <a:bodyPr/>
                    <a:lstStyle/>
                    <a:p>
                      <a:pPr marL="0" marR="0">
                        <a:lnSpc>
                          <a:spcPct val="200000"/>
                        </a:lnSpc>
                        <a:spcBef>
                          <a:spcPts val="0"/>
                        </a:spcBef>
                        <a:spcAft>
                          <a:spcPts val="0"/>
                        </a:spcAft>
                      </a:pPr>
                      <a:r>
                        <a:rPr lang="en-US" sz="800" dirty="0">
                          <a:effectLst/>
                        </a:rPr>
                        <a:t>Client can cancel at anytime, without paying a cancellation fee. Detrimental to the driver.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extLst>
                  <a:ext uri="{0D108BD9-81ED-4DB2-BD59-A6C34878D82A}">
                    <a16:rowId xmlns:a16="http://schemas.microsoft.com/office/drawing/2014/main" val="2120346876"/>
                  </a:ext>
                </a:extLst>
              </a:tr>
            </a:tbl>
          </a:graphicData>
        </a:graphic>
      </p:graphicFrame>
    </p:spTree>
    <p:extLst>
      <p:ext uri="{BB962C8B-B14F-4D97-AF65-F5344CB8AC3E}">
        <p14:creationId xmlns:p14="http://schemas.microsoft.com/office/powerpoint/2010/main" val="423133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325" y="333962"/>
            <a:ext cx="9626708" cy="191094"/>
          </a:xfrm>
        </p:spPr>
        <p:txBody>
          <a:bodyPr>
            <a:noAutofit/>
          </a:bodyPr>
          <a:lstStyle/>
          <a:p>
            <a:r>
              <a:rPr lang="en-US" sz="2800" dirty="0"/>
              <a:t>Key Findings </a:t>
            </a:r>
            <a:r>
              <a:rPr lang="en-US" sz="2800" dirty="0" err="1"/>
              <a:t>Cont</a:t>
            </a:r>
            <a:r>
              <a:rPr lang="en-US" sz="2800" dirty="0"/>
              <a:t>…</a:t>
            </a:r>
          </a:p>
        </p:txBody>
      </p:sp>
      <p:sp>
        <p:nvSpPr>
          <p:cNvPr id="3" name="Content Placeholder 2"/>
          <p:cNvSpPr>
            <a:spLocks noGrp="1"/>
          </p:cNvSpPr>
          <p:nvPr>
            <p:ph idx="1"/>
          </p:nvPr>
        </p:nvSpPr>
        <p:spPr>
          <a:xfrm>
            <a:off x="334040" y="794084"/>
            <a:ext cx="10698918" cy="7142909"/>
          </a:xfrm>
        </p:spPr>
        <p:txBody>
          <a:bodyPr/>
          <a:lstStyle/>
          <a:p>
            <a:endParaRPr lang="en-ZA" dirty="0"/>
          </a:p>
          <a:p>
            <a:endParaRPr lang="en-ZA" dirty="0"/>
          </a:p>
          <a:p>
            <a:r>
              <a:rPr lang="en-ZA" sz="3600" dirty="0"/>
              <a:t>Transport in Cape Town</a:t>
            </a:r>
          </a:p>
          <a:p>
            <a:r>
              <a:rPr lang="en-ZA" dirty="0"/>
              <a:t>City of Cape Town – “there is a place for both Uber and </a:t>
            </a:r>
            <a:r>
              <a:rPr lang="en-ZA" dirty="0" err="1"/>
              <a:t>Taxify</a:t>
            </a:r>
            <a:r>
              <a:rPr lang="en-ZA" dirty="0"/>
              <a:t> in Cape Town’s transport system” (Interview, June 2018)</a:t>
            </a:r>
          </a:p>
          <a:p>
            <a:r>
              <a:rPr lang="en-ZA" dirty="0"/>
              <a:t>Diversifies transport and mobility in the city for those who can afford it. </a:t>
            </a:r>
          </a:p>
          <a:p>
            <a:endParaRPr lang="en-ZA" dirty="0"/>
          </a:p>
          <a:p>
            <a:r>
              <a:rPr lang="en-ZA" dirty="0"/>
              <a:t>Regulated by the issuance of Operating Licences and Professional Driving Permits</a:t>
            </a:r>
          </a:p>
          <a:p>
            <a:endParaRPr lang="en-ZA" dirty="0"/>
          </a:p>
          <a:p>
            <a:endParaRPr lang="en-ZA" dirty="0"/>
          </a:p>
          <a:p>
            <a:endParaRPr lang="en-ZA" dirty="0"/>
          </a:p>
          <a:p>
            <a:endParaRPr lang="en-ZA" dirty="0"/>
          </a:p>
          <a:p>
            <a:endParaRPr lang="en-ZA"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98214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244000"/>
            <a:ext cx="10960768" cy="694462"/>
          </a:xfrm>
        </p:spPr>
        <p:txBody>
          <a:bodyPr>
            <a:normAutofit fontScale="90000"/>
          </a:bodyPr>
          <a:lstStyle/>
          <a:p>
            <a:r>
              <a:rPr lang="en-US" dirty="0"/>
              <a:t>In conclusion</a:t>
            </a:r>
          </a:p>
        </p:txBody>
      </p:sp>
      <p:sp>
        <p:nvSpPr>
          <p:cNvPr id="3" name="Content Placeholder 2"/>
          <p:cNvSpPr>
            <a:spLocks noGrp="1"/>
          </p:cNvSpPr>
          <p:nvPr>
            <p:ph idx="1"/>
          </p:nvPr>
        </p:nvSpPr>
        <p:spPr>
          <a:xfrm>
            <a:off x="672806" y="1423577"/>
            <a:ext cx="10058400" cy="4050792"/>
          </a:xfrm>
        </p:spPr>
        <p:txBody>
          <a:bodyPr>
            <a:normAutofit fontScale="85000" lnSpcReduction="20000"/>
          </a:bodyPr>
          <a:lstStyle/>
          <a:p>
            <a:pPr marL="0" indent="0">
              <a:buNone/>
            </a:pPr>
            <a:r>
              <a:rPr lang="en-US" dirty="0"/>
              <a:t>Technological solution rather than transport company – Uber and </a:t>
            </a:r>
            <a:r>
              <a:rPr lang="en-US" dirty="0" err="1"/>
              <a:t>Taxify</a:t>
            </a:r>
            <a:endParaRPr lang="en-US" dirty="0"/>
          </a:p>
          <a:p>
            <a:pPr marL="0" indent="0">
              <a:buNone/>
            </a:pPr>
            <a:r>
              <a:rPr lang="en-US" dirty="0"/>
              <a:t>Discursively elide or deny employment relations with the drivers who use their systems. </a:t>
            </a:r>
          </a:p>
          <a:p>
            <a:pPr marL="0" indent="0">
              <a:buNone/>
            </a:pPr>
            <a:endParaRPr lang="en-US" dirty="0"/>
          </a:p>
          <a:p>
            <a:pPr marL="0" indent="0">
              <a:buNone/>
            </a:pPr>
            <a:r>
              <a:rPr lang="en-US" dirty="0"/>
              <a:t> - </a:t>
            </a:r>
            <a:r>
              <a:rPr lang="en-IE" dirty="0"/>
              <a:t>This represents a form of “</a:t>
            </a:r>
            <a:r>
              <a:rPr lang="en-IE" dirty="0" err="1"/>
              <a:t>virtureal</a:t>
            </a:r>
            <a:r>
              <a:rPr lang="en-IE" dirty="0"/>
              <a:t>” accumulation, where the power relations and conditions involved in this “employment relation” become very difficult to contest. </a:t>
            </a:r>
          </a:p>
          <a:p>
            <a:pPr marL="0" indent="0">
              <a:buNone/>
            </a:pPr>
            <a:endParaRPr lang="en-IE" dirty="0"/>
          </a:p>
          <a:p>
            <a:pPr marL="0" indent="0">
              <a:buNone/>
            </a:pPr>
            <a:r>
              <a:rPr lang="en-IE" dirty="0"/>
              <a:t>Drivers have begun to use </a:t>
            </a:r>
            <a:r>
              <a:rPr lang="en-IE" dirty="0" err="1"/>
              <a:t>Whatsapp</a:t>
            </a:r>
            <a:r>
              <a:rPr lang="en-IE" dirty="0"/>
              <a:t> platform and form groups to mobilise and air grievances- this has helped to organise a strike in Cape Town against Uber. – the sharing of information becomes a stepping stone to empowerment as drivers become privy to information they would not necessarily have access to, like certain Uber incentives.</a:t>
            </a:r>
          </a:p>
          <a:p>
            <a:pPr marL="0" indent="0">
              <a:buNone/>
            </a:pPr>
            <a:endParaRPr lang="en-US" dirty="0"/>
          </a:p>
          <a:p>
            <a:pPr>
              <a:buFontTx/>
              <a:buChar char="-"/>
            </a:pPr>
            <a:r>
              <a:rPr lang="en-US" dirty="0" err="1"/>
              <a:t>Uberisations</a:t>
            </a:r>
            <a:r>
              <a:rPr lang="en-US" dirty="0"/>
              <a:t> leads to a hollowing out of the formal sector, creating new forms of capital, virtual capital, </a:t>
            </a:r>
          </a:p>
          <a:p>
            <a:pPr>
              <a:buFontTx/>
              <a:buChar char="-"/>
            </a:pPr>
            <a:r>
              <a:rPr lang="en-IE" i="1" dirty="0"/>
              <a:t>which extracts “value” from assets it doesn’t own, and </a:t>
            </a:r>
            <a:r>
              <a:rPr lang="en-IE" i="1" dirty="0" err="1"/>
              <a:t>labor</a:t>
            </a:r>
            <a:r>
              <a:rPr lang="en-IE" i="1" dirty="0"/>
              <a:t> it doesn’t manage. </a:t>
            </a:r>
            <a:endParaRPr lang="en-US" dirty="0"/>
          </a:p>
          <a:p>
            <a:pPr>
              <a:buFontTx/>
              <a:buChar char="-"/>
            </a:pPr>
            <a:endParaRPr lang="en-US" dirty="0"/>
          </a:p>
        </p:txBody>
      </p:sp>
    </p:spTree>
    <p:extLst>
      <p:ext uri="{BB962C8B-B14F-4D97-AF65-F5344CB8AC3E}">
        <p14:creationId xmlns:p14="http://schemas.microsoft.com/office/powerpoint/2010/main" val="1924779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769</Words>
  <Application>Microsoft Office PowerPoint</Application>
  <PresentationFormat>Widescreen</PresentationFormat>
  <Paragraphs>96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Rockwell</vt:lpstr>
      <vt:lpstr>Rockwell Condensed</vt:lpstr>
      <vt:lpstr>Rockwell Extra Bold</vt:lpstr>
      <vt:lpstr>Times New Roman</vt:lpstr>
      <vt:lpstr>Wingdings</vt:lpstr>
      <vt:lpstr>Wood Type</vt:lpstr>
      <vt:lpstr>PowerPoint Presentation</vt:lpstr>
      <vt:lpstr>Aims of research : </vt:lpstr>
      <vt:lpstr>‘Uberisation’</vt:lpstr>
      <vt:lpstr>Cape town Context</vt:lpstr>
      <vt:lpstr>Cape Town Context</vt:lpstr>
      <vt:lpstr>Key Findings </vt:lpstr>
      <vt:lpstr>Key findings </vt:lpstr>
      <vt:lpstr>Key Findings Cont…</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Fortuin</dc:creator>
  <cp:lastModifiedBy>Alicia Fortuin</cp:lastModifiedBy>
  <cp:revision>13</cp:revision>
  <dcterms:created xsi:type="dcterms:W3CDTF">2019-03-27T10:19:10Z</dcterms:created>
  <dcterms:modified xsi:type="dcterms:W3CDTF">2019-03-27T13:04:51Z</dcterms:modified>
</cp:coreProperties>
</file>