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792" r:id="rId3"/>
    <p:sldId id="272" r:id="rId4"/>
    <p:sldId id="332" r:id="rId5"/>
    <p:sldId id="289" r:id="rId6"/>
    <p:sldId id="258" r:id="rId7"/>
    <p:sldId id="773" r:id="rId8"/>
    <p:sldId id="774" r:id="rId9"/>
    <p:sldId id="725" r:id="rId10"/>
    <p:sldId id="748" r:id="rId11"/>
    <p:sldId id="676" r:id="rId12"/>
    <p:sldId id="675" r:id="rId13"/>
    <p:sldId id="786" r:id="rId14"/>
    <p:sldId id="701" r:id="rId15"/>
    <p:sldId id="756" r:id="rId16"/>
    <p:sldId id="707" r:id="rId17"/>
    <p:sldId id="757" r:id="rId18"/>
    <p:sldId id="758" r:id="rId19"/>
    <p:sldId id="787" r:id="rId20"/>
    <p:sldId id="760" r:id="rId21"/>
    <p:sldId id="751" r:id="rId22"/>
    <p:sldId id="793" r:id="rId23"/>
    <p:sldId id="321" r:id="rId24"/>
    <p:sldId id="351" r:id="rId25"/>
    <p:sldId id="257" r:id="rId26"/>
    <p:sldId id="259" r:id="rId27"/>
    <p:sldId id="260" r:id="rId28"/>
    <p:sldId id="322" r:id="rId29"/>
    <p:sldId id="316" r:id="rId30"/>
    <p:sldId id="800" r:id="rId31"/>
    <p:sldId id="798" r:id="rId32"/>
    <p:sldId id="799" r:id="rId33"/>
    <p:sldId id="505" r:id="rId34"/>
    <p:sldId id="510" r:id="rId35"/>
    <p:sldId id="806" r:id="rId36"/>
    <p:sldId id="807" r:id="rId37"/>
    <p:sldId id="318" r:id="rId38"/>
    <p:sldId id="790" r:id="rId39"/>
    <p:sldId id="789" r:id="rId40"/>
    <p:sldId id="264" r:id="rId41"/>
    <p:sldId id="265" r:id="rId42"/>
    <p:sldId id="791" r:id="rId43"/>
    <p:sldId id="268" r:id="rId44"/>
    <p:sldId id="79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08" userDrawn="1">
          <p15:clr>
            <a:srgbClr val="A4A3A4"/>
          </p15:clr>
        </p15:guide>
        <p15:guide id="2" pos="6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Fengler" initials="WF" lastIdx="10" clrIdx="0">
    <p:extLst>
      <p:ext uri="{19B8F6BF-5375-455C-9EA6-DF929625EA0E}">
        <p15:presenceInfo xmlns:p15="http://schemas.microsoft.com/office/powerpoint/2012/main" userId="S-1-5-21-88094858-919529-1617787245-21124" providerId="AD"/>
      </p:ext>
    </p:extLst>
  </p:cmAuthor>
  <p:cmAuthor id="2" name="Baier Jasmin Katharina" initials="BJK" lastIdx="8" clrIdx="1">
    <p:extLst>
      <p:ext uri="{19B8F6BF-5375-455C-9EA6-DF929625EA0E}">
        <p15:presenceInfo xmlns:p15="http://schemas.microsoft.com/office/powerpoint/2012/main" userId="Baier Jasmin Katharina" providerId="None"/>
      </p:ext>
    </p:extLst>
  </p:cmAuthor>
  <p:cmAuthor id="3" name="Jasmin Baier" initials="JB" lastIdx="14" clrIdx="2">
    <p:extLst>
      <p:ext uri="{19B8F6BF-5375-455C-9EA6-DF929625EA0E}">
        <p15:presenceInfo xmlns:p15="http://schemas.microsoft.com/office/powerpoint/2012/main" userId="d51aa40f4e9ec59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C0C1"/>
    <a:srgbClr val="000000"/>
    <a:srgbClr val="FFC000"/>
    <a:srgbClr val="656570"/>
    <a:srgbClr val="00BFC4"/>
    <a:srgbClr val="61C1C1"/>
    <a:srgbClr val="0DCDC0"/>
    <a:srgbClr val="40A09A"/>
    <a:srgbClr val="0B9CCF"/>
    <a:srgbClr val="FF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0" autoAdjust="0"/>
    <p:restoredTop sz="93890" autoAdjust="0"/>
  </p:normalViewPr>
  <p:slideViewPr>
    <p:cSldViewPr snapToGrid="0" snapToObjects="1">
      <p:cViewPr varScale="1">
        <p:scale>
          <a:sx n="72" d="100"/>
          <a:sy n="72" d="100"/>
        </p:scale>
        <p:origin x="36" y="36"/>
      </p:cViewPr>
      <p:guideLst>
        <p:guide orient="horz" pos="2808"/>
        <p:guide pos="68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72" d="100"/>
          <a:sy n="172" d="100"/>
        </p:scale>
        <p:origin x="53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misc%20samir\dropbox_backup\Mine\EDITOR\Reports\World%20Line%20graphs%201970-2100%20and%20SSPs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b166768\AppData\Local\Temp\notes5666CB\World%20population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0999309515714652"/>
          <c:y val="3.7843300000000003E-2"/>
          <c:w val="0.85914471078522425"/>
          <c:h val="0.89692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ln w="38100" cap="flat">
              <a:solidFill>
                <a:srgbClr val="0DCDC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Sheet1!$B$1:$GT$1</c:f>
              <c:strCache>
                <c:ptCount val="201"/>
                <c:pt idx="0">
                  <c:v>1900</c:v>
                </c:pt>
                <c:pt idx="1">
                  <c:v>1901</c:v>
                </c:pt>
                <c:pt idx="2">
                  <c:v>1902</c:v>
                </c:pt>
                <c:pt idx="3">
                  <c:v>1903</c:v>
                </c:pt>
                <c:pt idx="4">
                  <c:v>1904</c:v>
                </c:pt>
                <c:pt idx="5">
                  <c:v>1905</c:v>
                </c:pt>
                <c:pt idx="6">
                  <c:v>1906</c:v>
                </c:pt>
                <c:pt idx="7">
                  <c:v>1907</c:v>
                </c:pt>
                <c:pt idx="8">
                  <c:v>1908</c:v>
                </c:pt>
                <c:pt idx="9">
                  <c:v>1909</c:v>
                </c:pt>
                <c:pt idx="10">
                  <c:v>1910</c:v>
                </c:pt>
                <c:pt idx="11">
                  <c:v>1911</c:v>
                </c:pt>
                <c:pt idx="12">
                  <c:v>1912</c:v>
                </c:pt>
                <c:pt idx="13">
                  <c:v>1913</c:v>
                </c:pt>
                <c:pt idx="14">
                  <c:v>1914</c:v>
                </c:pt>
                <c:pt idx="15">
                  <c:v>1915</c:v>
                </c:pt>
                <c:pt idx="16">
                  <c:v>1916</c:v>
                </c:pt>
                <c:pt idx="17">
                  <c:v>1917</c:v>
                </c:pt>
                <c:pt idx="18">
                  <c:v>1918</c:v>
                </c:pt>
                <c:pt idx="19">
                  <c:v>1919</c:v>
                </c:pt>
                <c:pt idx="20">
                  <c:v>1920</c:v>
                </c:pt>
                <c:pt idx="21">
                  <c:v>1921</c:v>
                </c:pt>
                <c:pt idx="22">
                  <c:v>1922</c:v>
                </c:pt>
                <c:pt idx="23">
                  <c:v>1923</c:v>
                </c:pt>
                <c:pt idx="24">
                  <c:v>1924</c:v>
                </c:pt>
                <c:pt idx="25">
                  <c:v>1925</c:v>
                </c:pt>
                <c:pt idx="26">
                  <c:v>1926</c:v>
                </c:pt>
                <c:pt idx="27">
                  <c:v>1927</c:v>
                </c:pt>
                <c:pt idx="28">
                  <c:v>1928</c:v>
                </c:pt>
                <c:pt idx="29">
                  <c:v>1929</c:v>
                </c:pt>
                <c:pt idx="30">
                  <c:v>1930</c:v>
                </c:pt>
                <c:pt idx="31">
                  <c:v>1931</c:v>
                </c:pt>
                <c:pt idx="32">
                  <c:v>1932</c:v>
                </c:pt>
                <c:pt idx="33">
                  <c:v>1933</c:v>
                </c:pt>
                <c:pt idx="34">
                  <c:v>1934</c:v>
                </c:pt>
                <c:pt idx="35">
                  <c:v>1935</c:v>
                </c:pt>
                <c:pt idx="36">
                  <c:v>1936</c:v>
                </c:pt>
                <c:pt idx="37">
                  <c:v>1937</c:v>
                </c:pt>
                <c:pt idx="38">
                  <c:v>1938</c:v>
                </c:pt>
                <c:pt idx="39">
                  <c:v>1939</c:v>
                </c:pt>
                <c:pt idx="40">
                  <c:v>1940</c:v>
                </c:pt>
                <c:pt idx="41">
                  <c:v>1941</c:v>
                </c:pt>
                <c:pt idx="42">
                  <c:v>1942</c:v>
                </c:pt>
                <c:pt idx="43">
                  <c:v>1943</c:v>
                </c:pt>
                <c:pt idx="44">
                  <c:v>1944</c:v>
                </c:pt>
                <c:pt idx="45">
                  <c:v>1945</c:v>
                </c:pt>
                <c:pt idx="46">
                  <c:v>1946</c:v>
                </c:pt>
                <c:pt idx="47">
                  <c:v>1947</c:v>
                </c:pt>
                <c:pt idx="48">
                  <c:v>1948</c:v>
                </c:pt>
                <c:pt idx="49">
                  <c:v>1949</c:v>
                </c:pt>
                <c:pt idx="50">
                  <c:v>1950</c:v>
                </c:pt>
                <c:pt idx="51">
                  <c:v>1951</c:v>
                </c:pt>
                <c:pt idx="52">
                  <c:v>1952</c:v>
                </c:pt>
                <c:pt idx="53">
                  <c:v>1953</c:v>
                </c:pt>
                <c:pt idx="54">
                  <c:v>1954</c:v>
                </c:pt>
                <c:pt idx="55">
                  <c:v>1955</c:v>
                </c:pt>
                <c:pt idx="56">
                  <c:v>1956</c:v>
                </c:pt>
                <c:pt idx="57">
                  <c:v>1957</c:v>
                </c:pt>
                <c:pt idx="58">
                  <c:v>1958</c:v>
                </c:pt>
                <c:pt idx="59">
                  <c:v>1959</c:v>
                </c:pt>
                <c:pt idx="60">
                  <c:v>1960</c:v>
                </c:pt>
                <c:pt idx="61">
                  <c:v>1961</c:v>
                </c:pt>
                <c:pt idx="62">
                  <c:v>1962</c:v>
                </c:pt>
                <c:pt idx="63">
                  <c:v>1963</c:v>
                </c:pt>
                <c:pt idx="64">
                  <c:v>1964</c:v>
                </c:pt>
                <c:pt idx="65">
                  <c:v>1965</c:v>
                </c:pt>
                <c:pt idx="66">
                  <c:v>1966</c:v>
                </c:pt>
                <c:pt idx="67">
                  <c:v>1967</c:v>
                </c:pt>
                <c:pt idx="68">
                  <c:v>1968</c:v>
                </c:pt>
                <c:pt idx="69">
                  <c:v>1969</c:v>
                </c:pt>
                <c:pt idx="70">
                  <c:v>1970</c:v>
                </c:pt>
                <c:pt idx="71">
                  <c:v>1971</c:v>
                </c:pt>
                <c:pt idx="72">
                  <c:v>1972</c:v>
                </c:pt>
                <c:pt idx="73">
                  <c:v>1973</c:v>
                </c:pt>
                <c:pt idx="74">
                  <c:v>1974</c:v>
                </c:pt>
                <c:pt idx="75">
                  <c:v>1975</c:v>
                </c:pt>
                <c:pt idx="76">
                  <c:v>1976</c:v>
                </c:pt>
                <c:pt idx="77">
                  <c:v>1977</c:v>
                </c:pt>
                <c:pt idx="78">
                  <c:v>1978</c:v>
                </c:pt>
                <c:pt idx="79">
                  <c:v>1979</c:v>
                </c:pt>
                <c:pt idx="80">
                  <c:v>1980</c:v>
                </c:pt>
                <c:pt idx="81">
                  <c:v>1981</c:v>
                </c:pt>
                <c:pt idx="82">
                  <c:v>1982</c:v>
                </c:pt>
                <c:pt idx="83">
                  <c:v>1983</c:v>
                </c:pt>
                <c:pt idx="84">
                  <c:v>1984</c:v>
                </c:pt>
                <c:pt idx="85">
                  <c:v>1985</c:v>
                </c:pt>
                <c:pt idx="86">
                  <c:v>1986</c:v>
                </c:pt>
                <c:pt idx="87">
                  <c:v>1987</c:v>
                </c:pt>
                <c:pt idx="88">
                  <c:v>1988</c:v>
                </c:pt>
                <c:pt idx="89">
                  <c:v>1989</c:v>
                </c:pt>
                <c:pt idx="90">
                  <c:v>1990</c:v>
                </c:pt>
                <c:pt idx="91">
                  <c:v>1991</c:v>
                </c:pt>
                <c:pt idx="92">
                  <c:v>1992</c:v>
                </c:pt>
                <c:pt idx="93">
                  <c:v>1993</c:v>
                </c:pt>
                <c:pt idx="94">
                  <c:v>1994</c:v>
                </c:pt>
                <c:pt idx="95">
                  <c:v>1995</c:v>
                </c:pt>
                <c:pt idx="96">
                  <c:v>1996</c:v>
                </c:pt>
                <c:pt idx="97">
                  <c:v>1997</c:v>
                </c:pt>
                <c:pt idx="98">
                  <c:v>1998</c:v>
                </c:pt>
                <c:pt idx="99">
                  <c:v>1999</c:v>
                </c:pt>
                <c:pt idx="100">
                  <c:v>2000</c:v>
                </c:pt>
                <c:pt idx="101">
                  <c:v>2001</c:v>
                </c:pt>
                <c:pt idx="102">
                  <c:v>2002</c:v>
                </c:pt>
                <c:pt idx="103">
                  <c:v>2003</c:v>
                </c:pt>
                <c:pt idx="104">
                  <c:v>2004</c:v>
                </c:pt>
                <c:pt idx="105">
                  <c:v>2005</c:v>
                </c:pt>
                <c:pt idx="106">
                  <c:v>2006</c:v>
                </c:pt>
                <c:pt idx="107">
                  <c:v>2007</c:v>
                </c:pt>
                <c:pt idx="108">
                  <c:v>2008</c:v>
                </c:pt>
                <c:pt idx="109">
                  <c:v>2009</c:v>
                </c:pt>
                <c:pt idx="110">
                  <c:v>2010</c:v>
                </c:pt>
                <c:pt idx="111">
                  <c:v>2011</c:v>
                </c:pt>
                <c:pt idx="112">
                  <c:v>2012</c:v>
                </c:pt>
                <c:pt idx="113">
                  <c:v>2013</c:v>
                </c:pt>
                <c:pt idx="114">
                  <c:v>2014</c:v>
                </c:pt>
                <c:pt idx="115">
                  <c:v>2015</c:v>
                </c:pt>
                <c:pt idx="116">
                  <c:v>2016</c:v>
                </c:pt>
                <c:pt idx="117">
                  <c:v>2017</c:v>
                </c:pt>
                <c:pt idx="118">
                  <c:v>2018</c:v>
                </c:pt>
                <c:pt idx="119">
                  <c:v>2019</c:v>
                </c:pt>
                <c:pt idx="120">
                  <c:v>2020</c:v>
                </c:pt>
                <c:pt idx="121">
                  <c:v>2021</c:v>
                </c:pt>
                <c:pt idx="122">
                  <c:v>2022</c:v>
                </c:pt>
                <c:pt idx="123">
                  <c:v>2023</c:v>
                </c:pt>
                <c:pt idx="124">
                  <c:v>2024</c:v>
                </c:pt>
                <c:pt idx="125">
                  <c:v>2025</c:v>
                </c:pt>
                <c:pt idx="126">
                  <c:v>2026</c:v>
                </c:pt>
                <c:pt idx="127">
                  <c:v>2027</c:v>
                </c:pt>
                <c:pt idx="128">
                  <c:v>2028</c:v>
                </c:pt>
                <c:pt idx="129">
                  <c:v>2029</c:v>
                </c:pt>
                <c:pt idx="130">
                  <c:v>2030</c:v>
                </c:pt>
                <c:pt idx="131">
                  <c:v>2031</c:v>
                </c:pt>
                <c:pt idx="132">
                  <c:v>2032</c:v>
                </c:pt>
                <c:pt idx="133">
                  <c:v>2033</c:v>
                </c:pt>
                <c:pt idx="134">
                  <c:v>2034</c:v>
                </c:pt>
                <c:pt idx="135">
                  <c:v>2035</c:v>
                </c:pt>
                <c:pt idx="136">
                  <c:v>2036</c:v>
                </c:pt>
                <c:pt idx="137">
                  <c:v>2037</c:v>
                </c:pt>
                <c:pt idx="138">
                  <c:v>2038</c:v>
                </c:pt>
                <c:pt idx="139">
                  <c:v>2039</c:v>
                </c:pt>
                <c:pt idx="140">
                  <c:v>2040</c:v>
                </c:pt>
                <c:pt idx="141">
                  <c:v>2041</c:v>
                </c:pt>
                <c:pt idx="142">
                  <c:v>2042</c:v>
                </c:pt>
                <c:pt idx="143">
                  <c:v>2043</c:v>
                </c:pt>
                <c:pt idx="144">
                  <c:v>2044</c:v>
                </c:pt>
                <c:pt idx="145">
                  <c:v>2045</c:v>
                </c:pt>
                <c:pt idx="146">
                  <c:v>2046</c:v>
                </c:pt>
                <c:pt idx="147">
                  <c:v>2047</c:v>
                </c:pt>
                <c:pt idx="148">
                  <c:v>2048</c:v>
                </c:pt>
                <c:pt idx="149">
                  <c:v>2049</c:v>
                </c:pt>
                <c:pt idx="150">
                  <c:v>2050</c:v>
                </c:pt>
                <c:pt idx="151">
                  <c:v>2051</c:v>
                </c:pt>
                <c:pt idx="152">
                  <c:v>2052</c:v>
                </c:pt>
                <c:pt idx="153">
                  <c:v>2053</c:v>
                </c:pt>
                <c:pt idx="154">
                  <c:v>2054</c:v>
                </c:pt>
                <c:pt idx="155">
                  <c:v>2055</c:v>
                </c:pt>
                <c:pt idx="156">
                  <c:v>2056</c:v>
                </c:pt>
                <c:pt idx="157">
                  <c:v>2057</c:v>
                </c:pt>
                <c:pt idx="158">
                  <c:v>2058</c:v>
                </c:pt>
                <c:pt idx="159">
                  <c:v>2059</c:v>
                </c:pt>
                <c:pt idx="160">
                  <c:v>2060</c:v>
                </c:pt>
                <c:pt idx="161">
                  <c:v>2061</c:v>
                </c:pt>
                <c:pt idx="162">
                  <c:v>2062</c:v>
                </c:pt>
                <c:pt idx="163">
                  <c:v>2063</c:v>
                </c:pt>
                <c:pt idx="164">
                  <c:v>2064</c:v>
                </c:pt>
                <c:pt idx="165">
                  <c:v>2065</c:v>
                </c:pt>
                <c:pt idx="166">
                  <c:v>2066</c:v>
                </c:pt>
                <c:pt idx="167">
                  <c:v>2067</c:v>
                </c:pt>
                <c:pt idx="168">
                  <c:v>2068</c:v>
                </c:pt>
                <c:pt idx="169">
                  <c:v>2069</c:v>
                </c:pt>
                <c:pt idx="170">
                  <c:v>2070</c:v>
                </c:pt>
                <c:pt idx="171">
                  <c:v>2071</c:v>
                </c:pt>
                <c:pt idx="172">
                  <c:v>2072</c:v>
                </c:pt>
                <c:pt idx="173">
                  <c:v>2073</c:v>
                </c:pt>
                <c:pt idx="174">
                  <c:v>2074</c:v>
                </c:pt>
                <c:pt idx="175">
                  <c:v>2075</c:v>
                </c:pt>
                <c:pt idx="176">
                  <c:v>2076</c:v>
                </c:pt>
                <c:pt idx="177">
                  <c:v>2077</c:v>
                </c:pt>
                <c:pt idx="178">
                  <c:v>2078</c:v>
                </c:pt>
                <c:pt idx="179">
                  <c:v>2079</c:v>
                </c:pt>
                <c:pt idx="180">
                  <c:v>2080</c:v>
                </c:pt>
                <c:pt idx="181">
                  <c:v>2081</c:v>
                </c:pt>
                <c:pt idx="182">
                  <c:v>2082</c:v>
                </c:pt>
                <c:pt idx="183">
                  <c:v>2083</c:v>
                </c:pt>
                <c:pt idx="184">
                  <c:v>2084</c:v>
                </c:pt>
                <c:pt idx="185">
                  <c:v>2085</c:v>
                </c:pt>
                <c:pt idx="186">
                  <c:v>2086</c:v>
                </c:pt>
                <c:pt idx="187">
                  <c:v>2087</c:v>
                </c:pt>
                <c:pt idx="188">
                  <c:v>2088</c:v>
                </c:pt>
                <c:pt idx="189">
                  <c:v>2089</c:v>
                </c:pt>
                <c:pt idx="190">
                  <c:v>2090</c:v>
                </c:pt>
                <c:pt idx="191">
                  <c:v>2091</c:v>
                </c:pt>
                <c:pt idx="192">
                  <c:v>2092</c:v>
                </c:pt>
                <c:pt idx="193">
                  <c:v>2093</c:v>
                </c:pt>
                <c:pt idx="194">
                  <c:v>2094</c:v>
                </c:pt>
                <c:pt idx="195">
                  <c:v>2095</c:v>
                </c:pt>
                <c:pt idx="196">
                  <c:v>2096</c:v>
                </c:pt>
                <c:pt idx="197">
                  <c:v>2097</c:v>
                </c:pt>
                <c:pt idx="198">
                  <c:v>2098</c:v>
                </c:pt>
                <c:pt idx="199">
                  <c:v>2099</c:v>
                </c:pt>
                <c:pt idx="200">
                  <c:v>2100</c:v>
                </c:pt>
              </c:strCache>
            </c:strRef>
          </c:cat>
          <c:val>
            <c:numRef>
              <c:f>Sheet1!$B$2:$GT$2</c:f>
              <c:numCache>
                <c:formatCode>General</c:formatCode>
                <c:ptCount val="201"/>
                <c:pt idx="0">
                  <c:v>0.53932713389820597</c:v>
                </c:pt>
                <c:pt idx="1">
                  <c:v>0.58840500022932896</c:v>
                </c:pt>
                <c:pt idx="2">
                  <c:v>0.58840500022932896</c:v>
                </c:pt>
                <c:pt idx="3">
                  <c:v>0.58840500022932896</c:v>
                </c:pt>
                <c:pt idx="4">
                  <c:v>0.58840500022932896</c:v>
                </c:pt>
                <c:pt idx="5">
                  <c:v>0.58840500022932896</c:v>
                </c:pt>
                <c:pt idx="6">
                  <c:v>0.58840500022932896</c:v>
                </c:pt>
                <c:pt idx="7">
                  <c:v>0.58840500022932896</c:v>
                </c:pt>
                <c:pt idx="8">
                  <c:v>0.58840500022932896</c:v>
                </c:pt>
                <c:pt idx="9">
                  <c:v>0.58840500022932896</c:v>
                </c:pt>
                <c:pt idx="10">
                  <c:v>0.58840500022939501</c:v>
                </c:pt>
                <c:pt idx="11">
                  <c:v>0.609606997896882</c:v>
                </c:pt>
                <c:pt idx="12">
                  <c:v>0.609606997896882</c:v>
                </c:pt>
                <c:pt idx="13">
                  <c:v>0.609606997896882</c:v>
                </c:pt>
                <c:pt idx="14">
                  <c:v>0.609606997896882</c:v>
                </c:pt>
                <c:pt idx="15">
                  <c:v>0.609606997896882</c:v>
                </c:pt>
                <c:pt idx="16">
                  <c:v>0.609606997896882</c:v>
                </c:pt>
                <c:pt idx="17">
                  <c:v>0.609606997896882</c:v>
                </c:pt>
                <c:pt idx="18">
                  <c:v>0.609606997896882</c:v>
                </c:pt>
                <c:pt idx="19">
                  <c:v>0.609606997896882</c:v>
                </c:pt>
                <c:pt idx="20">
                  <c:v>0.60960699789677197</c:v>
                </c:pt>
                <c:pt idx="21">
                  <c:v>1.069721195521685</c:v>
                </c:pt>
                <c:pt idx="22">
                  <c:v>1.069721195521685</c:v>
                </c:pt>
                <c:pt idx="23">
                  <c:v>1.069721195521685</c:v>
                </c:pt>
                <c:pt idx="24">
                  <c:v>1.069721195521685</c:v>
                </c:pt>
                <c:pt idx="25">
                  <c:v>1.069721195521685</c:v>
                </c:pt>
                <c:pt idx="26">
                  <c:v>1.069721195521685</c:v>
                </c:pt>
                <c:pt idx="27">
                  <c:v>1.069721195521685</c:v>
                </c:pt>
                <c:pt idx="28">
                  <c:v>1.069721195521685</c:v>
                </c:pt>
                <c:pt idx="29">
                  <c:v>1.069721195521685</c:v>
                </c:pt>
                <c:pt idx="30">
                  <c:v>1.0697211955215971</c:v>
                </c:pt>
                <c:pt idx="31">
                  <c:v>1.053605156578268</c:v>
                </c:pt>
                <c:pt idx="32">
                  <c:v>1.053605156578268</c:v>
                </c:pt>
                <c:pt idx="33">
                  <c:v>1.053605156578268</c:v>
                </c:pt>
                <c:pt idx="34">
                  <c:v>1.053605156578268</c:v>
                </c:pt>
                <c:pt idx="35">
                  <c:v>1.053605156578268</c:v>
                </c:pt>
                <c:pt idx="36">
                  <c:v>1.053605156578268</c:v>
                </c:pt>
                <c:pt idx="37">
                  <c:v>1.053605156578268</c:v>
                </c:pt>
                <c:pt idx="38">
                  <c:v>1.053605156578268</c:v>
                </c:pt>
                <c:pt idx="39">
                  <c:v>1.053605156578268</c:v>
                </c:pt>
                <c:pt idx="40">
                  <c:v>1.053605156578246</c:v>
                </c:pt>
                <c:pt idx="41">
                  <c:v>0.93640276014096402</c:v>
                </c:pt>
                <c:pt idx="42">
                  <c:v>0.93640276014096402</c:v>
                </c:pt>
                <c:pt idx="43">
                  <c:v>0.93640276014096402</c:v>
                </c:pt>
                <c:pt idx="44">
                  <c:v>0.93640276014096402</c:v>
                </c:pt>
                <c:pt idx="45">
                  <c:v>0.93640276014096402</c:v>
                </c:pt>
                <c:pt idx="46">
                  <c:v>0.93640276014096402</c:v>
                </c:pt>
                <c:pt idx="47">
                  <c:v>0.93640276014096402</c:v>
                </c:pt>
                <c:pt idx="48">
                  <c:v>0.93640276014096402</c:v>
                </c:pt>
                <c:pt idx="49">
                  <c:v>0.93640276014096402</c:v>
                </c:pt>
                <c:pt idx="50">
                  <c:v>0.93640276014100898</c:v>
                </c:pt>
                <c:pt idx="51">
                  <c:v>1.846519135810196</c:v>
                </c:pt>
                <c:pt idx="52">
                  <c:v>1.78894879008455</c:v>
                </c:pt>
                <c:pt idx="53">
                  <c:v>1.762465165101881</c:v>
                </c:pt>
                <c:pt idx="54">
                  <c:v>1.7589710211380709</c:v>
                </c:pt>
                <c:pt idx="55">
                  <c:v>1.7710242340999269</c:v>
                </c:pt>
                <c:pt idx="56">
                  <c:v>1.791508614198484</c:v>
                </c:pt>
                <c:pt idx="57">
                  <c:v>1.8141205058136911</c:v>
                </c:pt>
                <c:pt idx="58">
                  <c:v>1.8338185817307251</c:v>
                </c:pt>
                <c:pt idx="59">
                  <c:v>1.8472055212951299</c:v>
                </c:pt>
                <c:pt idx="60">
                  <c:v>1.8547372964345921</c:v>
                </c:pt>
                <c:pt idx="61">
                  <c:v>1.860550496543113</c:v>
                </c:pt>
                <c:pt idx="62">
                  <c:v>1.871590104609564</c:v>
                </c:pt>
                <c:pt idx="63">
                  <c:v>1.8954959977139569</c:v>
                </c:pt>
                <c:pt idx="64">
                  <c:v>1.9354465599691331</c:v>
                </c:pt>
                <c:pt idx="65">
                  <c:v>1.983533025045306</c:v>
                </c:pt>
                <c:pt idx="66">
                  <c:v>2.0323831920323241</c:v>
                </c:pt>
                <c:pt idx="67">
                  <c:v>2.0695905684376248</c:v>
                </c:pt>
                <c:pt idx="68">
                  <c:v>2.0871261254597062</c:v>
                </c:pt>
                <c:pt idx="69">
                  <c:v>2.079876816491693</c:v>
                </c:pt>
                <c:pt idx="70">
                  <c:v>2.0545673214918141</c:v>
                </c:pt>
                <c:pt idx="71">
                  <c:v>2.0269524528682861</c:v>
                </c:pt>
                <c:pt idx="72">
                  <c:v>2.000670872073417</c:v>
                </c:pt>
                <c:pt idx="73">
                  <c:v>1.9662620335564229</c:v>
                </c:pt>
                <c:pt idx="74">
                  <c:v>1.923685894375152</c:v>
                </c:pt>
                <c:pt idx="75">
                  <c:v>1.8773786700847801</c:v>
                </c:pt>
                <c:pt idx="76">
                  <c:v>1.8283091084929859</c:v>
                </c:pt>
                <c:pt idx="77">
                  <c:v>1.78518688962871</c:v>
                </c:pt>
                <c:pt idx="78">
                  <c:v>1.7577685016415801</c:v>
                </c:pt>
                <c:pt idx="79">
                  <c:v>1.7506241321833249</c:v>
                </c:pt>
                <c:pt idx="80">
                  <c:v>1.7577744837976039</c:v>
                </c:pt>
                <c:pt idx="81">
                  <c:v>1.7641837950010779</c:v>
                </c:pt>
                <c:pt idx="82">
                  <c:v>1.767060163744693</c:v>
                </c:pt>
                <c:pt idx="83">
                  <c:v>1.77623559903424</c:v>
                </c:pt>
                <c:pt idx="84">
                  <c:v>1.792050747764282</c:v>
                </c:pt>
                <c:pt idx="85">
                  <c:v>1.8093593222270441</c:v>
                </c:pt>
                <c:pt idx="86">
                  <c:v>1.8290291300157679</c:v>
                </c:pt>
                <c:pt idx="87">
                  <c:v>1.8390754900161841</c:v>
                </c:pt>
                <c:pt idx="88">
                  <c:v>1.824541961736682</c:v>
                </c:pt>
                <c:pt idx="89">
                  <c:v>1.779209484591691</c:v>
                </c:pt>
                <c:pt idx="90">
                  <c:v>1.7129023394309231</c:v>
                </c:pt>
                <c:pt idx="91">
                  <c:v>1.6420557501811599</c:v>
                </c:pt>
                <c:pt idx="92">
                  <c:v>1.577295316478494</c:v>
                </c:pt>
                <c:pt idx="93">
                  <c:v>1.516505915025556</c:v>
                </c:pt>
                <c:pt idx="94">
                  <c:v>1.463043749667803</c:v>
                </c:pt>
                <c:pt idx="95">
                  <c:v>1.416084560051392</c:v>
                </c:pt>
                <c:pt idx="96">
                  <c:v>1.3698292477005181</c:v>
                </c:pt>
                <c:pt idx="97">
                  <c:v>1.325506463523624</c:v>
                </c:pt>
                <c:pt idx="98">
                  <c:v>1.290490734829866</c:v>
                </c:pt>
                <c:pt idx="99">
                  <c:v>1.2667623598671589</c:v>
                </c:pt>
                <c:pt idx="100">
                  <c:v>1.2517004092987229</c:v>
                </c:pt>
                <c:pt idx="101">
                  <c:v>1.239839814193862</c:v>
                </c:pt>
                <c:pt idx="102">
                  <c:v>1.228798574461305</c:v>
                </c:pt>
                <c:pt idx="103">
                  <c:v>1.220663539297338</c:v>
                </c:pt>
                <c:pt idx="104">
                  <c:v>1.2148919857032561</c:v>
                </c:pt>
                <c:pt idx="105">
                  <c:v>1.210674547327151</c:v>
                </c:pt>
                <c:pt idx="106">
                  <c:v>1.207482809441536</c:v>
                </c:pt>
                <c:pt idx="107">
                  <c:v>1.204235108640924</c:v>
                </c:pt>
                <c:pt idx="108">
                  <c:v>1.1997575905261479</c:v>
                </c:pt>
                <c:pt idx="109">
                  <c:v>1.1932801370251871</c:v>
                </c:pt>
                <c:pt idx="110">
                  <c:v>1.1848311005041821</c:v>
                </c:pt>
                <c:pt idx="111">
                  <c:v>1.176011920768093</c:v>
                </c:pt>
                <c:pt idx="112">
                  <c:v>1.1659919291152581</c:v>
                </c:pt>
                <c:pt idx="113">
                  <c:v>1.1521811462184861</c:v>
                </c:pt>
                <c:pt idx="114">
                  <c:v>1.1337790995018571</c:v>
                </c:pt>
                <c:pt idx="115">
                  <c:v>1.111968558539504</c:v>
                </c:pt>
                <c:pt idx="116">
                  <c:v>1.0888888315121801</c:v>
                </c:pt>
                <c:pt idx="117">
                  <c:v>1.0658584643094899</c:v>
                </c:pt>
                <c:pt idx="118">
                  <c:v>1.0425312366415951</c:v>
                </c:pt>
                <c:pt idx="119">
                  <c:v>1.01934460030611</c:v>
                </c:pt>
                <c:pt idx="120">
                  <c:v>0.99635113829150002</c:v>
                </c:pt>
                <c:pt idx="121">
                  <c:v>0.97312790594161702</c:v>
                </c:pt>
                <c:pt idx="122">
                  <c:v>0.94989360907931597</c:v>
                </c:pt>
                <c:pt idx="123">
                  <c:v>0.92743838723079497</c:v>
                </c:pt>
                <c:pt idx="124">
                  <c:v>0.906052189492488</c:v>
                </c:pt>
                <c:pt idx="125">
                  <c:v>0.88558668089800596</c:v>
                </c:pt>
                <c:pt idx="126">
                  <c:v>0.86548818852008103</c:v>
                </c:pt>
                <c:pt idx="127">
                  <c:v>0.84571377641658096</c:v>
                </c:pt>
                <c:pt idx="128">
                  <c:v>0.82676715965759295</c:v>
                </c:pt>
                <c:pt idx="129">
                  <c:v>0.80874335807364595</c:v>
                </c:pt>
                <c:pt idx="130">
                  <c:v>0.79147753777483298</c:v>
                </c:pt>
                <c:pt idx="131">
                  <c:v>0.77466057582015702</c:v>
                </c:pt>
                <c:pt idx="132">
                  <c:v>0.75811526135879803</c:v>
                </c:pt>
                <c:pt idx="133">
                  <c:v>0.74189917337308497</c:v>
                </c:pt>
                <c:pt idx="134">
                  <c:v>0.72594727108432699</c:v>
                </c:pt>
                <c:pt idx="135">
                  <c:v>0.71022224740149797</c:v>
                </c:pt>
                <c:pt idx="136">
                  <c:v>0.69477570868096195</c:v>
                </c:pt>
                <c:pt idx="137">
                  <c:v>0.679514605482198</c:v>
                </c:pt>
                <c:pt idx="138">
                  <c:v>0.66424919458706899</c:v>
                </c:pt>
                <c:pt idx="139">
                  <c:v>0.64889620606630705</c:v>
                </c:pt>
                <c:pt idx="140">
                  <c:v>0.63350800326301204</c:v>
                </c:pt>
                <c:pt idx="141">
                  <c:v>0.61826774527787398</c:v>
                </c:pt>
                <c:pt idx="142">
                  <c:v>0.60319651905590099</c:v>
                </c:pt>
                <c:pt idx="143">
                  <c:v>0.58814041896600799</c:v>
                </c:pt>
                <c:pt idx="144">
                  <c:v>0.573074517846761</c:v>
                </c:pt>
                <c:pt idx="145">
                  <c:v>0.55805905411807699</c:v>
                </c:pt>
                <c:pt idx="146">
                  <c:v>0.54320690797481697</c:v>
                </c:pt>
                <c:pt idx="147">
                  <c:v>0.52857820666782596</c:v>
                </c:pt>
                <c:pt idx="148">
                  <c:v>0.51414974229932398</c:v>
                </c:pt>
                <c:pt idx="149">
                  <c:v>0.49994624009313898</c:v>
                </c:pt>
                <c:pt idx="150">
                  <c:v>0.48599603428453803</c:v>
                </c:pt>
                <c:pt idx="151">
                  <c:v>0.472295969281531</c:v>
                </c:pt>
                <c:pt idx="152">
                  <c:v>0.458899856931961</c:v>
                </c:pt>
                <c:pt idx="153">
                  <c:v>0.445890735751789</c:v>
                </c:pt>
                <c:pt idx="154">
                  <c:v>0.43331368821799998</c:v>
                </c:pt>
                <c:pt idx="155">
                  <c:v>0.421151997875861</c:v>
                </c:pt>
                <c:pt idx="156">
                  <c:v>0.409291826832269</c:v>
                </c:pt>
                <c:pt idx="157">
                  <c:v>0.39776181458328802</c:v>
                </c:pt>
                <c:pt idx="158">
                  <c:v>0.38670801078665001</c:v>
                </c:pt>
                <c:pt idx="159">
                  <c:v>0.37617303786119599</c:v>
                </c:pt>
                <c:pt idx="160">
                  <c:v>0.36608910922936699</c:v>
                </c:pt>
                <c:pt idx="161">
                  <c:v>0.35632013686491198</c:v>
                </c:pt>
                <c:pt idx="162">
                  <c:v>0.34679428205269303</c:v>
                </c:pt>
                <c:pt idx="163">
                  <c:v>0.33754645397646299</c:v>
                </c:pt>
                <c:pt idx="164">
                  <c:v>0.32855142065326298</c:v>
                </c:pt>
                <c:pt idx="165">
                  <c:v>0.31978332972573598</c:v>
                </c:pt>
                <c:pt idx="166">
                  <c:v>0.31127559949752398</c:v>
                </c:pt>
                <c:pt idx="167">
                  <c:v>0.30295577998224199</c:v>
                </c:pt>
                <c:pt idx="168">
                  <c:v>0.294692753792481</c:v>
                </c:pt>
                <c:pt idx="169">
                  <c:v>0.28642659611452798</c:v>
                </c:pt>
                <c:pt idx="170">
                  <c:v>0.27820815966346601</c:v>
                </c:pt>
                <c:pt idx="171">
                  <c:v>0.27019421814042799</c:v>
                </c:pt>
                <c:pt idx="172">
                  <c:v>0.26241371064264502</c:v>
                </c:pt>
                <c:pt idx="173">
                  <c:v>0.25475238597837102</c:v>
                </c:pt>
                <c:pt idx="174">
                  <c:v>0.247200055616629</c:v>
                </c:pt>
                <c:pt idx="175">
                  <c:v>0.239813473260236</c:v>
                </c:pt>
                <c:pt idx="176">
                  <c:v>0.23255835768928701</c:v>
                </c:pt>
                <c:pt idx="177">
                  <c:v>0.22559985573673499</c:v>
                </c:pt>
                <c:pt idx="178">
                  <c:v>0.21917374677891099</c:v>
                </c:pt>
                <c:pt idx="179">
                  <c:v>0.213393250868298</c:v>
                </c:pt>
                <c:pt idx="180">
                  <c:v>0.20812746936743301</c:v>
                </c:pt>
                <c:pt idx="181">
                  <c:v>0.203058119033901</c:v>
                </c:pt>
                <c:pt idx="182">
                  <c:v>0.19806500054694201</c:v>
                </c:pt>
                <c:pt idx="183">
                  <c:v>0.19329523135768301</c:v>
                </c:pt>
                <c:pt idx="184">
                  <c:v>0.18872515281649299</c:v>
                </c:pt>
                <c:pt idx="185">
                  <c:v>0.184271864069704</c:v>
                </c:pt>
                <c:pt idx="186">
                  <c:v>0.17990468772523599</c:v>
                </c:pt>
                <c:pt idx="187">
                  <c:v>0.175465720069992</c:v>
                </c:pt>
                <c:pt idx="188">
                  <c:v>0.17076367903203199</c:v>
                </c:pt>
                <c:pt idx="189">
                  <c:v>0.16568133706545701</c:v>
                </c:pt>
                <c:pt idx="190">
                  <c:v>0.16027143589909101</c:v>
                </c:pt>
                <c:pt idx="191">
                  <c:v>0.15464104256481001</c:v>
                </c:pt>
                <c:pt idx="192">
                  <c:v>0.14887727124983799</c:v>
                </c:pt>
                <c:pt idx="193">
                  <c:v>0.143019984962549</c:v>
                </c:pt>
                <c:pt idx="194">
                  <c:v>0.137054555241337</c:v>
                </c:pt>
                <c:pt idx="195">
                  <c:v>0.130918122564218</c:v>
                </c:pt>
                <c:pt idx="196">
                  <c:v>0.124530272747042</c:v>
                </c:pt>
                <c:pt idx="197">
                  <c:v>0.117801944353183</c:v>
                </c:pt>
                <c:pt idx="198">
                  <c:v>0.11064046013666</c:v>
                </c:pt>
                <c:pt idx="199">
                  <c:v>0.10295715456184</c:v>
                </c:pt>
                <c:pt idx="200">
                  <c:v>9.4663174354099502E-2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38-4EF7-AA3F-08EB90F12A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25"/>
        <c:tickLblSkip val="5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miter lim="800000"/>
            </a:ln>
          </c:spPr>
        </c:majorGridlines>
        <c:numFmt formatCode="0.0" sourceLinked="0"/>
        <c:majorTickMark val="none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  <c:crossAx val="2094734552"/>
        <c:crosses val="autoZero"/>
        <c:crossBetween val="between"/>
        <c:majorUnit val="0.5"/>
        <c:minorUnit val="0.2750000000000000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Sheet1!$G$2</c:f>
          <c:strCache>
            <c:ptCount val="1"/>
          </c:strCache>
        </c:strRef>
      </c:tx>
      <c:overlay val="0"/>
    </c:title>
    <c:autoTitleDeleted val="0"/>
    <c:plotArea>
      <c:layout>
        <c:manualLayout>
          <c:layoutTarget val="inner"/>
          <c:xMode val="edge"/>
          <c:yMode val="edge"/>
          <c:x val="0.105761317976256"/>
          <c:y val="0.131410710522261"/>
          <c:w val="0.67292175186554204"/>
          <c:h val="0.72125142347084303"/>
        </c:manualLayout>
      </c:layout>
      <c:areaChart>
        <c:grouping val="stacked"/>
        <c:varyColors val="0"/>
        <c:ser>
          <c:idx val="4"/>
          <c:order val="0"/>
          <c:tx>
            <c:strRef>
              <c:f>Sheet1!$S$5</c:f>
              <c:strCache>
                <c:ptCount val="1"/>
                <c:pt idx="0">
                  <c:v>Pop &lt; 15 yrs</c:v>
                </c:pt>
              </c:strCache>
            </c:strRef>
          </c:tx>
          <c:spPr>
            <a:pattFill prst="ltDnDiag">
              <a:fgClr>
                <a:sysClr val="window" lastClr="FFFFFF">
                  <a:lumMod val="85000"/>
                </a:sysClr>
              </a:fgClr>
              <a:bgClr>
                <a:sysClr val="window" lastClr="FFFFFF">
                  <a:lumMod val="100000"/>
                </a:sysClr>
              </a:bgClr>
            </a:pattFill>
          </c:spPr>
          <c:cat>
            <c:numRef>
              <c:f>Sheet1!$R$6:$R$32</c:f>
              <c:numCache>
                <c:formatCode>General</c:formatCode>
                <c:ptCount val="27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  <c:pt idx="10">
                  <c:v>2020</c:v>
                </c:pt>
                <c:pt idx="11">
                  <c:v>2025</c:v>
                </c:pt>
                <c:pt idx="12">
                  <c:v>2030</c:v>
                </c:pt>
                <c:pt idx="13">
                  <c:v>2035</c:v>
                </c:pt>
                <c:pt idx="14">
                  <c:v>2040</c:v>
                </c:pt>
                <c:pt idx="15">
                  <c:v>2045</c:v>
                </c:pt>
                <c:pt idx="16">
                  <c:v>2050</c:v>
                </c:pt>
                <c:pt idx="17">
                  <c:v>2055</c:v>
                </c:pt>
                <c:pt idx="18">
                  <c:v>2060</c:v>
                </c:pt>
                <c:pt idx="19">
                  <c:v>2065</c:v>
                </c:pt>
                <c:pt idx="20">
                  <c:v>2070</c:v>
                </c:pt>
                <c:pt idx="21">
                  <c:v>2075</c:v>
                </c:pt>
                <c:pt idx="22">
                  <c:v>2080</c:v>
                </c:pt>
                <c:pt idx="23">
                  <c:v>2085</c:v>
                </c:pt>
                <c:pt idx="24">
                  <c:v>2090</c:v>
                </c:pt>
                <c:pt idx="25">
                  <c:v>2095</c:v>
                </c:pt>
                <c:pt idx="26">
                  <c:v>2100</c:v>
                </c:pt>
              </c:numCache>
            </c:numRef>
          </c:cat>
          <c:val>
            <c:numRef>
              <c:f>Sheet1!$S$6:$S$32</c:f>
              <c:numCache>
                <c:formatCode>General</c:formatCode>
                <c:ptCount val="27"/>
                <c:pt idx="0">
                  <c:v>1384365.3689999999</c:v>
                </c:pt>
                <c:pt idx="1">
                  <c:v>1497892.0060000001</c:v>
                </c:pt>
                <c:pt idx="2">
                  <c:v>1572373.4890000001</c:v>
                </c:pt>
                <c:pt idx="3">
                  <c:v>1645078.027</c:v>
                </c:pt>
                <c:pt idx="4">
                  <c:v>1737312.0460000001</c:v>
                </c:pt>
                <c:pt idx="5">
                  <c:v>1819942.8859999999</c:v>
                </c:pt>
                <c:pt idx="6">
                  <c:v>1849266.46</c:v>
                </c:pt>
                <c:pt idx="7">
                  <c:v>1835348.3019999999</c:v>
                </c:pt>
                <c:pt idx="8">
                  <c:v>1846674.96</c:v>
                </c:pt>
                <c:pt idx="9">
                  <c:v>1864879.95982223</c:v>
                </c:pt>
                <c:pt idx="10">
                  <c:v>1881301.82028646</c:v>
                </c:pt>
                <c:pt idx="11">
                  <c:v>1872793.9514949899</c:v>
                </c:pt>
                <c:pt idx="12">
                  <c:v>1854730.53283662</c:v>
                </c:pt>
                <c:pt idx="13">
                  <c:v>1829040.3420788499</c:v>
                </c:pt>
                <c:pt idx="14">
                  <c:v>1803819.9499872799</c:v>
                </c:pt>
                <c:pt idx="15">
                  <c:v>1778496.4775579099</c:v>
                </c:pt>
                <c:pt idx="16">
                  <c:v>1744900.84531739</c:v>
                </c:pt>
                <c:pt idx="17">
                  <c:v>1700737.74023723</c:v>
                </c:pt>
                <c:pt idx="18">
                  <c:v>1648886.58620532</c:v>
                </c:pt>
                <c:pt idx="19">
                  <c:v>1596104.7022533801</c:v>
                </c:pt>
                <c:pt idx="20">
                  <c:v>1546815.0975953301</c:v>
                </c:pt>
                <c:pt idx="21">
                  <c:v>1499473.5870725899</c:v>
                </c:pt>
                <c:pt idx="22">
                  <c:v>1450118.31892281</c:v>
                </c:pt>
                <c:pt idx="23">
                  <c:v>1396537.5636489301</c:v>
                </c:pt>
                <c:pt idx="24">
                  <c:v>1341332.23212669</c:v>
                </c:pt>
                <c:pt idx="25">
                  <c:v>1287678.7307312901</c:v>
                </c:pt>
                <c:pt idx="26">
                  <c:v>1238533.4289090501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2E-4D55-BCDD-74F2187B3B38}"/>
            </c:ext>
          </c:extLst>
        </c:ser>
        <c:ser>
          <c:idx val="0"/>
          <c:order val="1"/>
          <c:tx>
            <c:strRef>
              <c:f>Sheet1!$T$5</c:f>
              <c:strCache>
                <c:ptCount val="1"/>
                <c:pt idx="0">
                  <c:v>No Education </c:v>
                </c:pt>
              </c:strCache>
            </c:strRef>
          </c:tx>
          <c:spPr>
            <a:solidFill>
              <a:srgbClr val="C00000"/>
            </a:solidFill>
          </c:spPr>
          <c:cat>
            <c:numRef>
              <c:f>Sheet1!$R$6:$R$32</c:f>
              <c:numCache>
                <c:formatCode>General</c:formatCode>
                <c:ptCount val="27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  <c:pt idx="10">
                  <c:v>2020</c:v>
                </c:pt>
                <c:pt idx="11">
                  <c:v>2025</c:v>
                </c:pt>
                <c:pt idx="12">
                  <c:v>2030</c:v>
                </c:pt>
                <c:pt idx="13">
                  <c:v>2035</c:v>
                </c:pt>
                <c:pt idx="14">
                  <c:v>2040</c:v>
                </c:pt>
                <c:pt idx="15">
                  <c:v>2045</c:v>
                </c:pt>
                <c:pt idx="16">
                  <c:v>2050</c:v>
                </c:pt>
                <c:pt idx="17">
                  <c:v>2055</c:v>
                </c:pt>
                <c:pt idx="18">
                  <c:v>2060</c:v>
                </c:pt>
                <c:pt idx="19">
                  <c:v>2065</c:v>
                </c:pt>
                <c:pt idx="20">
                  <c:v>2070</c:v>
                </c:pt>
                <c:pt idx="21">
                  <c:v>2075</c:v>
                </c:pt>
                <c:pt idx="22">
                  <c:v>2080</c:v>
                </c:pt>
                <c:pt idx="23">
                  <c:v>2085</c:v>
                </c:pt>
                <c:pt idx="24">
                  <c:v>2090</c:v>
                </c:pt>
                <c:pt idx="25">
                  <c:v>2095</c:v>
                </c:pt>
                <c:pt idx="26">
                  <c:v>2100</c:v>
                </c:pt>
              </c:numCache>
            </c:numRef>
          </c:cat>
          <c:val>
            <c:numRef>
              <c:f>Sheet1!$T$6:$T$32</c:f>
              <c:numCache>
                <c:formatCode>General</c:formatCode>
                <c:ptCount val="27"/>
                <c:pt idx="0">
                  <c:v>818550.81139935949</c:v>
                </c:pt>
                <c:pt idx="1">
                  <c:v>832976.89714184206</c:v>
                </c:pt>
                <c:pt idx="2">
                  <c:v>845870.37802858802</c:v>
                </c:pt>
                <c:pt idx="3">
                  <c:v>855081.60792316496</c:v>
                </c:pt>
                <c:pt idx="4">
                  <c:v>857088.68284516886</c:v>
                </c:pt>
                <c:pt idx="5">
                  <c:v>853997.85945890297</c:v>
                </c:pt>
                <c:pt idx="6">
                  <c:v>841874.73081592796</c:v>
                </c:pt>
                <c:pt idx="7">
                  <c:v>822260.22591003997</c:v>
                </c:pt>
                <c:pt idx="8">
                  <c:v>795562.48086858704</c:v>
                </c:pt>
                <c:pt idx="9">
                  <c:v>771497.318098602</c:v>
                </c:pt>
                <c:pt idx="10">
                  <c:v>738534.23396504601</c:v>
                </c:pt>
                <c:pt idx="11">
                  <c:v>702302.661257862</c:v>
                </c:pt>
                <c:pt idx="12">
                  <c:v>661502.21242912998</c:v>
                </c:pt>
                <c:pt idx="13">
                  <c:v>617151.87612323498</c:v>
                </c:pt>
                <c:pt idx="14">
                  <c:v>569786.51523202704</c:v>
                </c:pt>
                <c:pt idx="15">
                  <c:v>520150.79466872202</c:v>
                </c:pt>
                <c:pt idx="16">
                  <c:v>469266.22518077801</c:v>
                </c:pt>
                <c:pt idx="17">
                  <c:v>417842.68022576103</c:v>
                </c:pt>
                <c:pt idx="18">
                  <c:v>366850.31279564858</c:v>
                </c:pt>
                <c:pt idx="19">
                  <c:v>317879.40714301902</c:v>
                </c:pt>
                <c:pt idx="20">
                  <c:v>271941.41656085802</c:v>
                </c:pt>
                <c:pt idx="21">
                  <c:v>229787.58116921099</c:v>
                </c:pt>
                <c:pt idx="22">
                  <c:v>191808.56532798801</c:v>
                </c:pt>
                <c:pt idx="23">
                  <c:v>158186.04439633901</c:v>
                </c:pt>
                <c:pt idx="24">
                  <c:v>128930.174060007</c:v>
                </c:pt>
                <c:pt idx="25">
                  <c:v>103834.983335599</c:v>
                </c:pt>
                <c:pt idx="26">
                  <c:v>82765.941987439248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2E-4D55-BCDD-74F2187B3B38}"/>
            </c:ext>
          </c:extLst>
        </c:ser>
        <c:ser>
          <c:idx val="1"/>
          <c:order val="2"/>
          <c:tx>
            <c:strRef>
              <c:f>Sheet1!$U$5</c:f>
              <c:strCache>
                <c:ptCount val="1"/>
                <c:pt idx="0">
                  <c:v>Incomp. Primary</c:v>
                </c:pt>
              </c:strCache>
            </c:strRef>
          </c:tx>
          <c:spPr>
            <a:solidFill>
              <a:srgbClr val="FF6600"/>
            </a:solidFill>
          </c:spPr>
          <c:cat>
            <c:numRef>
              <c:f>Sheet1!$R$6:$R$32</c:f>
              <c:numCache>
                <c:formatCode>General</c:formatCode>
                <c:ptCount val="27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  <c:pt idx="10">
                  <c:v>2020</c:v>
                </c:pt>
                <c:pt idx="11">
                  <c:v>2025</c:v>
                </c:pt>
                <c:pt idx="12">
                  <c:v>2030</c:v>
                </c:pt>
                <c:pt idx="13">
                  <c:v>2035</c:v>
                </c:pt>
                <c:pt idx="14">
                  <c:v>2040</c:v>
                </c:pt>
                <c:pt idx="15">
                  <c:v>2045</c:v>
                </c:pt>
                <c:pt idx="16">
                  <c:v>2050</c:v>
                </c:pt>
                <c:pt idx="17">
                  <c:v>2055</c:v>
                </c:pt>
                <c:pt idx="18">
                  <c:v>2060</c:v>
                </c:pt>
                <c:pt idx="19">
                  <c:v>2065</c:v>
                </c:pt>
                <c:pt idx="20">
                  <c:v>2070</c:v>
                </c:pt>
                <c:pt idx="21">
                  <c:v>2075</c:v>
                </c:pt>
                <c:pt idx="22">
                  <c:v>2080</c:v>
                </c:pt>
                <c:pt idx="23">
                  <c:v>2085</c:v>
                </c:pt>
                <c:pt idx="24">
                  <c:v>2090</c:v>
                </c:pt>
                <c:pt idx="25">
                  <c:v>2095</c:v>
                </c:pt>
                <c:pt idx="26">
                  <c:v>2100</c:v>
                </c:pt>
              </c:numCache>
            </c:numRef>
          </c:cat>
          <c:val>
            <c:numRef>
              <c:f>Sheet1!$U$6:$U$32</c:f>
              <c:numCache>
                <c:formatCode>General</c:formatCode>
                <c:ptCount val="27"/>
                <c:pt idx="0">
                  <c:v>214264.841749788</c:v>
                </c:pt>
                <c:pt idx="1">
                  <c:v>228898.15369821401</c:v>
                </c:pt>
                <c:pt idx="2">
                  <c:v>244305.09455706499</c:v>
                </c:pt>
                <c:pt idx="3">
                  <c:v>257741.71944089199</c:v>
                </c:pt>
                <c:pt idx="4">
                  <c:v>270491.55509701691</c:v>
                </c:pt>
                <c:pt idx="5">
                  <c:v>282435.49823159009</c:v>
                </c:pt>
                <c:pt idx="6">
                  <c:v>299599.45289834403</c:v>
                </c:pt>
                <c:pt idx="7">
                  <c:v>310452.96271640802</c:v>
                </c:pt>
                <c:pt idx="8">
                  <c:v>318354.83318276401</c:v>
                </c:pt>
                <c:pt idx="9">
                  <c:v>317358.84263976</c:v>
                </c:pt>
                <c:pt idx="10">
                  <c:v>313005.84076220781</c:v>
                </c:pt>
                <c:pt idx="11">
                  <c:v>304990.94559339609</c:v>
                </c:pt>
                <c:pt idx="12">
                  <c:v>294306.07787645602</c:v>
                </c:pt>
                <c:pt idx="13">
                  <c:v>280170.00384897302</c:v>
                </c:pt>
                <c:pt idx="14">
                  <c:v>262840.64156703983</c:v>
                </c:pt>
                <c:pt idx="15">
                  <c:v>243050.653508018</c:v>
                </c:pt>
                <c:pt idx="16">
                  <c:v>221534.59511647499</c:v>
                </c:pt>
                <c:pt idx="17">
                  <c:v>199007.54620238801</c:v>
                </c:pt>
                <c:pt idx="18">
                  <c:v>176057.29775735899</c:v>
                </c:pt>
                <c:pt idx="19">
                  <c:v>153502.72678484599</c:v>
                </c:pt>
                <c:pt idx="20">
                  <c:v>131860.00812558801</c:v>
                </c:pt>
                <c:pt idx="21">
                  <c:v>111710.198252588</c:v>
                </c:pt>
                <c:pt idx="22">
                  <c:v>93550.271909611503</c:v>
                </c:pt>
                <c:pt idx="23">
                  <c:v>77595.553774260698</c:v>
                </c:pt>
                <c:pt idx="24">
                  <c:v>63764.632169869757</c:v>
                </c:pt>
                <c:pt idx="25">
                  <c:v>51887.913899234598</c:v>
                </c:pt>
                <c:pt idx="26">
                  <c:v>41844.1816399456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2E-4D55-BCDD-74F2187B3B38}"/>
            </c:ext>
          </c:extLst>
        </c:ser>
        <c:ser>
          <c:idx val="2"/>
          <c:order val="3"/>
          <c:tx>
            <c:strRef>
              <c:f>Sheet1!$V$5</c:f>
              <c:strCache>
                <c:ptCount val="1"/>
                <c:pt idx="0">
                  <c:v>Primary</c:v>
                </c:pt>
              </c:strCache>
            </c:strRef>
          </c:tx>
          <c:spPr>
            <a:solidFill>
              <a:srgbClr val="FFC000"/>
            </a:solidFill>
          </c:spPr>
          <c:cat>
            <c:numRef>
              <c:f>Sheet1!$R$6:$R$32</c:f>
              <c:numCache>
                <c:formatCode>General</c:formatCode>
                <c:ptCount val="27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  <c:pt idx="10">
                  <c:v>2020</c:v>
                </c:pt>
                <c:pt idx="11">
                  <c:v>2025</c:v>
                </c:pt>
                <c:pt idx="12">
                  <c:v>2030</c:v>
                </c:pt>
                <c:pt idx="13">
                  <c:v>2035</c:v>
                </c:pt>
                <c:pt idx="14">
                  <c:v>2040</c:v>
                </c:pt>
                <c:pt idx="15">
                  <c:v>2045</c:v>
                </c:pt>
                <c:pt idx="16">
                  <c:v>2050</c:v>
                </c:pt>
                <c:pt idx="17">
                  <c:v>2055</c:v>
                </c:pt>
                <c:pt idx="18">
                  <c:v>2060</c:v>
                </c:pt>
                <c:pt idx="19">
                  <c:v>2065</c:v>
                </c:pt>
                <c:pt idx="20">
                  <c:v>2070</c:v>
                </c:pt>
                <c:pt idx="21">
                  <c:v>2075</c:v>
                </c:pt>
                <c:pt idx="22">
                  <c:v>2080</c:v>
                </c:pt>
                <c:pt idx="23">
                  <c:v>2085</c:v>
                </c:pt>
                <c:pt idx="24">
                  <c:v>2090</c:v>
                </c:pt>
                <c:pt idx="25">
                  <c:v>2095</c:v>
                </c:pt>
                <c:pt idx="26">
                  <c:v>2100</c:v>
                </c:pt>
              </c:numCache>
            </c:numRef>
          </c:cat>
          <c:val>
            <c:numRef>
              <c:f>Sheet1!$V$6:$V$32</c:f>
              <c:numCache>
                <c:formatCode>General</c:formatCode>
                <c:ptCount val="27"/>
                <c:pt idx="0">
                  <c:v>551325.81160992407</c:v>
                </c:pt>
                <c:pt idx="1">
                  <c:v>600574.21256555361</c:v>
                </c:pt>
                <c:pt idx="2">
                  <c:v>655880.13134069694</c:v>
                </c:pt>
                <c:pt idx="3">
                  <c:v>719556.44862619601</c:v>
                </c:pt>
                <c:pt idx="4">
                  <c:v>774882.29862276604</c:v>
                </c:pt>
                <c:pt idx="5">
                  <c:v>813830.27005587902</c:v>
                </c:pt>
                <c:pt idx="6">
                  <c:v>856690.14497714001</c:v>
                </c:pt>
                <c:pt idx="7">
                  <c:v>872779.66353864595</c:v>
                </c:pt>
                <c:pt idx="8">
                  <c:v>905536.50220647804</c:v>
                </c:pt>
                <c:pt idx="9">
                  <c:v>936382.11368321744</c:v>
                </c:pt>
                <c:pt idx="10">
                  <c:v>963519.93021088105</c:v>
                </c:pt>
                <c:pt idx="11">
                  <c:v>981557.08839203708</c:v>
                </c:pt>
                <c:pt idx="12">
                  <c:v>992100.36320903501</c:v>
                </c:pt>
                <c:pt idx="13">
                  <c:v>995355.88273236202</c:v>
                </c:pt>
                <c:pt idx="14">
                  <c:v>990223.94491912297</c:v>
                </c:pt>
                <c:pt idx="15">
                  <c:v>977246.27968159097</c:v>
                </c:pt>
                <c:pt idx="16">
                  <c:v>957425.58579050703</c:v>
                </c:pt>
                <c:pt idx="17">
                  <c:v>930982.57244506106</c:v>
                </c:pt>
                <c:pt idx="18">
                  <c:v>898109.1060725291</c:v>
                </c:pt>
                <c:pt idx="19">
                  <c:v>860156.04169290804</c:v>
                </c:pt>
                <c:pt idx="20">
                  <c:v>817445.96818473097</c:v>
                </c:pt>
                <c:pt idx="21">
                  <c:v>771062.49991165649</c:v>
                </c:pt>
                <c:pt idx="22">
                  <c:v>721787.62274189189</c:v>
                </c:pt>
                <c:pt idx="23">
                  <c:v>670534.51867208409</c:v>
                </c:pt>
                <c:pt idx="24">
                  <c:v>618024.06911884458</c:v>
                </c:pt>
                <c:pt idx="25">
                  <c:v>565193.77785813506</c:v>
                </c:pt>
                <c:pt idx="26">
                  <c:v>513244.48431940301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2E-4D55-BCDD-74F2187B3B38}"/>
            </c:ext>
          </c:extLst>
        </c:ser>
        <c:ser>
          <c:idx val="3"/>
          <c:order val="4"/>
          <c:tx>
            <c:strRef>
              <c:f>Sheet1!$W$5</c:f>
              <c:strCache>
                <c:ptCount val="1"/>
                <c:pt idx="0">
                  <c:v>Lower Secondary</c:v>
                </c:pt>
              </c:strCache>
            </c:strRef>
          </c:tx>
          <c:spPr>
            <a:solidFill>
              <a:srgbClr val="99CCFF"/>
            </a:solidFill>
          </c:spPr>
          <c:cat>
            <c:numRef>
              <c:f>Sheet1!$R$6:$R$32</c:f>
              <c:numCache>
                <c:formatCode>General</c:formatCode>
                <c:ptCount val="27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  <c:pt idx="10">
                  <c:v>2020</c:v>
                </c:pt>
                <c:pt idx="11">
                  <c:v>2025</c:v>
                </c:pt>
                <c:pt idx="12">
                  <c:v>2030</c:v>
                </c:pt>
                <c:pt idx="13">
                  <c:v>2035</c:v>
                </c:pt>
                <c:pt idx="14">
                  <c:v>2040</c:v>
                </c:pt>
                <c:pt idx="15">
                  <c:v>2045</c:v>
                </c:pt>
                <c:pt idx="16">
                  <c:v>2050</c:v>
                </c:pt>
                <c:pt idx="17">
                  <c:v>2055</c:v>
                </c:pt>
                <c:pt idx="18">
                  <c:v>2060</c:v>
                </c:pt>
                <c:pt idx="19">
                  <c:v>2065</c:v>
                </c:pt>
                <c:pt idx="20">
                  <c:v>2070</c:v>
                </c:pt>
                <c:pt idx="21">
                  <c:v>2075</c:v>
                </c:pt>
                <c:pt idx="22">
                  <c:v>2080</c:v>
                </c:pt>
                <c:pt idx="23">
                  <c:v>2085</c:v>
                </c:pt>
                <c:pt idx="24">
                  <c:v>2090</c:v>
                </c:pt>
                <c:pt idx="25">
                  <c:v>2095</c:v>
                </c:pt>
                <c:pt idx="26">
                  <c:v>2100</c:v>
                </c:pt>
              </c:numCache>
            </c:numRef>
          </c:cat>
          <c:val>
            <c:numRef>
              <c:f>Sheet1!$W$6:$W$32</c:f>
              <c:numCache>
                <c:formatCode>General</c:formatCode>
                <c:ptCount val="27"/>
                <c:pt idx="0">
                  <c:v>341699.05230337399</c:v>
                </c:pt>
                <c:pt idx="1">
                  <c:v>423265.88753777201</c:v>
                </c:pt>
                <c:pt idx="2">
                  <c:v>510717.43891920702</c:v>
                </c:pt>
                <c:pt idx="3">
                  <c:v>617403.657927986</c:v>
                </c:pt>
                <c:pt idx="4">
                  <c:v>741070.70595536998</c:v>
                </c:pt>
                <c:pt idx="5">
                  <c:v>845448.17112276098</c:v>
                </c:pt>
                <c:pt idx="6">
                  <c:v>924948.94145334605</c:v>
                </c:pt>
                <c:pt idx="7">
                  <c:v>1044020.71042991</c:v>
                </c:pt>
                <c:pt idx="8">
                  <c:v>1138968.19629309</c:v>
                </c:pt>
                <c:pt idx="9">
                  <c:v>1218816.4214190701</c:v>
                </c:pt>
                <c:pt idx="10">
                  <c:v>1291186.27308842</c:v>
                </c:pt>
                <c:pt idx="11">
                  <c:v>1357772.60854407</c:v>
                </c:pt>
                <c:pt idx="12">
                  <c:v>1403992.1409934899</c:v>
                </c:pt>
                <c:pt idx="13">
                  <c:v>1434320.9682522099</c:v>
                </c:pt>
                <c:pt idx="14">
                  <c:v>1444295.9447554001</c:v>
                </c:pt>
                <c:pt idx="15">
                  <c:v>1434955.0600445201</c:v>
                </c:pt>
                <c:pt idx="16">
                  <c:v>1409296.8006265699</c:v>
                </c:pt>
                <c:pt idx="17">
                  <c:v>1367679.82532372</c:v>
                </c:pt>
                <c:pt idx="18">
                  <c:v>1310897.4374677599</c:v>
                </c:pt>
                <c:pt idx="19">
                  <c:v>1241920.88071842</c:v>
                </c:pt>
                <c:pt idx="20">
                  <c:v>1163837.8763290099</c:v>
                </c:pt>
                <c:pt idx="21">
                  <c:v>1080531.24184816</c:v>
                </c:pt>
                <c:pt idx="22">
                  <c:v>995819.84937763598</c:v>
                </c:pt>
                <c:pt idx="23">
                  <c:v>912144.14530501096</c:v>
                </c:pt>
                <c:pt idx="24">
                  <c:v>831053.98189385096</c:v>
                </c:pt>
                <c:pt idx="25">
                  <c:v>753631.43140128604</c:v>
                </c:pt>
                <c:pt idx="26">
                  <c:v>680857.71262159105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2E-4D55-BCDD-74F2187B3B38}"/>
            </c:ext>
          </c:extLst>
        </c:ser>
        <c:ser>
          <c:idx val="5"/>
          <c:order val="5"/>
          <c:tx>
            <c:strRef>
              <c:f>Sheet1!$X$5</c:f>
              <c:strCache>
                <c:ptCount val="1"/>
                <c:pt idx="0">
                  <c:v>Upper Secondary</c:v>
                </c:pt>
              </c:strCache>
            </c:strRef>
          </c:tx>
          <c:spPr>
            <a:solidFill>
              <a:srgbClr val="C0E7E6"/>
            </a:solidFill>
            <a:ln w="25400">
              <a:noFill/>
            </a:ln>
          </c:spPr>
          <c:cat>
            <c:numRef>
              <c:f>Sheet1!$R$6:$R$32</c:f>
              <c:numCache>
                <c:formatCode>General</c:formatCode>
                <c:ptCount val="27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  <c:pt idx="10">
                  <c:v>2020</c:v>
                </c:pt>
                <c:pt idx="11">
                  <c:v>2025</c:v>
                </c:pt>
                <c:pt idx="12">
                  <c:v>2030</c:v>
                </c:pt>
                <c:pt idx="13">
                  <c:v>2035</c:v>
                </c:pt>
                <c:pt idx="14">
                  <c:v>2040</c:v>
                </c:pt>
                <c:pt idx="15">
                  <c:v>2045</c:v>
                </c:pt>
                <c:pt idx="16">
                  <c:v>2050</c:v>
                </c:pt>
                <c:pt idx="17">
                  <c:v>2055</c:v>
                </c:pt>
                <c:pt idx="18">
                  <c:v>2060</c:v>
                </c:pt>
                <c:pt idx="19">
                  <c:v>2065</c:v>
                </c:pt>
                <c:pt idx="20">
                  <c:v>2070</c:v>
                </c:pt>
                <c:pt idx="21">
                  <c:v>2075</c:v>
                </c:pt>
                <c:pt idx="22">
                  <c:v>2080</c:v>
                </c:pt>
                <c:pt idx="23">
                  <c:v>2085</c:v>
                </c:pt>
                <c:pt idx="24">
                  <c:v>2090</c:v>
                </c:pt>
                <c:pt idx="25">
                  <c:v>2095</c:v>
                </c:pt>
                <c:pt idx="26">
                  <c:v>2100</c:v>
                </c:pt>
              </c:numCache>
            </c:numRef>
          </c:cat>
          <c:val>
            <c:numRef>
              <c:f>Sheet1!$X$6:$X$32</c:f>
              <c:numCache>
                <c:formatCode>General</c:formatCode>
                <c:ptCount val="27"/>
                <c:pt idx="0">
                  <c:v>295926.27393451199</c:v>
                </c:pt>
                <c:pt idx="1">
                  <c:v>372674.72850702202</c:v>
                </c:pt>
                <c:pt idx="2">
                  <c:v>466058.84340759309</c:v>
                </c:pt>
                <c:pt idx="3">
                  <c:v>565341.79056512099</c:v>
                </c:pt>
                <c:pt idx="4">
                  <c:v>668885.26699324802</c:v>
                </c:pt>
                <c:pt idx="5">
                  <c:v>790635.60328712303</c:v>
                </c:pt>
                <c:pt idx="6">
                  <c:v>945521.66295091202</c:v>
                </c:pt>
                <c:pt idx="7">
                  <c:v>1112530.2263569699</c:v>
                </c:pt>
                <c:pt idx="8">
                  <c:v>1273478.1862929601</c:v>
                </c:pt>
                <c:pt idx="9">
                  <c:v>1435928.52792256</c:v>
                </c:pt>
                <c:pt idx="10">
                  <c:v>1604423.6528342899</c:v>
                </c:pt>
                <c:pt idx="11">
                  <c:v>1787099.37545126</c:v>
                </c:pt>
                <c:pt idx="12">
                  <c:v>1972712.8669459701</c:v>
                </c:pt>
                <c:pt idx="13">
                  <c:v>2157109.8702840698</c:v>
                </c:pt>
                <c:pt idx="14">
                  <c:v>2336232.6676961901</c:v>
                </c:pt>
                <c:pt idx="15">
                  <c:v>2506498.6820085901</c:v>
                </c:pt>
                <c:pt idx="16">
                  <c:v>2668259.4096503998</c:v>
                </c:pt>
                <c:pt idx="17">
                  <c:v>2819954.38514783</c:v>
                </c:pt>
                <c:pt idx="18">
                  <c:v>2957915.2145087402</c:v>
                </c:pt>
                <c:pt idx="19">
                  <c:v>3077246.2789701498</c:v>
                </c:pt>
                <c:pt idx="20">
                  <c:v>3176060.8500498799</c:v>
                </c:pt>
                <c:pt idx="21">
                  <c:v>3252536.83400968</c:v>
                </c:pt>
                <c:pt idx="22">
                  <c:v>3307804.3023538399</c:v>
                </c:pt>
                <c:pt idx="23">
                  <c:v>3343993.1290210499</c:v>
                </c:pt>
                <c:pt idx="24">
                  <c:v>3360757.8827543999</c:v>
                </c:pt>
                <c:pt idx="25">
                  <c:v>3357774.7204903602</c:v>
                </c:pt>
                <c:pt idx="26">
                  <c:v>3336236.3101597698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82E-4D55-BCDD-74F2187B3B38}"/>
            </c:ext>
          </c:extLst>
        </c:ser>
        <c:ser>
          <c:idx val="6"/>
          <c:order val="6"/>
          <c:tx>
            <c:strRef>
              <c:f>Sheet1!$Y$5</c:f>
              <c:strCache>
                <c:ptCount val="1"/>
                <c:pt idx="0">
                  <c:v>Post Secondary</c:v>
                </c:pt>
              </c:strCache>
            </c:strRef>
          </c:tx>
          <c:spPr>
            <a:solidFill>
              <a:srgbClr val="60C0C0"/>
            </a:solidFill>
            <a:ln w="25400">
              <a:noFill/>
            </a:ln>
          </c:spPr>
          <c:cat>
            <c:numRef>
              <c:f>Sheet1!$R$6:$R$32</c:f>
              <c:numCache>
                <c:formatCode>General</c:formatCode>
                <c:ptCount val="27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  <c:pt idx="10">
                  <c:v>2020</c:v>
                </c:pt>
                <c:pt idx="11">
                  <c:v>2025</c:v>
                </c:pt>
                <c:pt idx="12">
                  <c:v>2030</c:v>
                </c:pt>
                <c:pt idx="13">
                  <c:v>2035</c:v>
                </c:pt>
                <c:pt idx="14">
                  <c:v>2040</c:v>
                </c:pt>
                <c:pt idx="15">
                  <c:v>2045</c:v>
                </c:pt>
                <c:pt idx="16">
                  <c:v>2050</c:v>
                </c:pt>
                <c:pt idx="17">
                  <c:v>2055</c:v>
                </c:pt>
                <c:pt idx="18">
                  <c:v>2060</c:v>
                </c:pt>
                <c:pt idx="19">
                  <c:v>2065</c:v>
                </c:pt>
                <c:pt idx="20">
                  <c:v>2070</c:v>
                </c:pt>
                <c:pt idx="21">
                  <c:v>2075</c:v>
                </c:pt>
                <c:pt idx="22">
                  <c:v>2080</c:v>
                </c:pt>
                <c:pt idx="23">
                  <c:v>2085</c:v>
                </c:pt>
                <c:pt idx="24">
                  <c:v>2090</c:v>
                </c:pt>
                <c:pt idx="25">
                  <c:v>2095</c:v>
                </c:pt>
                <c:pt idx="26">
                  <c:v>2100</c:v>
                </c:pt>
              </c:numCache>
            </c:numRef>
          </c:cat>
          <c:val>
            <c:numRef>
              <c:f>Sheet1!$Y$6:$Y$32</c:f>
              <c:numCache>
                <c:formatCode>General</c:formatCode>
                <c:ptCount val="27"/>
                <c:pt idx="0">
                  <c:v>90054.146003041198</c:v>
                </c:pt>
                <c:pt idx="1">
                  <c:v>120137.321549596</c:v>
                </c:pt>
                <c:pt idx="2">
                  <c:v>157802.10274685</c:v>
                </c:pt>
                <c:pt idx="3">
                  <c:v>203086.68351664001</c:v>
                </c:pt>
                <c:pt idx="4">
                  <c:v>256694.451221686</c:v>
                </c:pt>
                <c:pt idx="5">
                  <c:v>319949.02675998601</c:v>
                </c:pt>
                <c:pt idx="6">
                  <c:v>405162.76917786308</c:v>
                </c:pt>
                <c:pt idx="7">
                  <c:v>509258.26400296501</c:v>
                </c:pt>
                <c:pt idx="8">
                  <c:v>617312.95554036903</c:v>
                </c:pt>
                <c:pt idx="9">
                  <c:v>727953.97742804501</c:v>
                </c:pt>
                <c:pt idx="10">
                  <c:v>844516.68680626794</c:v>
                </c:pt>
                <c:pt idx="11">
                  <c:v>967755.58138486405</c:v>
                </c:pt>
                <c:pt idx="12">
                  <c:v>1101000.6267818001</c:v>
                </c:pt>
                <c:pt idx="13">
                  <c:v>1241656.3988093699</c:v>
                </c:pt>
                <c:pt idx="14">
                  <c:v>1388244.25590122</c:v>
                </c:pt>
                <c:pt idx="15">
                  <c:v>1538687.76054105</c:v>
                </c:pt>
                <c:pt idx="16">
                  <c:v>1691573.0725019199</c:v>
                </c:pt>
                <c:pt idx="17">
                  <c:v>1846459.6280908401</c:v>
                </c:pt>
                <c:pt idx="18">
                  <c:v>2002388.3731091199</c:v>
                </c:pt>
                <c:pt idx="19">
                  <c:v>2157050.3677996099</c:v>
                </c:pt>
                <c:pt idx="20">
                  <c:v>2307852.80557168</c:v>
                </c:pt>
                <c:pt idx="21">
                  <c:v>2453011.9510132899</c:v>
                </c:pt>
                <c:pt idx="22">
                  <c:v>2590921.6269388702</c:v>
                </c:pt>
                <c:pt idx="23">
                  <c:v>2721406.5551494402</c:v>
                </c:pt>
                <c:pt idx="24">
                  <c:v>2845291.7010943</c:v>
                </c:pt>
                <c:pt idx="25">
                  <c:v>2961871.6840755702</c:v>
                </c:pt>
                <c:pt idx="26">
                  <c:v>3069849.2530066199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82E-4D55-BCDD-74F2187B3B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8657024"/>
        <c:axId val="298657416"/>
      </c:areaChart>
      <c:scatterChart>
        <c:scatterStyle val="smoothMarker"/>
        <c:varyColors val="0"/>
        <c:ser>
          <c:idx val="9"/>
          <c:order val="7"/>
          <c:tx>
            <c:strRef>
              <c:f>Sheet1!$AE$13</c:f>
              <c:strCache>
                <c:ptCount val="1"/>
                <c:pt idx="0">
                  <c:v>IIASA Medium Scenario</c:v>
                </c:pt>
              </c:strCache>
            </c:strRef>
          </c:tx>
          <c:spPr>
            <a:ln w="50800">
              <a:solidFill>
                <a:schemeClr val="accent6">
                  <a:lumMod val="40000"/>
                  <a:lumOff val="60000"/>
                </a:schemeClr>
              </a:solidFill>
            </a:ln>
          </c:spPr>
          <c:marker>
            <c:symbol val="none"/>
          </c:marker>
          <c:dLbls>
            <c:dLbl>
              <c:idx val="18"/>
              <c:layout>
                <c:manualLayout>
                  <c:x val="4.4540229885057403E-2"/>
                  <c:y val="5.1729706985832197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82E-4D55-BCDD-74F2187B3B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Sheet1!$AC$14:$AC$32</c:f>
              <c:numCache>
                <c:formatCode>General</c:formatCode>
                <c:ptCount val="19"/>
                <c:pt idx="0">
                  <c:v>9</c:v>
                </c:pt>
                <c:pt idx="1">
                  <c:v>10</c:v>
                </c:pt>
                <c:pt idx="2">
                  <c:v>11</c:v>
                </c:pt>
                <c:pt idx="3">
                  <c:v>12</c:v>
                </c:pt>
                <c:pt idx="4">
                  <c:v>13</c:v>
                </c:pt>
                <c:pt idx="5">
                  <c:v>14</c:v>
                </c:pt>
                <c:pt idx="6">
                  <c:v>15</c:v>
                </c:pt>
                <c:pt idx="7">
                  <c:v>16</c:v>
                </c:pt>
                <c:pt idx="8">
                  <c:v>17</c:v>
                </c:pt>
                <c:pt idx="9">
                  <c:v>18</c:v>
                </c:pt>
                <c:pt idx="10">
                  <c:v>19</c:v>
                </c:pt>
                <c:pt idx="11">
                  <c:v>20</c:v>
                </c:pt>
                <c:pt idx="12">
                  <c:v>21</c:v>
                </c:pt>
                <c:pt idx="13">
                  <c:v>22</c:v>
                </c:pt>
                <c:pt idx="14">
                  <c:v>23</c:v>
                </c:pt>
                <c:pt idx="15">
                  <c:v>24</c:v>
                </c:pt>
                <c:pt idx="16">
                  <c:v>25</c:v>
                </c:pt>
                <c:pt idx="17">
                  <c:v>26</c:v>
                </c:pt>
                <c:pt idx="18">
                  <c:v>27</c:v>
                </c:pt>
              </c:numCache>
            </c:numRef>
          </c:xVal>
          <c:yVal>
            <c:numRef>
              <c:f>Sheet1!$AE$14:$AE$32</c:f>
              <c:numCache>
                <c:formatCode>General</c:formatCode>
                <c:ptCount val="19"/>
                <c:pt idx="0">
                  <c:v>6895888.1143842498</c:v>
                </c:pt>
                <c:pt idx="1">
                  <c:v>7272817.1610134803</c:v>
                </c:pt>
                <c:pt idx="2">
                  <c:v>7636488.4379535699</c:v>
                </c:pt>
                <c:pt idx="3">
                  <c:v>7974272.2121184804</c:v>
                </c:pt>
                <c:pt idx="4">
                  <c:v>8280344.82107249</c:v>
                </c:pt>
                <c:pt idx="5">
                  <c:v>8554805.3421290703</c:v>
                </c:pt>
                <c:pt idx="6">
                  <c:v>8795443.9200582802</c:v>
                </c:pt>
                <c:pt idx="7">
                  <c:v>8999085.7080103997</c:v>
                </c:pt>
                <c:pt idx="8">
                  <c:v>9162256.5341840405</c:v>
                </c:pt>
                <c:pt idx="9">
                  <c:v>9282664.3776728306</c:v>
                </c:pt>
                <c:pt idx="10">
                  <c:v>9361104.3279164806</c:v>
                </c:pt>
                <c:pt idx="11">
                  <c:v>9403860.4053623304</c:v>
                </c:pt>
                <c:pt idx="12">
                  <c:v>9415814.0224170797</c:v>
                </c:pt>
                <c:pt idx="13">
                  <c:v>9398113.8932771794</c:v>
                </c:pt>
                <c:pt idx="14">
                  <c:v>9351810.5575726498</c:v>
                </c:pt>
                <c:pt idx="15">
                  <c:v>9280397.5099671092</c:v>
                </c:pt>
                <c:pt idx="16">
                  <c:v>9189154.6732179392</c:v>
                </c:pt>
                <c:pt idx="17">
                  <c:v>9081873.2417914793</c:v>
                </c:pt>
                <c:pt idx="18">
                  <c:v>8963331.3126438204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682E-4D55-BCDD-74F2187B3B38}"/>
            </c:ext>
          </c:extLst>
        </c:ser>
        <c:ser>
          <c:idx val="7"/>
          <c:order val="8"/>
          <c:tx>
            <c:strRef>
              <c:f>Sheet1!$AB$6</c:f>
              <c:strCache>
                <c:ptCount val="1"/>
                <c:pt idx="0">
                  <c:v>x</c:v>
                </c:pt>
              </c:strCache>
            </c:strRef>
          </c:tx>
          <c:xVal>
            <c:numRef>
              <c:f>Sheet1!$AA$7:$AA$8</c:f>
              <c:numCache>
                <c:formatCode>General</c:formatCode>
                <c:ptCount val="2"/>
                <c:pt idx="0">
                  <c:v>9</c:v>
                </c:pt>
                <c:pt idx="1">
                  <c:v>9</c:v>
                </c:pt>
              </c:numCache>
            </c:numRef>
          </c:xVal>
          <c:yVal>
            <c:numRef>
              <c:f>Sheet1!$AB$7:$AB$8</c:f>
              <c:numCache>
                <c:formatCode>General</c:formatCode>
                <c:ptCount val="2"/>
                <c:pt idx="0">
                  <c:v>0</c:v>
                </c:pt>
                <c:pt idx="1">
                  <c:v>13000000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682E-4D55-BCDD-74F2187B3B38}"/>
            </c:ext>
          </c:extLst>
        </c:ser>
        <c:ser>
          <c:idx val="10"/>
          <c:order val="9"/>
          <c:tx>
            <c:strRef>
              <c:f>Sheet1!$AF$13</c:f>
              <c:strCache>
                <c:ptCount val="1"/>
                <c:pt idx="0">
                  <c:v>UN Median (2015)</c:v>
                </c:pt>
              </c:strCache>
            </c:strRef>
          </c:tx>
          <c:spPr>
            <a:ln w="50800">
              <a:solidFill>
                <a:schemeClr val="accent6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18"/>
              <c:layout>
                <c:manualLayout>
                  <c:x val="4.4540229885057403E-2"/>
                  <c:y val="2.5864853492916099E-3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82E-4D55-BCDD-74F2187B3B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Sheet1!$AC$14:$AC$32</c:f>
              <c:numCache>
                <c:formatCode>General</c:formatCode>
                <c:ptCount val="19"/>
                <c:pt idx="0">
                  <c:v>9</c:v>
                </c:pt>
                <c:pt idx="1">
                  <c:v>10</c:v>
                </c:pt>
                <c:pt idx="2">
                  <c:v>11</c:v>
                </c:pt>
                <c:pt idx="3">
                  <c:v>12</c:v>
                </c:pt>
                <c:pt idx="4">
                  <c:v>13</c:v>
                </c:pt>
                <c:pt idx="5">
                  <c:v>14</c:v>
                </c:pt>
                <c:pt idx="6">
                  <c:v>15</c:v>
                </c:pt>
                <c:pt idx="7">
                  <c:v>16</c:v>
                </c:pt>
                <c:pt idx="8">
                  <c:v>17</c:v>
                </c:pt>
                <c:pt idx="9">
                  <c:v>18</c:v>
                </c:pt>
                <c:pt idx="10">
                  <c:v>19</c:v>
                </c:pt>
                <c:pt idx="11">
                  <c:v>20</c:v>
                </c:pt>
                <c:pt idx="12">
                  <c:v>21</c:v>
                </c:pt>
                <c:pt idx="13">
                  <c:v>22</c:v>
                </c:pt>
                <c:pt idx="14">
                  <c:v>23</c:v>
                </c:pt>
                <c:pt idx="15">
                  <c:v>24</c:v>
                </c:pt>
                <c:pt idx="16">
                  <c:v>25</c:v>
                </c:pt>
                <c:pt idx="17">
                  <c:v>26</c:v>
                </c:pt>
                <c:pt idx="18">
                  <c:v>27</c:v>
                </c:pt>
              </c:numCache>
            </c:numRef>
          </c:xVal>
          <c:yVal>
            <c:numRef>
              <c:f>Sheet1!$AF$14:$AF$32</c:f>
              <c:numCache>
                <c:formatCode>General</c:formatCode>
                <c:ptCount val="19"/>
                <c:pt idx="0">
                  <c:v>6895888.1143842498</c:v>
                </c:pt>
                <c:pt idx="1">
                  <c:v>7349472.0999999996</c:v>
                </c:pt>
                <c:pt idx="2">
                  <c:v>7758156.79</c:v>
                </c:pt>
                <c:pt idx="3">
                  <c:v>8141661.0099999998</c:v>
                </c:pt>
                <c:pt idx="4">
                  <c:v>8500766.0500000007</c:v>
                </c:pt>
                <c:pt idx="5">
                  <c:v>8838907.8800000008</c:v>
                </c:pt>
                <c:pt idx="6">
                  <c:v>9157233.9800000004</c:v>
                </c:pt>
                <c:pt idx="7">
                  <c:v>9453891.7799999993</c:v>
                </c:pt>
                <c:pt idx="8">
                  <c:v>9725147.9900000002</c:v>
                </c:pt>
                <c:pt idx="9">
                  <c:v>9968808.9600000009</c:v>
                </c:pt>
                <c:pt idx="10">
                  <c:v>10184289.99</c:v>
                </c:pt>
                <c:pt idx="11">
                  <c:v>10375718.93</c:v>
                </c:pt>
                <c:pt idx="12">
                  <c:v>10547989</c:v>
                </c:pt>
                <c:pt idx="13">
                  <c:v>10701652.859999999</c:v>
                </c:pt>
                <c:pt idx="14">
                  <c:v>10836635.07</c:v>
                </c:pt>
                <c:pt idx="15">
                  <c:v>10953524.810000001</c:v>
                </c:pt>
                <c:pt idx="16">
                  <c:v>11055270.119999999</c:v>
                </c:pt>
                <c:pt idx="17">
                  <c:v>11142460.57</c:v>
                </c:pt>
                <c:pt idx="18">
                  <c:v>11213317.48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682E-4D55-BCDD-74F2187B3B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8657024"/>
        <c:axId val="298657416"/>
      </c:scatterChart>
      <c:catAx>
        <c:axId val="298657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98657416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298657416"/>
        <c:scaling>
          <c:orientation val="minMax"/>
          <c:max val="1300000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98657024"/>
        <c:crossesAt val="1"/>
        <c:crossBetween val="midCat"/>
        <c:majorUnit val="1000000"/>
        <c:dispUnits>
          <c:builtInUnit val="millions"/>
          <c:dispUnitsLbl>
            <c:layout>
              <c:manualLayout>
                <c:xMode val="edge"/>
                <c:yMode val="edge"/>
                <c:x val="2.03218617069418E-2"/>
                <c:y val="0.19089992990013699"/>
              </c:manualLayout>
            </c:layout>
            <c:tx>
              <c:rich>
                <a:bodyPr/>
                <a:lstStyle/>
                <a:p>
                  <a:pPr>
                    <a:defRPr sz="1600"/>
                  </a:pPr>
                  <a:r>
                    <a:rPr lang="en-US" sz="1600" b="0" dirty="0"/>
                    <a:t>Population in Billions</a:t>
                  </a:r>
                </a:p>
              </c:rich>
            </c:tx>
          </c:dispUnitsLbl>
        </c:dispUnits>
      </c:valAx>
      <c:spPr>
        <a:ln>
          <a:solidFill>
            <a:schemeClr val="accent1">
              <a:shade val="95000"/>
              <a:satMod val="105000"/>
            </a:schemeClr>
          </a:solidFill>
        </a:ln>
      </c:spPr>
    </c:plotArea>
    <c:legend>
      <c:legendPos val="r"/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81753421277098004"/>
          <c:y val="0.48299782516678702"/>
          <c:w val="0.162026640630448"/>
          <c:h val="0.37975124902371599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046408971606804E-2"/>
          <c:y val="4.93137040669583E-2"/>
          <c:w val="0.88123717489859399"/>
          <c:h val="0.85966257346779096"/>
        </c:manualLayout>
      </c:layout>
      <c:lineChart>
        <c:grouping val="standard"/>
        <c:varyColors val="0"/>
        <c:ser>
          <c:idx val="0"/>
          <c:order val="0"/>
          <c:tx>
            <c:strRef>
              <c:f>Sheet3!$AB$3</c:f>
              <c:strCache>
                <c:ptCount val="1"/>
                <c:pt idx="0">
                  <c:v>Total Population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Sheet3!$F$4:$F$104</c:f>
              <c:numCache>
                <c:formatCode>General</c:formatCode>
                <c:ptCount val="101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  <c:pt idx="72">
                  <c:v>2022</c:v>
                </c:pt>
                <c:pt idx="73">
                  <c:v>2023</c:v>
                </c:pt>
                <c:pt idx="74">
                  <c:v>2024</c:v>
                </c:pt>
                <c:pt idx="75">
                  <c:v>2025</c:v>
                </c:pt>
                <c:pt idx="76">
                  <c:v>2026</c:v>
                </c:pt>
                <c:pt idx="77">
                  <c:v>2027</c:v>
                </c:pt>
                <c:pt idx="78">
                  <c:v>2028</c:v>
                </c:pt>
                <c:pt idx="79">
                  <c:v>2029</c:v>
                </c:pt>
                <c:pt idx="80">
                  <c:v>2030</c:v>
                </c:pt>
                <c:pt idx="81">
                  <c:v>2031</c:v>
                </c:pt>
                <c:pt idx="82">
                  <c:v>2032</c:v>
                </c:pt>
                <c:pt idx="83">
                  <c:v>2033</c:v>
                </c:pt>
                <c:pt idx="84">
                  <c:v>2034</c:v>
                </c:pt>
                <c:pt idx="85">
                  <c:v>2035</c:v>
                </c:pt>
                <c:pt idx="86">
                  <c:v>2036</c:v>
                </c:pt>
                <c:pt idx="87">
                  <c:v>2037</c:v>
                </c:pt>
                <c:pt idx="88">
                  <c:v>2038</c:v>
                </c:pt>
                <c:pt idx="89">
                  <c:v>2039</c:v>
                </c:pt>
                <c:pt idx="90">
                  <c:v>2040</c:v>
                </c:pt>
                <c:pt idx="91">
                  <c:v>2041</c:v>
                </c:pt>
                <c:pt idx="92">
                  <c:v>2042</c:v>
                </c:pt>
                <c:pt idx="93">
                  <c:v>2043</c:v>
                </c:pt>
                <c:pt idx="94">
                  <c:v>2044</c:v>
                </c:pt>
                <c:pt idx="95">
                  <c:v>2045</c:v>
                </c:pt>
                <c:pt idx="96">
                  <c:v>2046</c:v>
                </c:pt>
                <c:pt idx="97">
                  <c:v>2047</c:v>
                </c:pt>
                <c:pt idx="98">
                  <c:v>2048</c:v>
                </c:pt>
                <c:pt idx="99">
                  <c:v>2049</c:v>
                </c:pt>
                <c:pt idx="100">
                  <c:v>2050</c:v>
                </c:pt>
              </c:numCache>
            </c:numRef>
          </c:cat>
          <c:val>
            <c:numRef>
              <c:f>Sheet3!$AB$4:$AB$104</c:f>
              <c:numCache>
                <c:formatCode>0.0</c:formatCode>
                <c:ptCount val="101"/>
                <c:pt idx="0">
                  <c:v>2.5293457180000001</c:v>
                </c:pt>
                <c:pt idx="1">
                  <c:v>2.575937981</c:v>
                </c:pt>
                <c:pt idx="2">
                  <c:v>2.622275602999999</c:v>
                </c:pt>
                <c:pt idx="3">
                  <c:v>2.6687437030000001</c:v>
                </c:pt>
                <c:pt idx="4">
                  <c:v>2.7156956760000002</c:v>
                </c:pt>
                <c:pt idx="5">
                  <c:v>2.7634533420000258</c:v>
                </c:pt>
                <c:pt idx="6">
                  <c:v>2.812307449</c:v>
                </c:pt>
                <c:pt idx="7">
                  <c:v>2.862516506</c:v>
                </c:pt>
                <c:pt idx="8">
                  <c:v>2.9143068090000002</c:v>
                </c:pt>
                <c:pt idx="9">
                  <c:v>2.9678699399999982</c:v>
                </c:pt>
                <c:pt idx="10">
                  <c:v>3.0233578270000012</c:v>
                </c:pt>
                <c:pt idx="11">
                  <c:v>3.0808775450000012</c:v>
                </c:pt>
                <c:pt idx="12">
                  <c:v>3.1404855359999999</c:v>
                </c:pt>
                <c:pt idx="13">
                  <c:v>3.202186407000001</c:v>
                </c:pt>
                <c:pt idx="14">
                  <c:v>3.2659382450000249</c:v>
                </c:pt>
                <c:pt idx="15">
                  <c:v>3.3316703889999988</c:v>
                </c:pt>
                <c:pt idx="16">
                  <c:v>3.3993632030000001</c:v>
                </c:pt>
                <c:pt idx="17">
                  <c:v>3.4689158949999999</c:v>
                </c:pt>
                <c:pt idx="18">
                  <c:v>3.5400591709999998</c:v>
                </c:pt>
                <c:pt idx="19">
                  <c:v>3.6124455309999721</c:v>
                </c:pt>
                <c:pt idx="20">
                  <c:v>3.6857766170000001</c:v>
                </c:pt>
                <c:pt idx="21">
                  <c:v>3.7600159359999998</c:v>
                </c:pt>
                <c:pt idx="22">
                  <c:v>3.8350839579999998</c:v>
                </c:pt>
                <c:pt idx="23">
                  <c:v>3.9106004769999991</c:v>
                </c:pt>
                <c:pt idx="24">
                  <c:v>3.9861083449999999</c:v>
                </c:pt>
                <c:pt idx="25">
                  <c:v>4.0613167859999999</c:v>
                </c:pt>
                <c:pt idx="26">
                  <c:v>4.1360390530000011</c:v>
                </c:pt>
                <c:pt idx="27">
                  <c:v>4.2104435240000004</c:v>
                </c:pt>
                <c:pt idx="28">
                  <c:v>4.2850460559999988</c:v>
                </c:pt>
                <c:pt idx="29">
                  <c:v>4.3605832169999168</c:v>
                </c:pt>
                <c:pt idx="30">
                  <c:v>4.437609074</c:v>
                </c:pt>
                <c:pt idx="31">
                  <c:v>4.5161509299999736</c:v>
                </c:pt>
                <c:pt idx="32">
                  <c:v>4.5960884910000024</c:v>
                </c:pt>
                <c:pt idx="33">
                  <c:v>4.6776303279999709</c:v>
                </c:pt>
                <c:pt idx="34">
                  <c:v>4.7609942589999124</c:v>
                </c:pt>
                <c:pt idx="35">
                  <c:v>4.8462470279999996</c:v>
                </c:pt>
                <c:pt idx="36">
                  <c:v>4.9335227640000134</c:v>
                </c:pt>
                <c:pt idx="37">
                  <c:v>5.0225422649999736</c:v>
                </c:pt>
                <c:pt idx="38">
                  <c:v>5.1124343049999368</c:v>
                </c:pt>
                <c:pt idx="39">
                  <c:v>5.2020289330000002</c:v>
                </c:pt>
                <c:pt idx="40">
                  <c:v>5.2904515809999966</c:v>
                </c:pt>
                <c:pt idx="41">
                  <c:v>5.377382602</c:v>
                </c:pt>
                <c:pt idx="42">
                  <c:v>5.462938970999935</c:v>
                </c:pt>
                <c:pt idx="43">
                  <c:v>5.547229637</c:v>
                </c:pt>
                <c:pt idx="44">
                  <c:v>5.6305328869999709</c:v>
                </c:pt>
                <c:pt idx="45">
                  <c:v>5.7130729469999846</c:v>
                </c:pt>
                <c:pt idx="46">
                  <c:v>5.7948131779999636</c:v>
                </c:pt>
                <c:pt idx="47">
                  <c:v>5.8756937640000499</c:v>
                </c:pt>
                <c:pt idx="48">
                  <c:v>5.9559144830000008</c:v>
                </c:pt>
                <c:pt idx="49">
                  <c:v>6.0357371590000009</c:v>
                </c:pt>
                <c:pt idx="50">
                  <c:v>6.1153671780000014</c:v>
                </c:pt>
                <c:pt idx="51">
                  <c:v>6.1948860579998906</c:v>
                </c:pt>
                <c:pt idx="52">
                  <c:v>6.2743021130000134</c:v>
                </c:pt>
                <c:pt idx="53">
                  <c:v>6.3536586600000007</c:v>
                </c:pt>
                <c:pt idx="54">
                  <c:v>6.4329781850000671</c:v>
                </c:pt>
                <c:pt idx="55">
                  <c:v>6.5122762989999936</c:v>
                </c:pt>
                <c:pt idx="56">
                  <c:v>6.5915484220000033</c:v>
                </c:pt>
                <c:pt idx="57">
                  <c:v>6.6708010979999957</c:v>
                </c:pt>
                <c:pt idx="58">
                  <c:v>6.7500617319999998</c:v>
                </c:pt>
                <c:pt idx="59">
                  <c:v>6.8293605189999846</c:v>
                </c:pt>
                <c:pt idx="60">
                  <c:v>6.9086883779999946</c:v>
                </c:pt>
                <c:pt idx="61">
                  <c:v>6.9880211420000133</c:v>
                </c:pt>
                <c:pt idx="62">
                  <c:v>7.0672538269999654</c:v>
                </c:pt>
                <c:pt idx="63">
                  <c:v>7.1461887419999854</c:v>
                </c:pt>
                <c:pt idx="64">
                  <c:v>7.2245722299999313</c:v>
                </c:pt>
                <c:pt idx="65">
                  <c:v>7.302186262999915</c:v>
                </c:pt>
                <c:pt idx="66">
                  <c:v>7.3789314810000004</c:v>
                </c:pt>
                <c:pt idx="67">
                  <c:v>7.4547329879999946</c:v>
                </c:pt>
                <c:pt idx="68">
                  <c:v>7.5294273179999864</c:v>
                </c:pt>
                <c:pt idx="69">
                  <c:v>7.6028405509999377</c:v>
                </c:pt>
                <c:pt idx="70">
                  <c:v>7.6748325679999123</c:v>
                </c:pt>
                <c:pt idx="71">
                  <c:v>7.7453128259999966</c:v>
                </c:pt>
                <c:pt idx="72">
                  <c:v>7.8142378609999268</c:v>
                </c:pt>
                <c:pt idx="73">
                  <c:v>7.881581905</c:v>
                </c:pt>
                <c:pt idx="74">
                  <c:v>7.9473456879999986</c:v>
                </c:pt>
                <c:pt idx="75">
                  <c:v>8.0115332310000067</c:v>
                </c:pt>
                <c:pt idx="76">
                  <c:v>8.074120937</c:v>
                </c:pt>
                <c:pt idx="77">
                  <c:v>8.1350992710000067</c:v>
                </c:pt>
                <c:pt idx="78">
                  <c:v>8.1945122330000046</c:v>
                </c:pt>
                <c:pt idx="79">
                  <c:v>8.2524252470000068</c:v>
                </c:pt>
                <c:pt idx="80">
                  <c:v>8.3088952230000004</c:v>
                </c:pt>
                <c:pt idx="81">
                  <c:v>8.363923754</c:v>
                </c:pt>
                <c:pt idx="82">
                  <c:v>8.4175222310000066</c:v>
                </c:pt>
                <c:pt idx="83">
                  <c:v>8.4697697740000066</c:v>
                </c:pt>
                <c:pt idx="84">
                  <c:v>8.5207635680000013</c:v>
                </c:pt>
                <c:pt idx="85">
                  <c:v>8.5705696340000248</c:v>
                </c:pt>
                <c:pt idx="86">
                  <c:v>8.6192100839999988</c:v>
                </c:pt>
                <c:pt idx="87">
                  <c:v>8.6666559800000016</c:v>
                </c:pt>
                <c:pt idx="88">
                  <c:v>8.7128540460000004</c:v>
                </c:pt>
                <c:pt idx="89">
                  <c:v>8.7577242090000027</c:v>
                </c:pt>
                <c:pt idx="90">
                  <c:v>8.8011961950000028</c:v>
                </c:pt>
                <c:pt idx="91">
                  <c:v>8.8432227960000009</c:v>
                </c:pt>
                <c:pt idx="92">
                  <c:v>8.8837751210000011</c:v>
                </c:pt>
                <c:pt idx="93">
                  <c:v>8.9228321410000007</c:v>
                </c:pt>
                <c:pt idx="94">
                  <c:v>8.9603686869999972</c:v>
                </c:pt>
                <c:pt idx="95">
                  <c:v>8.9963444540000026</c:v>
                </c:pt>
                <c:pt idx="96">
                  <c:v>9.0307001070000013</c:v>
                </c:pt>
                <c:pt idx="97">
                  <c:v>9.0633550730000003</c:v>
                </c:pt>
                <c:pt idx="98">
                  <c:v>9.0942068250000005</c:v>
                </c:pt>
                <c:pt idx="99">
                  <c:v>9.1231315350000024</c:v>
                </c:pt>
                <c:pt idx="100">
                  <c:v>9.1499842400000002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BF-4983-963E-62E5C59A0B9C}"/>
            </c:ext>
          </c:extLst>
        </c:ser>
        <c:ser>
          <c:idx val="1"/>
          <c:order val="1"/>
          <c:tx>
            <c:strRef>
              <c:f>Sheet3!$AC$3</c:f>
              <c:strCache>
                <c:ptCount val="1"/>
                <c:pt idx="0">
                  <c:v>Working Ages 15-64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Sheet3!$F$4:$F$104</c:f>
              <c:numCache>
                <c:formatCode>General</c:formatCode>
                <c:ptCount val="101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  <c:pt idx="72">
                  <c:v>2022</c:v>
                </c:pt>
                <c:pt idx="73">
                  <c:v>2023</c:v>
                </c:pt>
                <c:pt idx="74">
                  <c:v>2024</c:v>
                </c:pt>
                <c:pt idx="75">
                  <c:v>2025</c:v>
                </c:pt>
                <c:pt idx="76">
                  <c:v>2026</c:v>
                </c:pt>
                <c:pt idx="77">
                  <c:v>2027</c:v>
                </c:pt>
                <c:pt idx="78">
                  <c:v>2028</c:v>
                </c:pt>
                <c:pt idx="79">
                  <c:v>2029</c:v>
                </c:pt>
                <c:pt idx="80">
                  <c:v>2030</c:v>
                </c:pt>
                <c:pt idx="81">
                  <c:v>2031</c:v>
                </c:pt>
                <c:pt idx="82">
                  <c:v>2032</c:v>
                </c:pt>
                <c:pt idx="83">
                  <c:v>2033</c:v>
                </c:pt>
                <c:pt idx="84">
                  <c:v>2034</c:v>
                </c:pt>
                <c:pt idx="85">
                  <c:v>2035</c:v>
                </c:pt>
                <c:pt idx="86">
                  <c:v>2036</c:v>
                </c:pt>
                <c:pt idx="87">
                  <c:v>2037</c:v>
                </c:pt>
                <c:pt idx="88">
                  <c:v>2038</c:v>
                </c:pt>
                <c:pt idx="89">
                  <c:v>2039</c:v>
                </c:pt>
                <c:pt idx="90">
                  <c:v>2040</c:v>
                </c:pt>
                <c:pt idx="91">
                  <c:v>2041</c:v>
                </c:pt>
                <c:pt idx="92">
                  <c:v>2042</c:v>
                </c:pt>
                <c:pt idx="93">
                  <c:v>2043</c:v>
                </c:pt>
                <c:pt idx="94">
                  <c:v>2044</c:v>
                </c:pt>
                <c:pt idx="95">
                  <c:v>2045</c:v>
                </c:pt>
                <c:pt idx="96">
                  <c:v>2046</c:v>
                </c:pt>
                <c:pt idx="97">
                  <c:v>2047</c:v>
                </c:pt>
                <c:pt idx="98">
                  <c:v>2048</c:v>
                </c:pt>
                <c:pt idx="99">
                  <c:v>2049</c:v>
                </c:pt>
                <c:pt idx="100">
                  <c:v>2050</c:v>
                </c:pt>
              </c:numCache>
            </c:numRef>
          </c:cat>
          <c:val>
            <c:numRef>
              <c:f>Sheet3!$AC$4:$AC$104</c:f>
              <c:numCache>
                <c:formatCode>0.0</c:formatCode>
                <c:ptCount val="101"/>
                <c:pt idx="0">
                  <c:v>1.5359851959999899</c:v>
                </c:pt>
                <c:pt idx="1">
                  <c:v>1.559227855999989</c:v>
                </c:pt>
                <c:pt idx="2">
                  <c:v>1.580338008</c:v>
                </c:pt>
                <c:pt idx="3">
                  <c:v>1.6001144089999999</c:v>
                </c:pt>
                <c:pt idx="4">
                  <c:v>1.619253042</c:v>
                </c:pt>
                <c:pt idx="5">
                  <c:v>1.638347274000012</c:v>
                </c:pt>
                <c:pt idx="6">
                  <c:v>1.657885147</c:v>
                </c:pt>
                <c:pt idx="7">
                  <c:v>1.6782519750000111</c:v>
                </c:pt>
                <c:pt idx="8">
                  <c:v>1.699738438</c:v>
                </c:pt>
                <c:pt idx="9">
                  <c:v>1.7225541150000001</c:v>
                </c:pt>
                <c:pt idx="10">
                  <c:v>1.746867302999993</c:v>
                </c:pt>
                <c:pt idx="11">
                  <c:v>1.7728484790000061</c:v>
                </c:pt>
                <c:pt idx="12">
                  <c:v>1.800707198</c:v>
                </c:pt>
                <c:pt idx="13">
                  <c:v>1.830708776</c:v>
                </c:pt>
                <c:pt idx="14">
                  <c:v>1.8631283320000001</c:v>
                </c:pt>
                <c:pt idx="15">
                  <c:v>1.898116897</c:v>
                </c:pt>
                <c:pt idx="16">
                  <c:v>1.935893422999992</c:v>
                </c:pt>
                <c:pt idx="17">
                  <c:v>1.9763258909999959</c:v>
                </c:pt>
                <c:pt idx="18">
                  <c:v>2.0187718860000001</c:v>
                </c:pt>
                <c:pt idx="19">
                  <c:v>2.0623353619999998</c:v>
                </c:pt>
                <c:pt idx="20">
                  <c:v>2.1063814349999999</c:v>
                </c:pt>
                <c:pt idx="21">
                  <c:v>2.1506679449999999</c:v>
                </c:pt>
                <c:pt idx="22">
                  <c:v>2.1954086859999982</c:v>
                </c:pt>
                <c:pt idx="23">
                  <c:v>2.2409846470000399</c:v>
                </c:pt>
                <c:pt idx="24">
                  <c:v>2.2879875160000398</c:v>
                </c:pt>
                <c:pt idx="25">
                  <c:v>2.3368532719999981</c:v>
                </c:pt>
                <c:pt idx="26">
                  <c:v>2.3875611289999998</c:v>
                </c:pt>
                <c:pt idx="27">
                  <c:v>2.4399574149999972</c:v>
                </c:pt>
                <c:pt idx="28">
                  <c:v>2.494176698</c:v>
                </c:pt>
                <c:pt idx="29">
                  <c:v>2.5503644900000002</c:v>
                </c:pt>
                <c:pt idx="30">
                  <c:v>2.6085535960000001</c:v>
                </c:pt>
                <c:pt idx="31">
                  <c:v>2.6687892830000002</c:v>
                </c:pt>
                <c:pt idx="32">
                  <c:v>2.7308348520000258</c:v>
                </c:pt>
                <c:pt idx="33">
                  <c:v>2.794078152</c:v>
                </c:pt>
                <c:pt idx="34">
                  <c:v>2.8577074839999992</c:v>
                </c:pt>
                <c:pt idx="35">
                  <c:v>2.921090628</c:v>
                </c:pt>
                <c:pt idx="36">
                  <c:v>2.9840920480000221</c:v>
                </c:pt>
                <c:pt idx="37">
                  <c:v>3.046728157</c:v>
                </c:pt>
                <c:pt idx="38">
                  <c:v>3.108725932</c:v>
                </c:pt>
                <c:pt idx="39">
                  <c:v>3.1698162410000101</c:v>
                </c:pt>
                <c:pt idx="40">
                  <c:v>3.2298713339999998</c:v>
                </c:pt>
                <c:pt idx="41">
                  <c:v>3.2887021230000002</c:v>
                </c:pt>
                <c:pt idx="42">
                  <c:v>3.3464988510000002</c:v>
                </c:pt>
                <c:pt idx="43">
                  <c:v>3.4040012989999999</c:v>
                </c:pt>
                <c:pt idx="44">
                  <c:v>3.462227725</c:v>
                </c:pt>
                <c:pt idx="45">
                  <c:v>3.521934619</c:v>
                </c:pt>
                <c:pt idx="46">
                  <c:v>3.583290409</c:v>
                </c:pt>
                <c:pt idx="47">
                  <c:v>3.646143675999999</c:v>
                </c:pt>
                <c:pt idx="48">
                  <c:v>3.710521920000001</c:v>
                </c:pt>
                <c:pt idx="49">
                  <c:v>3.776362379</c:v>
                </c:pt>
                <c:pt idx="50">
                  <c:v>3.8435477140000001</c:v>
                </c:pt>
                <c:pt idx="51">
                  <c:v>3.9120681179999721</c:v>
                </c:pt>
                <c:pt idx="52">
                  <c:v>3.981753688</c:v>
                </c:pt>
                <c:pt idx="53">
                  <c:v>4.0520955889999746</c:v>
                </c:pt>
                <c:pt idx="54">
                  <c:v>4.122430619999915</c:v>
                </c:pt>
                <c:pt idx="55">
                  <c:v>4.1921992189999413</c:v>
                </c:pt>
                <c:pt idx="56">
                  <c:v>4.2611929479999846</c:v>
                </c:pt>
                <c:pt idx="57">
                  <c:v>4.3292639189999997</c:v>
                </c:pt>
                <c:pt idx="58">
                  <c:v>4.3959912749999637</c:v>
                </c:pt>
                <c:pt idx="59">
                  <c:v>4.4609186079999654</c:v>
                </c:pt>
                <c:pt idx="60">
                  <c:v>4.5237056399999664</c:v>
                </c:pt>
                <c:pt idx="61">
                  <c:v>4.5841909259999856</c:v>
                </c:pt>
                <c:pt idx="62">
                  <c:v>4.642368995</c:v>
                </c:pt>
                <c:pt idx="63">
                  <c:v>4.6982808349999736</c:v>
                </c:pt>
                <c:pt idx="64">
                  <c:v>4.7520545559999636</c:v>
                </c:pt>
                <c:pt idx="65">
                  <c:v>4.8038395569999368</c:v>
                </c:pt>
                <c:pt idx="66">
                  <c:v>4.8535498469999636</c:v>
                </c:pt>
                <c:pt idx="67">
                  <c:v>4.9012829080000024</c:v>
                </c:pt>
                <c:pt idx="68">
                  <c:v>4.9476055969999946</c:v>
                </c:pt>
                <c:pt idx="69">
                  <c:v>4.9932638810000798</c:v>
                </c:pt>
                <c:pt idx="70">
                  <c:v>5.0387845289999431</c:v>
                </c:pt>
                <c:pt idx="71">
                  <c:v>5.084384217999915</c:v>
                </c:pt>
                <c:pt idx="72">
                  <c:v>5.1299011920000002</c:v>
                </c:pt>
                <c:pt idx="73">
                  <c:v>5.1750079509999836</c:v>
                </c:pt>
                <c:pt idx="74">
                  <c:v>5.2191900439999994</c:v>
                </c:pt>
                <c:pt idx="75">
                  <c:v>5.2620495549999946</c:v>
                </c:pt>
                <c:pt idx="76">
                  <c:v>5.3035205840000001</c:v>
                </c:pt>
                <c:pt idx="77">
                  <c:v>5.3436611150000699</c:v>
                </c:pt>
                <c:pt idx="78">
                  <c:v>5.3823398319999756</c:v>
                </c:pt>
                <c:pt idx="79">
                  <c:v>5.4194249379999846</c:v>
                </c:pt>
                <c:pt idx="80">
                  <c:v>5.4548244079999746</c:v>
                </c:pt>
                <c:pt idx="81">
                  <c:v>5.4884876840000034</c:v>
                </c:pt>
                <c:pt idx="82">
                  <c:v>5.5204253619999646</c:v>
                </c:pt>
                <c:pt idx="83">
                  <c:v>5.5506959129999984</c:v>
                </c:pt>
                <c:pt idx="84">
                  <c:v>5.5793986680000014</c:v>
                </c:pt>
                <c:pt idx="85">
                  <c:v>5.6066302010000006</c:v>
                </c:pt>
                <c:pt idx="86">
                  <c:v>5.6323309709999636</c:v>
                </c:pt>
                <c:pt idx="87">
                  <c:v>5.6565321549999936</c:v>
                </c:pt>
                <c:pt idx="88">
                  <c:v>5.6795272870000009</c:v>
                </c:pt>
                <c:pt idx="89">
                  <c:v>5.7017004780000002</c:v>
                </c:pt>
                <c:pt idx="90">
                  <c:v>5.7232952830000023</c:v>
                </c:pt>
                <c:pt idx="91">
                  <c:v>5.744336123000001</c:v>
                </c:pt>
                <c:pt idx="92">
                  <c:v>5.7646559629999636</c:v>
                </c:pt>
                <c:pt idx="93">
                  <c:v>5.7839610440000024</c:v>
                </c:pt>
                <c:pt idx="94">
                  <c:v>5.8019049209999736</c:v>
                </c:pt>
                <c:pt idx="95">
                  <c:v>5.8181577709999646</c:v>
                </c:pt>
                <c:pt idx="96">
                  <c:v>5.8324295379999747</c:v>
                </c:pt>
                <c:pt idx="97">
                  <c:v>5.8444838289999277</c:v>
                </c:pt>
                <c:pt idx="98">
                  <c:v>5.8541424220000007</c:v>
                </c:pt>
                <c:pt idx="99">
                  <c:v>5.8612808339999836</c:v>
                </c:pt>
                <c:pt idx="100">
                  <c:v>5.8658281259999976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BF-4983-963E-62E5C59A0B9C}"/>
            </c:ext>
          </c:extLst>
        </c:ser>
        <c:ser>
          <c:idx val="2"/>
          <c:order val="2"/>
          <c:tx>
            <c:strRef>
              <c:f>Sheet3!$AD$3</c:f>
              <c:strCache>
                <c:ptCount val="1"/>
                <c:pt idx="0">
                  <c:v>Youth 0-14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none"/>
          </c:marker>
          <c:cat>
            <c:numRef>
              <c:f>Sheet3!$F$4:$F$104</c:f>
              <c:numCache>
                <c:formatCode>General</c:formatCode>
                <c:ptCount val="101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  <c:pt idx="72">
                  <c:v>2022</c:v>
                </c:pt>
                <c:pt idx="73">
                  <c:v>2023</c:v>
                </c:pt>
                <c:pt idx="74">
                  <c:v>2024</c:v>
                </c:pt>
                <c:pt idx="75">
                  <c:v>2025</c:v>
                </c:pt>
                <c:pt idx="76">
                  <c:v>2026</c:v>
                </c:pt>
                <c:pt idx="77">
                  <c:v>2027</c:v>
                </c:pt>
                <c:pt idx="78">
                  <c:v>2028</c:v>
                </c:pt>
                <c:pt idx="79">
                  <c:v>2029</c:v>
                </c:pt>
                <c:pt idx="80">
                  <c:v>2030</c:v>
                </c:pt>
                <c:pt idx="81">
                  <c:v>2031</c:v>
                </c:pt>
                <c:pt idx="82">
                  <c:v>2032</c:v>
                </c:pt>
                <c:pt idx="83">
                  <c:v>2033</c:v>
                </c:pt>
                <c:pt idx="84">
                  <c:v>2034</c:v>
                </c:pt>
                <c:pt idx="85">
                  <c:v>2035</c:v>
                </c:pt>
                <c:pt idx="86">
                  <c:v>2036</c:v>
                </c:pt>
                <c:pt idx="87">
                  <c:v>2037</c:v>
                </c:pt>
                <c:pt idx="88">
                  <c:v>2038</c:v>
                </c:pt>
                <c:pt idx="89">
                  <c:v>2039</c:v>
                </c:pt>
                <c:pt idx="90">
                  <c:v>2040</c:v>
                </c:pt>
                <c:pt idx="91">
                  <c:v>2041</c:v>
                </c:pt>
                <c:pt idx="92">
                  <c:v>2042</c:v>
                </c:pt>
                <c:pt idx="93">
                  <c:v>2043</c:v>
                </c:pt>
                <c:pt idx="94">
                  <c:v>2044</c:v>
                </c:pt>
                <c:pt idx="95">
                  <c:v>2045</c:v>
                </c:pt>
                <c:pt idx="96">
                  <c:v>2046</c:v>
                </c:pt>
                <c:pt idx="97">
                  <c:v>2047</c:v>
                </c:pt>
                <c:pt idx="98">
                  <c:v>2048</c:v>
                </c:pt>
                <c:pt idx="99">
                  <c:v>2049</c:v>
                </c:pt>
                <c:pt idx="100">
                  <c:v>2050</c:v>
                </c:pt>
              </c:numCache>
            </c:numRef>
          </c:cat>
          <c:val>
            <c:numRef>
              <c:f>Sheet3!$AD$4:$AD$104</c:f>
              <c:numCache>
                <c:formatCode>0.0</c:formatCode>
                <c:ptCount val="101"/>
                <c:pt idx="0">
                  <c:v>0.86281758499999905</c:v>
                </c:pt>
                <c:pt idx="1">
                  <c:v>0.88300687800000199</c:v>
                </c:pt>
                <c:pt idx="2">
                  <c:v>0.90532623999999995</c:v>
                </c:pt>
                <c:pt idx="3">
                  <c:v>0.92923175099999999</c:v>
                </c:pt>
                <c:pt idx="4">
                  <c:v>0.95428189100000005</c:v>
                </c:pt>
                <c:pt idx="5">
                  <c:v>0.980137645</c:v>
                </c:pt>
                <c:pt idx="6">
                  <c:v>1.006566992</c:v>
                </c:pt>
                <c:pt idx="7">
                  <c:v>1.033440304</c:v>
                </c:pt>
                <c:pt idx="8">
                  <c:v>1.06071653100001</c:v>
                </c:pt>
                <c:pt idx="9">
                  <c:v>1.088419874</c:v>
                </c:pt>
                <c:pt idx="10">
                  <c:v>1.1165702470000001</c:v>
                </c:pt>
                <c:pt idx="11">
                  <c:v>1.145109057999987</c:v>
                </c:pt>
                <c:pt idx="12">
                  <c:v>1.173834155</c:v>
                </c:pt>
                <c:pt idx="13">
                  <c:v>1.2023721780000001</c:v>
                </c:pt>
                <c:pt idx="14">
                  <c:v>1.2302571750000111</c:v>
                </c:pt>
                <c:pt idx="15">
                  <c:v>1.257162806</c:v>
                </c:pt>
                <c:pt idx="16">
                  <c:v>1.282804095999982</c:v>
                </c:pt>
                <c:pt idx="17">
                  <c:v>1.3072459630000099</c:v>
                </c:pt>
                <c:pt idx="18">
                  <c:v>1.3309364260000001</c:v>
                </c:pt>
                <c:pt idx="19">
                  <c:v>1.3545394420000001</c:v>
                </c:pt>
                <c:pt idx="20">
                  <c:v>1.3784781650000111</c:v>
                </c:pt>
                <c:pt idx="21">
                  <c:v>1.403010101</c:v>
                </c:pt>
                <c:pt idx="22">
                  <c:v>1.427829492999966</c:v>
                </c:pt>
                <c:pt idx="23">
                  <c:v>1.452124783999982</c:v>
                </c:pt>
                <c:pt idx="24">
                  <c:v>1.474767478</c:v>
                </c:pt>
                <c:pt idx="25">
                  <c:v>1.494992764</c:v>
                </c:pt>
                <c:pt idx="26">
                  <c:v>1.5125631690000001</c:v>
                </c:pt>
                <c:pt idx="27">
                  <c:v>1.527870914</c:v>
                </c:pt>
                <c:pt idx="28">
                  <c:v>1.54156639399998</c:v>
                </c:pt>
                <c:pt idx="29">
                  <c:v>1.5546035330000001</c:v>
                </c:pt>
                <c:pt idx="30">
                  <c:v>1.567736128</c:v>
                </c:pt>
                <c:pt idx="31">
                  <c:v>1.5810671140000001</c:v>
                </c:pt>
                <c:pt idx="32">
                  <c:v>1.594559069000012</c:v>
                </c:pt>
                <c:pt idx="33">
                  <c:v>1.6086509730000129</c:v>
                </c:pt>
                <c:pt idx="34">
                  <c:v>1.623833997</c:v>
                </c:pt>
                <c:pt idx="35">
                  <c:v>1.640413283</c:v>
                </c:pt>
                <c:pt idx="36">
                  <c:v>1.6585395690000111</c:v>
                </c:pt>
                <c:pt idx="37">
                  <c:v>1.6780152989999999</c:v>
                </c:pt>
                <c:pt idx="38">
                  <c:v>1.69833223100001</c:v>
                </c:pt>
                <c:pt idx="39">
                  <c:v>1.718761057999981</c:v>
                </c:pt>
                <c:pt idx="40">
                  <c:v>1.738692533000004</c:v>
                </c:pt>
                <c:pt idx="41">
                  <c:v>1.7579844719999931</c:v>
                </c:pt>
                <c:pt idx="42">
                  <c:v>1.776541787</c:v>
                </c:pt>
                <c:pt idx="43">
                  <c:v>1.793855534000014</c:v>
                </c:pt>
                <c:pt idx="44">
                  <c:v>1.8093397379999849</c:v>
                </c:pt>
                <c:pt idx="45">
                  <c:v>1.822569890999989</c:v>
                </c:pt>
                <c:pt idx="46">
                  <c:v>1.833428051999989</c:v>
                </c:pt>
                <c:pt idx="47">
                  <c:v>1.841982732</c:v>
                </c:pt>
                <c:pt idx="48">
                  <c:v>1.84826789</c:v>
                </c:pt>
                <c:pt idx="49">
                  <c:v>1.852402602</c:v>
                </c:pt>
                <c:pt idx="50">
                  <c:v>1.8545770500000001</c:v>
                </c:pt>
                <c:pt idx="51">
                  <c:v>1.854754357</c:v>
                </c:pt>
                <c:pt idx="52">
                  <c:v>1.8531925290000111</c:v>
                </c:pt>
                <c:pt idx="53">
                  <c:v>1.8507577330000109</c:v>
                </c:pt>
                <c:pt idx="54">
                  <c:v>1.848574161000011</c:v>
                </c:pt>
                <c:pt idx="55">
                  <c:v>1.847488459</c:v>
                </c:pt>
                <c:pt idx="56">
                  <c:v>1.8477995579999791</c:v>
                </c:pt>
                <c:pt idx="57">
                  <c:v>1.849429635999982</c:v>
                </c:pt>
                <c:pt idx="58">
                  <c:v>1.8523629479999999</c:v>
                </c:pt>
                <c:pt idx="59">
                  <c:v>1.85644261</c:v>
                </c:pt>
                <c:pt idx="60">
                  <c:v>1.86150488</c:v>
                </c:pt>
                <c:pt idx="61">
                  <c:v>1.8675884220000001</c:v>
                </c:pt>
                <c:pt idx="62">
                  <c:v>1.87463994</c:v>
                </c:pt>
                <c:pt idx="63">
                  <c:v>1.8822576300000109</c:v>
                </c:pt>
                <c:pt idx="64">
                  <c:v>1.889909568</c:v>
                </c:pt>
                <c:pt idx="65">
                  <c:v>1.8971619209999999</c:v>
                </c:pt>
                <c:pt idx="66">
                  <c:v>1.9038497929999769</c:v>
                </c:pt>
                <c:pt idx="67">
                  <c:v>1.909905387999983</c:v>
                </c:pt>
                <c:pt idx="68">
                  <c:v>1.9151130819999971</c:v>
                </c:pt>
                <c:pt idx="69">
                  <c:v>1.919262235999992</c:v>
                </c:pt>
                <c:pt idx="70">
                  <c:v>1.922193031000007</c:v>
                </c:pt>
                <c:pt idx="71">
                  <c:v>1.923822806999995</c:v>
                </c:pt>
                <c:pt idx="72">
                  <c:v>1.9241258250000071</c:v>
                </c:pt>
                <c:pt idx="73">
                  <c:v>1.9230924189999941</c:v>
                </c:pt>
                <c:pt idx="74">
                  <c:v>1.9207501210000171</c:v>
                </c:pt>
                <c:pt idx="75">
                  <c:v>1.9171577769999999</c:v>
                </c:pt>
                <c:pt idx="76">
                  <c:v>1.912332997</c:v>
                </c:pt>
                <c:pt idx="77">
                  <c:v>1.906378095</c:v>
                </c:pt>
                <c:pt idx="78">
                  <c:v>1.8995572439999999</c:v>
                </c:pt>
                <c:pt idx="79">
                  <c:v>1.8922115909999999</c:v>
                </c:pt>
                <c:pt idx="80">
                  <c:v>1.8846312079999861</c:v>
                </c:pt>
                <c:pt idx="81">
                  <c:v>1.8769230969999899</c:v>
                </c:pt>
                <c:pt idx="82">
                  <c:v>1.869171825</c:v>
                </c:pt>
                <c:pt idx="83">
                  <c:v>1.861614171</c:v>
                </c:pt>
                <c:pt idx="84">
                  <c:v>1.8545107030000001</c:v>
                </c:pt>
                <c:pt idx="85">
                  <c:v>1.8480534160000099</c:v>
                </c:pt>
                <c:pt idx="86">
                  <c:v>1.842340012</c:v>
                </c:pt>
                <c:pt idx="87">
                  <c:v>1.837366125</c:v>
                </c:pt>
                <c:pt idx="88">
                  <c:v>1.833079215999984</c:v>
                </c:pt>
                <c:pt idx="89">
                  <c:v>1.829368576</c:v>
                </c:pt>
                <c:pt idx="90">
                  <c:v>1.8261271220000099</c:v>
                </c:pt>
                <c:pt idx="91">
                  <c:v>1.8232729029999999</c:v>
                </c:pt>
                <c:pt idx="92">
                  <c:v>1.8207413929999849</c:v>
                </c:pt>
                <c:pt idx="93">
                  <c:v>1.8184681279999999</c:v>
                </c:pt>
                <c:pt idx="94">
                  <c:v>1.816368932</c:v>
                </c:pt>
                <c:pt idx="95">
                  <c:v>1.814321199999994</c:v>
                </c:pt>
                <c:pt idx="96">
                  <c:v>1.8121576460000099</c:v>
                </c:pt>
                <c:pt idx="97">
                  <c:v>1.8096626659999879</c:v>
                </c:pt>
                <c:pt idx="98">
                  <c:v>1.806571111</c:v>
                </c:pt>
                <c:pt idx="99">
                  <c:v>1.802569351999989</c:v>
                </c:pt>
                <c:pt idx="100">
                  <c:v>1.7972954999999931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DBF-4983-963E-62E5C59A0B9C}"/>
            </c:ext>
          </c:extLst>
        </c:ser>
        <c:ser>
          <c:idx val="3"/>
          <c:order val="3"/>
          <c:tx>
            <c:strRef>
              <c:f>Sheet3!$AE$3</c:f>
              <c:strCache>
                <c:ptCount val="1"/>
                <c:pt idx="0">
                  <c:v>Older 65+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Sheet3!$F$4:$F$104</c:f>
              <c:numCache>
                <c:formatCode>General</c:formatCode>
                <c:ptCount val="101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  <c:pt idx="72">
                  <c:v>2022</c:v>
                </c:pt>
                <c:pt idx="73">
                  <c:v>2023</c:v>
                </c:pt>
                <c:pt idx="74">
                  <c:v>2024</c:v>
                </c:pt>
                <c:pt idx="75">
                  <c:v>2025</c:v>
                </c:pt>
                <c:pt idx="76">
                  <c:v>2026</c:v>
                </c:pt>
                <c:pt idx="77">
                  <c:v>2027</c:v>
                </c:pt>
                <c:pt idx="78">
                  <c:v>2028</c:v>
                </c:pt>
                <c:pt idx="79">
                  <c:v>2029</c:v>
                </c:pt>
                <c:pt idx="80">
                  <c:v>2030</c:v>
                </c:pt>
                <c:pt idx="81">
                  <c:v>2031</c:v>
                </c:pt>
                <c:pt idx="82">
                  <c:v>2032</c:v>
                </c:pt>
                <c:pt idx="83">
                  <c:v>2033</c:v>
                </c:pt>
                <c:pt idx="84">
                  <c:v>2034</c:v>
                </c:pt>
                <c:pt idx="85">
                  <c:v>2035</c:v>
                </c:pt>
                <c:pt idx="86">
                  <c:v>2036</c:v>
                </c:pt>
                <c:pt idx="87">
                  <c:v>2037</c:v>
                </c:pt>
                <c:pt idx="88">
                  <c:v>2038</c:v>
                </c:pt>
                <c:pt idx="89">
                  <c:v>2039</c:v>
                </c:pt>
                <c:pt idx="90">
                  <c:v>2040</c:v>
                </c:pt>
                <c:pt idx="91">
                  <c:v>2041</c:v>
                </c:pt>
                <c:pt idx="92">
                  <c:v>2042</c:v>
                </c:pt>
                <c:pt idx="93">
                  <c:v>2043</c:v>
                </c:pt>
                <c:pt idx="94">
                  <c:v>2044</c:v>
                </c:pt>
                <c:pt idx="95">
                  <c:v>2045</c:v>
                </c:pt>
                <c:pt idx="96">
                  <c:v>2046</c:v>
                </c:pt>
                <c:pt idx="97">
                  <c:v>2047</c:v>
                </c:pt>
                <c:pt idx="98">
                  <c:v>2048</c:v>
                </c:pt>
                <c:pt idx="99">
                  <c:v>2049</c:v>
                </c:pt>
                <c:pt idx="100">
                  <c:v>2050</c:v>
                </c:pt>
              </c:numCache>
            </c:numRef>
          </c:cat>
          <c:val>
            <c:numRef>
              <c:f>Sheet3!$AE$4:$AE$104</c:f>
              <c:numCache>
                <c:formatCode>0.0</c:formatCode>
                <c:ptCount val="101"/>
                <c:pt idx="0">
                  <c:v>0.130542937</c:v>
                </c:pt>
                <c:pt idx="1">
                  <c:v>0.133703247</c:v>
                </c:pt>
                <c:pt idx="2">
                  <c:v>0.13661135499999999</c:v>
                </c:pt>
                <c:pt idx="3">
                  <c:v>0.13939754300000001</c:v>
                </c:pt>
                <c:pt idx="4">
                  <c:v>0.14216074300000001</c:v>
                </c:pt>
                <c:pt idx="5">
                  <c:v>0.14496842300000201</c:v>
                </c:pt>
                <c:pt idx="6">
                  <c:v>0.14785530999999999</c:v>
                </c:pt>
                <c:pt idx="7">
                  <c:v>0.15082422700000001</c:v>
                </c:pt>
                <c:pt idx="8">
                  <c:v>0.15385183999999999</c:v>
                </c:pt>
                <c:pt idx="9">
                  <c:v>0.156895951000002</c:v>
                </c:pt>
                <c:pt idx="10">
                  <c:v>0.159920277</c:v>
                </c:pt>
                <c:pt idx="11">
                  <c:v>0.16292000800000001</c:v>
                </c:pt>
                <c:pt idx="12">
                  <c:v>0.16594418300000299</c:v>
                </c:pt>
                <c:pt idx="13">
                  <c:v>0.16910545300000099</c:v>
                </c:pt>
                <c:pt idx="14">
                  <c:v>0.17255273800000001</c:v>
                </c:pt>
                <c:pt idx="15">
                  <c:v>0.17639068599999999</c:v>
                </c:pt>
                <c:pt idx="16">
                  <c:v>0.18066568399999999</c:v>
                </c:pt>
                <c:pt idx="17">
                  <c:v>0.18534404100000201</c:v>
                </c:pt>
                <c:pt idx="18">
                  <c:v>0.19035085900000001</c:v>
                </c:pt>
                <c:pt idx="19">
                  <c:v>0.195570727</c:v>
                </c:pt>
                <c:pt idx="20">
                  <c:v>0.200917017000001</c:v>
                </c:pt>
                <c:pt idx="21">
                  <c:v>0.20633789</c:v>
                </c:pt>
                <c:pt idx="22">
                  <c:v>0.21184577900000001</c:v>
                </c:pt>
                <c:pt idx="23">
                  <c:v>0.21749104600000199</c:v>
                </c:pt>
                <c:pt idx="24">
                  <c:v>0.22335335100000001</c:v>
                </c:pt>
                <c:pt idx="25">
                  <c:v>0.22947075</c:v>
                </c:pt>
                <c:pt idx="26">
                  <c:v>0.235914755000001</c:v>
                </c:pt>
                <c:pt idx="27">
                  <c:v>0.242615195000002</c:v>
                </c:pt>
                <c:pt idx="28">
                  <c:v>0.24930296399999999</c:v>
                </c:pt>
                <c:pt idx="29">
                  <c:v>0.25561519399999999</c:v>
                </c:pt>
                <c:pt idx="30">
                  <c:v>0.26131935000000001</c:v>
                </c:pt>
                <c:pt idx="31">
                  <c:v>0.266294533</c:v>
                </c:pt>
                <c:pt idx="32">
                  <c:v>0.27069457000000002</c:v>
                </c:pt>
                <c:pt idx="33">
                  <c:v>0.27490120299999998</c:v>
                </c:pt>
                <c:pt idx="34">
                  <c:v>0.27945277800000301</c:v>
                </c:pt>
                <c:pt idx="35">
                  <c:v>0.28474311699999999</c:v>
                </c:pt>
                <c:pt idx="36">
                  <c:v>0.29089114700000002</c:v>
                </c:pt>
                <c:pt idx="37">
                  <c:v>0.297798809000002</c:v>
                </c:pt>
                <c:pt idx="38">
                  <c:v>0.30537614200000301</c:v>
                </c:pt>
                <c:pt idx="39">
                  <c:v>0.31345163399999998</c:v>
                </c:pt>
                <c:pt idx="40">
                  <c:v>0.32188771400000499</c:v>
                </c:pt>
                <c:pt idx="41">
                  <c:v>0.33069600700000301</c:v>
                </c:pt>
                <c:pt idx="42">
                  <c:v>0.33989833300000499</c:v>
                </c:pt>
                <c:pt idx="43">
                  <c:v>0.34937280400000498</c:v>
                </c:pt>
                <c:pt idx="44">
                  <c:v>0.35896542399999998</c:v>
                </c:pt>
                <c:pt idx="45">
                  <c:v>0.36856843700000402</c:v>
                </c:pt>
                <c:pt idx="46">
                  <c:v>0.37809471700000302</c:v>
                </c:pt>
                <c:pt idx="47">
                  <c:v>0.38756735599999997</c:v>
                </c:pt>
                <c:pt idx="48">
                  <c:v>0.39712467300000698</c:v>
                </c:pt>
                <c:pt idx="49">
                  <c:v>0.40697217800000302</c:v>
                </c:pt>
                <c:pt idx="50">
                  <c:v>0.41724241400000001</c:v>
                </c:pt>
                <c:pt idx="51">
                  <c:v>0.42806358300000302</c:v>
                </c:pt>
                <c:pt idx="52">
                  <c:v>0.43935589600000302</c:v>
                </c:pt>
                <c:pt idx="53">
                  <c:v>0.450805338</c:v>
                </c:pt>
                <c:pt idx="54">
                  <c:v>0.46197340399999998</c:v>
                </c:pt>
                <c:pt idx="55">
                  <c:v>0.47258862100000498</c:v>
                </c:pt>
                <c:pt idx="56">
                  <c:v>0.48255591599999997</c:v>
                </c:pt>
                <c:pt idx="57">
                  <c:v>0.49210754299999998</c:v>
                </c:pt>
                <c:pt idx="58">
                  <c:v>0.50170750899999905</c:v>
                </c:pt>
                <c:pt idx="59">
                  <c:v>0.51199930100000002</c:v>
                </c:pt>
                <c:pt idx="60">
                  <c:v>0.52347785800000002</c:v>
                </c:pt>
                <c:pt idx="61">
                  <c:v>0.53624179400000005</c:v>
                </c:pt>
                <c:pt idx="62">
                  <c:v>0.55024489200000704</c:v>
                </c:pt>
                <c:pt idx="63">
                  <c:v>0.56565027700000703</c:v>
                </c:pt>
                <c:pt idx="64">
                  <c:v>0.58260810600000201</c:v>
                </c:pt>
                <c:pt idx="65">
                  <c:v>0.60118478499999894</c:v>
                </c:pt>
                <c:pt idx="66">
                  <c:v>0.62153184100000003</c:v>
                </c:pt>
                <c:pt idx="67">
                  <c:v>0.64354469200000897</c:v>
                </c:pt>
                <c:pt idx="68">
                  <c:v>0.66670863900000998</c:v>
                </c:pt>
                <c:pt idx="69">
                  <c:v>0.69031443400000203</c:v>
                </c:pt>
                <c:pt idx="70">
                  <c:v>0.71385500800000601</c:v>
                </c:pt>
                <c:pt idx="71">
                  <c:v>0.737105801000006</c:v>
                </c:pt>
                <c:pt idx="72">
                  <c:v>0.76021084400000005</c:v>
                </c:pt>
                <c:pt idx="73">
                  <c:v>0.78348153499999995</c:v>
                </c:pt>
                <c:pt idx="74">
                  <c:v>0.80740552300000001</c:v>
                </c:pt>
                <c:pt idx="75">
                  <c:v>0.83232589900000098</c:v>
                </c:pt>
                <c:pt idx="76">
                  <c:v>0.85826735600000004</c:v>
                </c:pt>
                <c:pt idx="77">
                  <c:v>0.88506006100000001</c:v>
                </c:pt>
                <c:pt idx="78">
                  <c:v>0.91261515700000095</c:v>
                </c:pt>
                <c:pt idx="79">
                  <c:v>0.94078871800000097</c:v>
                </c:pt>
                <c:pt idx="80">
                  <c:v>0.96943960700000098</c:v>
                </c:pt>
                <c:pt idx="81">
                  <c:v>0.99851297299999398</c:v>
                </c:pt>
                <c:pt idx="82">
                  <c:v>1.027925043999987</c:v>
                </c:pt>
                <c:pt idx="83">
                  <c:v>1.05745968999999</c:v>
                </c:pt>
                <c:pt idx="84">
                  <c:v>1.0868541970000001</c:v>
                </c:pt>
                <c:pt idx="85">
                  <c:v>1.115886017</c:v>
                </c:pt>
                <c:pt idx="86">
                  <c:v>1.1445391009999999</c:v>
                </c:pt>
                <c:pt idx="87">
                  <c:v>1.1727577000000109</c:v>
                </c:pt>
                <c:pt idx="88">
                  <c:v>1.2002475429999999</c:v>
                </c:pt>
                <c:pt idx="89">
                  <c:v>1.226655155</c:v>
                </c:pt>
                <c:pt idx="90">
                  <c:v>1.251773789999989</c:v>
                </c:pt>
                <c:pt idx="91">
                  <c:v>1.2756137700000001</c:v>
                </c:pt>
                <c:pt idx="92">
                  <c:v>1.2983777649999999</c:v>
                </c:pt>
                <c:pt idx="93">
                  <c:v>1.320402969000015</c:v>
                </c:pt>
                <c:pt idx="94">
                  <c:v>1.3420948340000001</c:v>
                </c:pt>
                <c:pt idx="95">
                  <c:v>1.3638654829999881</c:v>
                </c:pt>
                <c:pt idx="96">
                  <c:v>1.3861129230000231</c:v>
                </c:pt>
                <c:pt idx="97">
                  <c:v>1.4092085779999881</c:v>
                </c:pt>
                <c:pt idx="98">
                  <c:v>1.433493291999977</c:v>
                </c:pt>
                <c:pt idx="99">
                  <c:v>1.459281348999987</c:v>
                </c:pt>
                <c:pt idx="100">
                  <c:v>1.4868606139999849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DBF-4983-963E-62E5C59A0B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6560736"/>
        <c:axId val="296561128"/>
      </c:lineChart>
      <c:catAx>
        <c:axId val="296560736"/>
        <c:scaling>
          <c:orientation val="minMax"/>
        </c:scaling>
        <c:delete val="0"/>
        <c:axPos val="b"/>
        <c:numFmt formatCode="0" sourceLinked="0"/>
        <c:majorTickMark val="in"/>
        <c:minorTickMark val="none"/>
        <c:tickLblPos val="nextTo"/>
        <c:crossAx val="296561128"/>
        <c:crosses val="autoZero"/>
        <c:auto val="1"/>
        <c:lblAlgn val="ctr"/>
        <c:lblOffset val="100"/>
        <c:tickLblSkip val="25"/>
        <c:tickMarkSkip val="25"/>
        <c:noMultiLvlLbl val="0"/>
      </c:catAx>
      <c:valAx>
        <c:axId val="2965611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Population in billions</a:t>
                </a:r>
              </a:p>
            </c:rich>
          </c:tx>
          <c:overlay val="0"/>
        </c:title>
        <c:numFmt formatCode="#,##0.0" sourceLinked="0"/>
        <c:majorTickMark val="none"/>
        <c:minorTickMark val="none"/>
        <c:tickLblPos val="nextTo"/>
        <c:crossAx val="296560736"/>
        <c:crosses val="autoZero"/>
        <c:crossBetween val="between"/>
        <c:majorUnit val="1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55206566030078"/>
          <c:y val="4.0252878259166527E-2"/>
          <c:w val="0.8064450921535361"/>
          <c:h val="0.85239519867214497"/>
        </c:manualLayout>
      </c:layout>
      <c:lineChart>
        <c:grouping val="standard"/>
        <c:varyColors val="0"/>
        <c:ser>
          <c:idx val="0"/>
          <c:order val="0"/>
          <c:tx>
            <c:strRef>
              <c:f>chart!$K$2</c:f>
              <c:strCache>
                <c:ptCount val="1"/>
                <c:pt idx="0">
                  <c:v>Africa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7777777777778598E-3"/>
                  <c:y val="3.7037037037037097E-2"/>
                </c:manualLayout>
              </c:layout>
              <c:tx>
                <c:rich>
                  <a:bodyPr/>
                  <a:lstStyle/>
                  <a:p>
                    <a:r>
                      <a:rPr lang="en-US" sz="1300" b="1" dirty="0">
                        <a:solidFill>
                          <a:srgbClr val="FFC000"/>
                        </a:solidFill>
                      </a:rPr>
                      <a:t>Africa</a:t>
                    </a:r>
                    <a:endParaRPr lang="en-US" b="1" dirty="0">
                      <a:solidFill>
                        <a:srgbClr val="FFC000"/>
                      </a:solidFill>
                    </a:endParaRPr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DC4-452B-9B8C-E0BFC327D5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chart!$J$3:$J$23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chart!$K$3:$K$23</c:f>
              <c:numCache>
                <c:formatCode>_(* #,##0_);_(* \(#,##0\);_(* "-"??_);_(@_)</c:formatCode>
                <c:ptCount val="21"/>
                <c:pt idx="0">
                  <c:v>8.9853266417485003</c:v>
                </c:pt>
                <c:pt idx="1">
                  <c:v>9.1695787842239405</c:v>
                </c:pt>
                <c:pt idx="2">
                  <c:v>9.4282251721430139</c:v>
                </c:pt>
                <c:pt idx="3">
                  <c:v>9.6740973745899268</c:v>
                </c:pt>
                <c:pt idx="4">
                  <c:v>9.9515515995678268</c:v>
                </c:pt>
                <c:pt idx="5">
                  <c:v>10.311064120333381</c:v>
                </c:pt>
                <c:pt idx="6">
                  <c:v>10.86702321002144</c:v>
                </c:pt>
                <c:pt idx="7">
                  <c:v>11.47549846303748</c:v>
                </c:pt>
                <c:pt idx="8">
                  <c:v>12.073240622918419</c:v>
                </c:pt>
                <c:pt idx="9">
                  <c:v>12.712685449669561</c:v>
                </c:pt>
                <c:pt idx="10">
                  <c:v>13.40004614604487</c:v>
                </c:pt>
                <c:pt idx="11">
                  <c:v>14.14364194637942</c:v>
                </c:pt>
                <c:pt idx="12">
                  <c:v>14.95281014282307</c:v>
                </c:pt>
                <c:pt idx="13">
                  <c:v>15.79031265432023</c:v>
                </c:pt>
                <c:pt idx="14">
                  <c:v>16.63057684773073</c:v>
                </c:pt>
                <c:pt idx="15">
                  <c:v>17.47710456912553</c:v>
                </c:pt>
                <c:pt idx="16">
                  <c:v>18.344039730914879</c:v>
                </c:pt>
                <c:pt idx="17">
                  <c:v>19.226037474753689</c:v>
                </c:pt>
                <c:pt idx="18">
                  <c:v>20.106528703598929</c:v>
                </c:pt>
                <c:pt idx="19">
                  <c:v>20.978733138705721</c:v>
                </c:pt>
                <c:pt idx="20">
                  <c:v>21.84119666220181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C4-452B-9B8C-E0BFC327D587}"/>
            </c:ext>
          </c:extLst>
        </c:ser>
        <c:ser>
          <c:idx val="1"/>
          <c:order val="1"/>
          <c:tx>
            <c:strRef>
              <c:f>chart!$L$2</c:f>
              <c:strCache>
                <c:ptCount val="1"/>
                <c:pt idx="0">
                  <c:v>Asia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1"/>
              <c:layout>
                <c:manualLayout>
                  <c:x val="-6.0747236159842066E-2"/>
                  <c:y val="-5.2785115570231141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Lato" panose="020F0502020204030203"/>
                      </a:rPr>
                      <a:t>Asia</a:t>
                    </a:r>
                    <a:endParaRPr lang="en-US" sz="1200" b="1" dirty="0">
                      <a:solidFill>
                        <a:schemeClr val="accent2">
                          <a:lumMod val="75000"/>
                        </a:schemeClr>
                      </a:solidFill>
                      <a:latin typeface="Lato" panose="020F0502020204030203"/>
                    </a:endParaRPr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C4-452B-9B8C-E0BFC327D5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chart!$J$3:$J$23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chart!$L$3:$L$23</c:f>
              <c:numCache>
                <c:formatCode>_(* #,##0_);_(* \(#,##0\);_(* "-"??_);_(@_)</c:formatCode>
                <c:ptCount val="21"/>
                <c:pt idx="0">
                  <c:v>55.464416493432957</c:v>
                </c:pt>
                <c:pt idx="1">
                  <c:v>55.791612884315413</c:v>
                </c:pt>
                <c:pt idx="2">
                  <c:v>56.030149257878158</c:v>
                </c:pt>
                <c:pt idx="3">
                  <c:v>56.606896841523962</c:v>
                </c:pt>
                <c:pt idx="4">
                  <c:v>57.664720356114913</c:v>
                </c:pt>
                <c:pt idx="5">
                  <c:v>58.586266474642443</c:v>
                </c:pt>
                <c:pt idx="6">
                  <c:v>59.09860467652738</c:v>
                </c:pt>
                <c:pt idx="7">
                  <c:v>59.625685607852851</c:v>
                </c:pt>
                <c:pt idx="8">
                  <c:v>60.085792291471513</c:v>
                </c:pt>
                <c:pt idx="9">
                  <c:v>60.353403501057343</c:v>
                </c:pt>
                <c:pt idx="10">
                  <c:v>60.475454702882097</c:v>
                </c:pt>
                <c:pt idx="11">
                  <c:v>60.447929418224888</c:v>
                </c:pt>
                <c:pt idx="12">
                  <c:v>60.311610540235698</c:v>
                </c:pt>
                <c:pt idx="13">
                  <c:v>60.127241349371282</c:v>
                </c:pt>
                <c:pt idx="14">
                  <c:v>59.887374748088988</c:v>
                </c:pt>
                <c:pt idx="15">
                  <c:v>59.570658948792939</c:v>
                </c:pt>
                <c:pt idx="16">
                  <c:v>59.173945512610267</c:v>
                </c:pt>
                <c:pt idx="17">
                  <c:v>58.718253278370113</c:v>
                </c:pt>
                <c:pt idx="18">
                  <c:v>58.234426321149989</c:v>
                </c:pt>
                <c:pt idx="19">
                  <c:v>57.722225828626179</c:v>
                </c:pt>
                <c:pt idx="20">
                  <c:v>57.174799431342677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DC4-452B-9B8C-E0BFC327D587}"/>
            </c:ext>
          </c:extLst>
        </c:ser>
        <c:ser>
          <c:idx val="2"/>
          <c:order val="2"/>
          <c:tx>
            <c:strRef>
              <c:f>chart!$M$2</c:f>
              <c:strCache>
                <c:ptCount val="1"/>
                <c:pt idx="0">
                  <c:v>Europe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Lbls>
            <c:dLbl>
              <c:idx val="16"/>
              <c:layout>
                <c:manualLayout>
                  <c:x val="1.01850675264165E-16"/>
                  <c:y val="4.6296296296296502E-2"/>
                </c:manualLayout>
              </c:layout>
              <c:tx>
                <c:rich>
                  <a:bodyPr/>
                  <a:lstStyle/>
                  <a:p>
                    <a:r>
                      <a:rPr lang="en-US" sz="1300" b="1" dirty="0">
                        <a:solidFill>
                          <a:srgbClr val="002060"/>
                        </a:solidFill>
                      </a:rPr>
                      <a:t>Europe</a:t>
                    </a:r>
                    <a:endParaRPr lang="en-US" b="1" dirty="0">
                      <a:solidFill>
                        <a:srgbClr val="002060"/>
                      </a:solidFill>
                    </a:endParaRPr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DC4-452B-9B8C-E0BFC327D5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chart!$J$3:$J$23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chart!$M$3:$M$23</c:f>
              <c:numCache>
                <c:formatCode>_(* #,##0_);_(* \(#,##0\);_(* "-"??_);_(@_)</c:formatCode>
                <c:ptCount val="21"/>
                <c:pt idx="0">
                  <c:v>21.64433019444553</c:v>
                </c:pt>
                <c:pt idx="1">
                  <c:v>20.82416455065481</c:v>
                </c:pt>
                <c:pt idx="2">
                  <c:v>19.993133462858189</c:v>
                </c:pt>
                <c:pt idx="3">
                  <c:v>19.035228579060789</c:v>
                </c:pt>
                <c:pt idx="4">
                  <c:v>17.803491638262429</c:v>
                </c:pt>
                <c:pt idx="5">
                  <c:v>16.649943848263749</c:v>
                </c:pt>
                <c:pt idx="6">
                  <c:v>15.61906423030975</c:v>
                </c:pt>
                <c:pt idx="7">
                  <c:v>14.58836084912717</c:v>
                </c:pt>
                <c:pt idx="8">
                  <c:v>13.62811721947387</c:v>
                </c:pt>
                <c:pt idx="9">
                  <c:v>12.73151944671444</c:v>
                </c:pt>
                <c:pt idx="10">
                  <c:v>11.8810203868386</c:v>
                </c:pt>
                <c:pt idx="11">
                  <c:v>11.20070770956268</c:v>
                </c:pt>
                <c:pt idx="12">
                  <c:v>10.60634088556322</c:v>
                </c:pt>
                <c:pt idx="13">
                  <c:v>10.05178449302716</c:v>
                </c:pt>
                <c:pt idx="14">
                  <c:v>9.5500709917727171</c:v>
                </c:pt>
                <c:pt idx="15">
                  <c:v>9.1026773527613258</c:v>
                </c:pt>
                <c:pt idx="16">
                  <c:v>8.7060072368227068</c:v>
                </c:pt>
                <c:pt idx="17">
                  <c:v>8.3563870314343767</c:v>
                </c:pt>
                <c:pt idx="18">
                  <c:v>8.049917306693315</c:v>
                </c:pt>
                <c:pt idx="19">
                  <c:v>7.7830616526002121</c:v>
                </c:pt>
                <c:pt idx="20">
                  <c:v>7.5524503649405288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DC4-452B-9B8C-E0BFC327D587}"/>
            </c:ext>
          </c:extLst>
        </c:ser>
        <c:ser>
          <c:idx val="3"/>
          <c:order val="3"/>
          <c:tx>
            <c:strRef>
              <c:f>chart!$N$2</c:f>
              <c:strCache>
                <c:ptCount val="1"/>
                <c:pt idx="0">
                  <c:v>America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11"/>
              <c:layout>
                <c:manualLayout>
                  <c:x val="-0.10023690345451061"/>
                  <c:y val="-4.2632715265430533E-2"/>
                </c:manualLayout>
              </c:layout>
              <c:tx>
                <c:rich>
                  <a:bodyPr/>
                  <a:lstStyle/>
                  <a:p>
                    <a:r>
                      <a:rPr lang="en-US" sz="1300" b="1" dirty="0">
                        <a:solidFill>
                          <a:srgbClr val="C00000"/>
                        </a:solidFill>
                      </a:rPr>
                      <a:t>Americas</a:t>
                    </a:r>
                    <a:endParaRPr lang="en-US" b="1" dirty="0">
                      <a:solidFill>
                        <a:srgbClr val="C00000"/>
                      </a:solidFill>
                    </a:endParaRPr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DC4-452B-9B8C-E0BFC327D5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chart!$J$3:$J$23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chart!$N$3:$N$23</c:f>
              <c:numCache>
                <c:formatCode>_(* #,##0_);_(* \(#,##0\);_(* "-"??_);_(@_)</c:formatCode>
                <c:ptCount val="21"/>
                <c:pt idx="0">
                  <c:v>19.336895782546339</c:v>
                </c:pt>
                <c:pt idx="1">
                  <c:v>19.950257883886579</c:v>
                </c:pt>
                <c:pt idx="2">
                  <c:v>20.601232139892129</c:v>
                </c:pt>
                <c:pt idx="3">
                  <c:v>21.02507151068383</c:v>
                </c:pt>
                <c:pt idx="4">
                  <c:v>21.129900154024739</c:v>
                </c:pt>
                <c:pt idx="5">
                  <c:v>21.206495331440511</c:v>
                </c:pt>
                <c:pt idx="6">
                  <c:v>21.397694118612328</c:v>
                </c:pt>
                <c:pt idx="7">
                  <c:v>21.4333895899235</c:v>
                </c:pt>
                <c:pt idx="8">
                  <c:v>21.414484055426641</c:v>
                </c:pt>
                <c:pt idx="9">
                  <c:v>21.49391404590839</c:v>
                </c:pt>
                <c:pt idx="10">
                  <c:v>21.625194366912101</c:v>
                </c:pt>
                <c:pt idx="11">
                  <c:v>21.615069754414868</c:v>
                </c:pt>
                <c:pt idx="12">
                  <c:v>21.518470656078261</c:v>
                </c:pt>
                <c:pt idx="13">
                  <c:v>21.376749373406689</c:v>
                </c:pt>
                <c:pt idx="14">
                  <c:v>21.225217538934871</c:v>
                </c:pt>
                <c:pt idx="15">
                  <c:v>21.091643759065789</c:v>
                </c:pt>
                <c:pt idx="16">
                  <c:v>20.965483376549621</c:v>
                </c:pt>
                <c:pt idx="17">
                  <c:v>20.827506221873222</c:v>
                </c:pt>
                <c:pt idx="18">
                  <c:v>20.65961262537499</c:v>
                </c:pt>
                <c:pt idx="19">
                  <c:v>20.47851882942669</c:v>
                </c:pt>
                <c:pt idx="20">
                  <c:v>20.298855167397239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DC4-452B-9B8C-E0BFC327D5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8654280"/>
        <c:axId val="298654672"/>
      </c:lineChart>
      <c:catAx>
        <c:axId val="298654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  <a:ea typeface="+mn-ea"/>
                <a:cs typeface="+mn-cs"/>
              </a:defRPr>
            </a:pPr>
            <a:endParaRPr lang="en-US"/>
          </a:p>
        </c:txPr>
        <c:crossAx val="298654672"/>
        <c:crosses val="autoZero"/>
        <c:auto val="1"/>
        <c:lblAlgn val="ctr"/>
        <c:lblOffset val="100"/>
        <c:tickLblSkip val="5"/>
        <c:noMultiLvlLbl val="0"/>
      </c:catAx>
      <c:valAx>
        <c:axId val="298654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/>
                    <a:ea typeface="+mn-ea"/>
                    <a:cs typeface="+mn-cs"/>
                  </a:defRPr>
                </a:pPr>
                <a:r>
                  <a:rPr lang="en-US" dirty="0">
                    <a:latin typeface="Lato" panose="020F0502020204030203"/>
                  </a:rPr>
                  <a:t>% of global population</a:t>
                </a:r>
              </a:p>
            </c:rich>
          </c:tx>
          <c:layout>
            <c:manualLayout>
              <c:xMode val="edge"/>
              <c:yMode val="edge"/>
              <c:x val="2.2562405935294596E-2"/>
              <c:y val="0.25257471848277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  <a:ea typeface="+mn-ea"/>
                <a:cs typeface="+mn-cs"/>
              </a:defRPr>
            </a:pPr>
            <a:endParaRPr lang="en-US"/>
          </a:p>
        </c:txPr>
        <c:crossAx val="298654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046408971606804E-2"/>
          <c:y val="4.93137040669583E-2"/>
          <c:w val="0.88123717489859399"/>
          <c:h val="0.85966257346779096"/>
        </c:manualLayout>
      </c:layout>
      <c:lineChart>
        <c:grouping val="standard"/>
        <c:varyColors val="0"/>
        <c:ser>
          <c:idx val="0"/>
          <c:order val="0"/>
          <c:tx>
            <c:strRef>
              <c:f>Sheet3!$AB$3</c:f>
              <c:strCache>
                <c:ptCount val="1"/>
                <c:pt idx="0">
                  <c:v>Total Population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Sheet3!$F$4:$F$104</c:f>
              <c:numCache>
                <c:formatCode>General</c:formatCode>
                <c:ptCount val="101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  <c:pt idx="72">
                  <c:v>2022</c:v>
                </c:pt>
                <c:pt idx="73">
                  <c:v>2023</c:v>
                </c:pt>
                <c:pt idx="74">
                  <c:v>2024</c:v>
                </c:pt>
                <c:pt idx="75">
                  <c:v>2025</c:v>
                </c:pt>
                <c:pt idx="76">
                  <c:v>2026</c:v>
                </c:pt>
                <c:pt idx="77">
                  <c:v>2027</c:v>
                </c:pt>
                <c:pt idx="78">
                  <c:v>2028</c:v>
                </c:pt>
                <c:pt idx="79">
                  <c:v>2029</c:v>
                </c:pt>
                <c:pt idx="80">
                  <c:v>2030</c:v>
                </c:pt>
                <c:pt idx="81">
                  <c:v>2031</c:v>
                </c:pt>
                <c:pt idx="82">
                  <c:v>2032</c:v>
                </c:pt>
                <c:pt idx="83">
                  <c:v>2033</c:v>
                </c:pt>
                <c:pt idx="84">
                  <c:v>2034</c:v>
                </c:pt>
                <c:pt idx="85">
                  <c:v>2035</c:v>
                </c:pt>
                <c:pt idx="86">
                  <c:v>2036</c:v>
                </c:pt>
                <c:pt idx="87">
                  <c:v>2037</c:v>
                </c:pt>
                <c:pt idx="88">
                  <c:v>2038</c:v>
                </c:pt>
                <c:pt idx="89">
                  <c:v>2039</c:v>
                </c:pt>
                <c:pt idx="90">
                  <c:v>2040</c:v>
                </c:pt>
                <c:pt idx="91">
                  <c:v>2041</c:v>
                </c:pt>
                <c:pt idx="92">
                  <c:v>2042</c:v>
                </c:pt>
                <c:pt idx="93">
                  <c:v>2043</c:v>
                </c:pt>
                <c:pt idx="94">
                  <c:v>2044</c:v>
                </c:pt>
                <c:pt idx="95">
                  <c:v>2045</c:v>
                </c:pt>
                <c:pt idx="96">
                  <c:v>2046</c:v>
                </c:pt>
                <c:pt idx="97">
                  <c:v>2047</c:v>
                </c:pt>
                <c:pt idx="98">
                  <c:v>2048</c:v>
                </c:pt>
                <c:pt idx="99">
                  <c:v>2049</c:v>
                </c:pt>
                <c:pt idx="100">
                  <c:v>2050</c:v>
                </c:pt>
              </c:numCache>
            </c:numRef>
          </c:cat>
          <c:val>
            <c:numRef>
              <c:f>Sheet3!$AB$4:$AB$104</c:f>
              <c:numCache>
                <c:formatCode>0.0</c:formatCode>
                <c:ptCount val="101"/>
                <c:pt idx="0">
                  <c:v>2.5293457180000001</c:v>
                </c:pt>
                <c:pt idx="1">
                  <c:v>2.575937981</c:v>
                </c:pt>
                <c:pt idx="2">
                  <c:v>2.622275602999999</c:v>
                </c:pt>
                <c:pt idx="3">
                  <c:v>2.6687437030000001</c:v>
                </c:pt>
                <c:pt idx="4">
                  <c:v>2.7156956760000002</c:v>
                </c:pt>
                <c:pt idx="5">
                  <c:v>2.7634533420000258</c:v>
                </c:pt>
                <c:pt idx="6">
                  <c:v>2.812307449</c:v>
                </c:pt>
                <c:pt idx="7">
                  <c:v>2.862516506</c:v>
                </c:pt>
                <c:pt idx="8">
                  <c:v>2.9143068090000002</c:v>
                </c:pt>
                <c:pt idx="9">
                  <c:v>2.9678699399999982</c:v>
                </c:pt>
                <c:pt idx="10">
                  <c:v>3.0233578270000012</c:v>
                </c:pt>
                <c:pt idx="11">
                  <c:v>3.0808775450000012</c:v>
                </c:pt>
                <c:pt idx="12">
                  <c:v>3.1404855359999999</c:v>
                </c:pt>
                <c:pt idx="13">
                  <c:v>3.202186407000001</c:v>
                </c:pt>
                <c:pt idx="14">
                  <c:v>3.2659382450000249</c:v>
                </c:pt>
                <c:pt idx="15">
                  <c:v>3.3316703889999988</c:v>
                </c:pt>
                <c:pt idx="16">
                  <c:v>3.3993632030000001</c:v>
                </c:pt>
                <c:pt idx="17">
                  <c:v>3.4689158949999999</c:v>
                </c:pt>
                <c:pt idx="18">
                  <c:v>3.5400591709999998</c:v>
                </c:pt>
                <c:pt idx="19">
                  <c:v>3.6124455309999721</c:v>
                </c:pt>
                <c:pt idx="20">
                  <c:v>3.6857766170000001</c:v>
                </c:pt>
                <c:pt idx="21">
                  <c:v>3.7600159359999998</c:v>
                </c:pt>
                <c:pt idx="22">
                  <c:v>3.8350839579999998</c:v>
                </c:pt>
                <c:pt idx="23">
                  <c:v>3.9106004769999991</c:v>
                </c:pt>
                <c:pt idx="24">
                  <c:v>3.9861083449999999</c:v>
                </c:pt>
                <c:pt idx="25">
                  <c:v>4.0613167859999999</c:v>
                </c:pt>
                <c:pt idx="26">
                  <c:v>4.1360390530000011</c:v>
                </c:pt>
                <c:pt idx="27">
                  <c:v>4.2104435240000004</c:v>
                </c:pt>
                <c:pt idx="28">
                  <c:v>4.2850460559999988</c:v>
                </c:pt>
                <c:pt idx="29">
                  <c:v>4.3605832169999168</c:v>
                </c:pt>
                <c:pt idx="30">
                  <c:v>4.437609074</c:v>
                </c:pt>
                <c:pt idx="31">
                  <c:v>4.5161509299999736</c:v>
                </c:pt>
                <c:pt idx="32">
                  <c:v>4.5960884910000024</c:v>
                </c:pt>
                <c:pt idx="33">
                  <c:v>4.6776303279999709</c:v>
                </c:pt>
                <c:pt idx="34">
                  <c:v>4.7609942589999124</c:v>
                </c:pt>
                <c:pt idx="35">
                  <c:v>4.8462470279999996</c:v>
                </c:pt>
                <c:pt idx="36">
                  <c:v>4.9335227640000134</c:v>
                </c:pt>
                <c:pt idx="37">
                  <c:v>5.0225422649999736</c:v>
                </c:pt>
                <c:pt idx="38">
                  <c:v>5.1124343049999368</c:v>
                </c:pt>
                <c:pt idx="39">
                  <c:v>5.2020289330000002</c:v>
                </c:pt>
                <c:pt idx="40">
                  <c:v>5.2904515809999966</c:v>
                </c:pt>
                <c:pt idx="41">
                  <c:v>5.377382602</c:v>
                </c:pt>
                <c:pt idx="42">
                  <c:v>5.462938970999935</c:v>
                </c:pt>
                <c:pt idx="43">
                  <c:v>5.547229637</c:v>
                </c:pt>
                <c:pt idx="44">
                  <c:v>5.6305328869999709</c:v>
                </c:pt>
                <c:pt idx="45">
                  <c:v>5.7130729469999846</c:v>
                </c:pt>
                <c:pt idx="46">
                  <c:v>5.7948131779999636</c:v>
                </c:pt>
                <c:pt idx="47">
                  <c:v>5.8756937640000499</c:v>
                </c:pt>
                <c:pt idx="48">
                  <c:v>5.9559144830000008</c:v>
                </c:pt>
                <c:pt idx="49">
                  <c:v>6.0357371590000009</c:v>
                </c:pt>
                <c:pt idx="50">
                  <c:v>6.1153671780000014</c:v>
                </c:pt>
                <c:pt idx="51">
                  <c:v>6.1948860579998906</c:v>
                </c:pt>
                <c:pt idx="52">
                  <c:v>6.2743021130000134</c:v>
                </c:pt>
                <c:pt idx="53">
                  <c:v>6.3536586600000007</c:v>
                </c:pt>
                <c:pt idx="54">
                  <c:v>6.4329781850000671</c:v>
                </c:pt>
                <c:pt idx="55">
                  <c:v>6.5122762989999936</c:v>
                </c:pt>
                <c:pt idx="56">
                  <c:v>6.5915484220000033</c:v>
                </c:pt>
                <c:pt idx="57">
                  <c:v>6.6708010979999957</c:v>
                </c:pt>
                <c:pt idx="58">
                  <c:v>6.7500617319999998</c:v>
                </c:pt>
                <c:pt idx="59">
                  <c:v>6.8293605189999846</c:v>
                </c:pt>
                <c:pt idx="60">
                  <c:v>6.9086883779999946</c:v>
                </c:pt>
                <c:pt idx="61">
                  <c:v>6.9880211420000133</c:v>
                </c:pt>
                <c:pt idx="62">
                  <c:v>7.0672538269999654</c:v>
                </c:pt>
                <c:pt idx="63">
                  <c:v>7.1461887419999854</c:v>
                </c:pt>
                <c:pt idx="64">
                  <c:v>7.2245722299999313</c:v>
                </c:pt>
                <c:pt idx="65">
                  <c:v>7.302186262999915</c:v>
                </c:pt>
                <c:pt idx="66">
                  <c:v>7.3789314810000004</c:v>
                </c:pt>
                <c:pt idx="67">
                  <c:v>7.4547329879999946</c:v>
                </c:pt>
                <c:pt idx="68">
                  <c:v>7.5294273179999864</c:v>
                </c:pt>
                <c:pt idx="69">
                  <c:v>7.6028405509999377</c:v>
                </c:pt>
                <c:pt idx="70">
                  <c:v>7.6748325679999123</c:v>
                </c:pt>
                <c:pt idx="71">
                  <c:v>7.7453128259999966</c:v>
                </c:pt>
                <c:pt idx="72">
                  <c:v>7.8142378609999268</c:v>
                </c:pt>
                <c:pt idx="73">
                  <c:v>7.881581905</c:v>
                </c:pt>
                <c:pt idx="74">
                  <c:v>7.9473456879999986</c:v>
                </c:pt>
                <c:pt idx="75">
                  <c:v>8.0115332310000067</c:v>
                </c:pt>
                <c:pt idx="76">
                  <c:v>8.074120937</c:v>
                </c:pt>
                <c:pt idx="77">
                  <c:v>8.1350992710000067</c:v>
                </c:pt>
                <c:pt idx="78">
                  <c:v>8.1945122330000046</c:v>
                </c:pt>
                <c:pt idx="79">
                  <c:v>8.2524252470000068</c:v>
                </c:pt>
                <c:pt idx="80">
                  <c:v>8.3088952230000004</c:v>
                </c:pt>
                <c:pt idx="81">
                  <c:v>8.363923754</c:v>
                </c:pt>
                <c:pt idx="82">
                  <c:v>8.4175222310000066</c:v>
                </c:pt>
                <c:pt idx="83">
                  <c:v>8.4697697740000066</c:v>
                </c:pt>
                <c:pt idx="84">
                  <c:v>8.5207635680000013</c:v>
                </c:pt>
                <c:pt idx="85">
                  <c:v>8.5705696340000248</c:v>
                </c:pt>
                <c:pt idx="86">
                  <c:v>8.6192100839999988</c:v>
                </c:pt>
                <c:pt idx="87">
                  <c:v>8.6666559800000016</c:v>
                </c:pt>
                <c:pt idx="88">
                  <c:v>8.7128540460000004</c:v>
                </c:pt>
                <c:pt idx="89">
                  <c:v>8.7577242090000027</c:v>
                </c:pt>
                <c:pt idx="90">
                  <c:v>8.8011961950000028</c:v>
                </c:pt>
                <c:pt idx="91">
                  <c:v>8.8432227960000009</c:v>
                </c:pt>
                <c:pt idx="92">
                  <c:v>8.8837751210000011</c:v>
                </c:pt>
                <c:pt idx="93">
                  <c:v>8.9228321410000007</c:v>
                </c:pt>
                <c:pt idx="94">
                  <c:v>8.9603686869999972</c:v>
                </c:pt>
                <c:pt idx="95">
                  <c:v>8.9963444540000026</c:v>
                </c:pt>
                <c:pt idx="96">
                  <c:v>9.0307001070000013</c:v>
                </c:pt>
                <c:pt idx="97">
                  <c:v>9.0633550730000003</c:v>
                </c:pt>
                <c:pt idx="98">
                  <c:v>9.0942068250000005</c:v>
                </c:pt>
                <c:pt idx="99">
                  <c:v>9.1231315350000024</c:v>
                </c:pt>
                <c:pt idx="100">
                  <c:v>9.1499842400000002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BF-4983-963E-62E5C59A0B9C}"/>
            </c:ext>
          </c:extLst>
        </c:ser>
        <c:ser>
          <c:idx val="1"/>
          <c:order val="1"/>
          <c:tx>
            <c:strRef>
              <c:f>Sheet3!$AC$3</c:f>
              <c:strCache>
                <c:ptCount val="1"/>
                <c:pt idx="0">
                  <c:v>Working Ages 15-64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Sheet3!$F$4:$F$104</c:f>
              <c:numCache>
                <c:formatCode>General</c:formatCode>
                <c:ptCount val="101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  <c:pt idx="72">
                  <c:v>2022</c:v>
                </c:pt>
                <c:pt idx="73">
                  <c:v>2023</c:v>
                </c:pt>
                <c:pt idx="74">
                  <c:v>2024</c:v>
                </c:pt>
                <c:pt idx="75">
                  <c:v>2025</c:v>
                </c:pt>
                <c:pt idx="76">
                  <c:v>2026</c:v>
                </c:pt>
                <c:pt idx="77">
                  <c:v>2027</c:v>
                </c:pt>
                <c:pt idx="78">
                  <c:v>2028</c:v>
                </c:pt>
                <c:pt idx="79">
                  <c:v>2029</c:v>
                </c:pt>
                <c:pt idx="80">
                  <c:v>2030</c:v>
                </c:pt>
                <c:pt idx="81">
                  <c:v>2031</c:v>
                </c:pt>
                <c:pt idx="82">
                  <c:v>2032</c:v>
                </c:pt>
                <c:pt idx="83">
                  <c:v>2033</c:v>
                </c:pt>
                <c:pt idx="84">
                  <c:v>2034</c:v>
                </c:pt>
                <c:pt idx="85">
                  <c:v>2035</c:v>
                </c:pt>
                <c:pt idx="86">
                  <c:v>2036</c:v>
                </c:pt>
                <c:pt idx="87">
                  <c:v>2037</c:v>
                </c:pt>
                <c:pt idx="88">
                  <c:v>2038</c:v>
                </c:pt>
                <c:pt idx="89">
                  <c:v>2039</c:v>
                </c:pt>
                <c:pt idx="90">
                  <c:v>2040</c:v>
                </c:pt>
                <c:pt idx="91">
                  <c:v>2041</c:v>
                </c:pt>
                <c:pt idx="92">
                  <c:v>2042</c:v>
                </c:pt>
                <c:pt idx="93">
                  <c:v>2043</c:v>
                </c:pt>
                <c:pt idx="94">
                  <c:v>2044</c:v>
                </c:pt>
                <c:pt idx="95">
                  <c:v>2045</c:v>
                </c:pt>
                <c:pt idx="96">
                  <c:v>2046</c:v>
                </c:pt>
                <c:pt idx="97">
                  <c:v>2047</c:v>
                </c:pt>
                <c:pt idx="98">
                  <c:v>2048</c:v>
                </c:pt>
                <c:pt idx="99">
                  <c:v>2049</c:v>
                </c:pt>
                <c:pt idx="100">
                  <c:v>2050</c:v>
                </c:pt>
              </c:numCache>
            </c:numRef>
          </c:cat>
          <c:val>
            <c:numRef>
              <c:f>Sheet3!$AC$4:$AC$104</c:f>
              <c:numCache>
                <c:formatCode>0.0</c:formatCode>
                <c:ptCount val="101"/>
                <c:pt idx="0">
                  <c:v>1.5359851959999899</c:v>
                </c:pt>
                <c:pt idx="1">
                  <c:v>1.559227855999989</c:v>
                </c:pt>
                <c:pt idx="2">
                  <c:v>1.580338008</c:v>
                </c:pt>
                <c:pt idx="3">
                  <c:v>1.6001144089999999</c:v>
                </c:pt>
                <c:pt idx="4">
                  <c:v>1.619253042</c:v>
                </c:pt>
                <c:pt idx="5">
                  <c:v>1.638347274000012</c:v>
                </c:pt>
                <c:pt idx="6">
                  <c:v>1.657885147</c:v>
                </c:pt>
                <c:pt idx="7">
                  <c:v>1.6782519750000111</c:v>
                </c:pt>
                <c:pt idx="8">
                  <c:v>1.699738438</c:v>
                </c:pt>
                <c:pt idx="9">
                  <c:v>1.7225541150000001</c:v>
                </c:pt>
                <c:pt idx="10">
                  <c:v>1.746867302999993</c:v>
                </c:pt>
                <c:pt idx="11">
                  <c:v>1.7728484790000061</c:v>
                </c:pt>
                <c:pt idx="12">
                  <c:v>1.800707198</c:v>
                </c:pt>
                <c:pt idx="13">
                  <c:v>1.830708776</c:v>
                </c:pt>
                <c:pt idx="14">
                  <c:v>1.8631283320000001</c:v>
                </c:pt>
                <c:pt idx="15">
                  <c:v>1.898116897</c:v>
                </c:pt>
                <c:pt idx="16">
                  <c:v>1.935893422999992</c:v>
                </c:pt>
                <c:pt idx="17">
                  <c:v>1.9763258909999959</c:v>
                </c:pt>
                <c:pt idx="18">
                  <c:v>2.0187718860000001</c:v>
                </c:pt>
                <c:pt idx="19">
                  <c:v>2.0623353619999998</c:v>
                </c:pt>
                <c:pt idx="20">
                  <c:v>2.1063814349999999</c:v>
                </c:pt>
                <c:pt idx="21">
                  <c:v>2.1506679449999999</c:v>
                </c:pt>
                <c:pt idx="22">
                  <c:v>2.1954086859999982</c:v>
                </c:pt>
                <c:pt idx="23">
                  <c:v>2.2409846470000399</c:v>
                </c:pt>
                <c:pt idx="24">
                  <c:v>2.2879875160000398</c:v>
                </c:pt>
                <c:pt idx="25">
                  <c:v>2.3368532719999981</c:v>
                </c:pt>
                <c:pt idx="26">
                  <c:v>2.3875611289999998</c:v>
                </c:pt>
                <c:pt idx="27">
                  <c:v>2.4399574149999972</c:v>
                </c:pt>
                <c:pt idx="28">
                  <c:v>2.494176698</c:v>
                </c:pt>
                <c:pt idx="29">
                  <c:v>2.5503644900000002</c:v>
                </c:pt>
                <c:pt idx="30">
                  <c:v>2.6085535960000001</c:v>
                </c:pt>
                <c:pt idx="31">
                  <c:v>2.6687892830000002</c:v>
                </c:pt>
                <c:pt idx="32">
                  <c:v>2.7308348520000258</c:v>
                </c:pt>
                <c:pt idx="33">
                  <c:v>2.794078152</c:v>
                </c:pt>
                <c:pt idx="34">
                  <c:v>2.8577074839999992</c:v>
                </c:pt>
                <c:pt idx="35">
                  <c:v>2.921090628</c:v>
                </c:pt>
                <c:pt idx="36">
                  <c:v>2.9840920480000221</c:v>
                </c:pt>
                <c:pt idx="37">
                  <c:v>3.046728157</c:v>
                </c:pt>
                <c:pt idx="38">
                  <c:v>3.108725932</c:v>
                </c:pt>
                <c:pt idx="39">
                  <c:v>3.1698162410000101</c:v>
                </c:pt>
                <c:pt idx="40">
                  <c:v>3.2298713339999998</c:v>
                </c:pt>
                <c:pt idx="41">
                  <c:v>3.2887021230000002</c:v>
                </c:pt>
                <c:pt idx="42">
                  <c:v>3.3464988510000002</c:v>
                </c:pt>
                <c:pt idx="43">
                  <c:v>3.4040012989999999</c:v>
                </c:pt>
                <c:pt idx="44">
                  <c:v>3.462227725</c:v>
                </c:pt>
                <c:pt idx="45">
                  <c:v>3.521934619</c:v>
                </c:pt>
                <c:pt idx="46">
                  <c:v>3.583290409</c:v>
                </c:pt>
                <c:pt idx="47">
                  <c:v>3.646143675999999</c:v>
                </c:pt>
                <c:pt idx="48">
                  <c:v>3.710521920000001</c:v>
                </c:pt>
                <c:pt idx="49">
                  <c:v>3.776362379</c:v>
                </c:pt>
                <c:pt idx="50">
                  <c:v>3.8435477140000001</c:v>
                </c:pt>
                <c:pt idx="51">
                  <c:v>3.9120681179999721</c:v>
                </c:pt>
                <c:pt idx="52">
                  <c:v>3.981753688</c:v>
                </c:pt>
                <c:pt idx="53">
                  <c:v>4.0520955889999746</c:v>
                </c:pt>
                <c:pt idx="54">
                  <c:v>4.122430619999915</c:v>
                </c:pt>
                <c:pt idx="55">
                  <c:v>4.1921992189999413</c:v>
                </c:pt>
                <c:pt idx="56">
                  <c:v>4.2611929479999846</c:v>
                </c:pt>
                <c:pt idx="57">
                  <c:v>4.3292639189999997</c:v>
                </c:pt>
                <c:pt idx="58">
                  <c:v>4.3959912749999637</c:v>
                </c:pt>
                <c:pt idx="59">
                  <c:v>4.4609186079999654</c:v>
                </c:pt>
                <c:pt idx="60">
                  <c:v>4.5237056399999664</c:v>
                </c:pt>
                <c:pt idx="61">
                  <c:v>4.5841909259999856</c:v>
                </c:pt>
                <c:pt idx="62">
                  <c:v>4.642368995</c:v>
                </c:pt>
                <c:pt idx="63">
                  <c:v>4.6982808349999736</c:v>
                </c:pt>
                <c:pt idx="64">
                  <c:v>4.7520545559999636</c:v>
                </c:pt>
                <c:pt idx="65">
                  <c:v>4.8038395569999368</c:v>
                </c:pt>
                <c:pt idx="66">
                  <c:v>4.8535498469999636</c:v>
                </c:pt>
                <c:pt idx="67">
                  <c:v>4.9012829080000024</c:v>
                </c:pt>
                <c:pt idx="68">
                  <c:v>4.9476055969999946</c:v>
                </c:pt>
                <c:pt idx="69">
                  <c:v>4.9932638810000798</c:v>
                </c:pt>
                <c:pt idx="70">
                  <c:v>5.0387845289999431</c:v>
                </c:pt>
                <c:pt idx="71">
                  <c:v>5.084384217999915</c:v>
                </c:pt>
                <c:pt idx="72">
                  <c:v>5.1299011920000002</c:v>
                </c:pt>
                <c:pt idx="73">
                  <c:v>5.1750079509999836</c:v>
                </c:pt>
                <c:pt idx="74">
                  <c:v>5.2191900439999994</c:v>
                </c:pt>
                <c:pt idx="75">
                  <c:v>5.2620495549999946</c:v>
                </c:pt>
                <c:pt idx="76">
                  <c:v>5.3035205840000001</c:v>
                </c:pt>
                <c:pt idx="77">
                  <c:v>5.3436611150000699</c:v>
                </c:pt>
                <c:pt idx="78">
                  <c:v>5.3823398319999756</c:v>
                </c:pt>
                <c:pt idx="79">
                  <c:v>5.4194249379999846</c:v>
                </c:pt>
                <c:pt idx="80">
                  <c:v>5.4548244079999746</c:v>
                </c:pt>
                <c:pt idx="81">
                  <c:v>5.4884876840000034</c:v>
                </c:pt>
                <c:pt idx="82">
                  <c:v>5.5204253619999646</c:v>
                </c:pt>
                <c:pt idx="83">
                  <c:v>5.5506959129999984</c:v>
                </c:pt>
                <c:pt idx="84">
                  <c:v>5.5793986680000014</c:v>
                </c:pt>
                <c:pt idx="85">
                  <c:v>5.6066302010000006</c:v>
                </c:pt>
                <c:pt idx="86">
                  <c:v>5.6323309709999636</c:v>
                </c:pt>
                <c:pt idx="87">
                  <c:v>5.6565321549999936</c:v>
                </c:pt>
                <c:pt idx="88">
                  <c:v>5.6795272870000009</c:v>
                </c:pt>
                <c:pt idx="89">
                  <c:v>5.7017004780000002</c:v>
                </c:pt>
                <c:pt idx="90">
                  <c:v>5.7232952830000023</c:v>
                </c:pt>
                <c:pt idx="91">
                  <c:v>5.744336123000001</c:v>
                </c:pt>
                <c:pt idx="92">
                  <c:v>5.7646559629999636</c:v>
                </c:pt>
                <c:pt idx="93">
                  <c:v>5.7839610440000024</c:v>
                </c:pt>
                <c:pt idx="94">
                  <c:v>5.8019049209999736</c:v>
                </c:pt>
                <c:pt idx="95">
                  <c:v>5.8181577709999646</c:v>
                </c:pt>
                <c:pt idx="96">
                  <c:v>5.8324295379999747</c:v>
                </c:pt>
                <c:pt idx="97">
                  <c:v>5.8444838289999277</c:v>
                </c:pt>
                <c:pt idx="98">
                  <c:v>5.8541424220000007</c:v>
                </c:pt>
                <c:pt idx="99">
                  <c:v>5.8612808339999836</c:v>
                </c:pt>
                <c:pt idx="100">
                  <c:v>5.8658281259999976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BF-4983-963E-62E5C59A0B9C}"/>
            </c:ext>
          </c:extLst>
        </c:ser>
        <c:ser>
          <c:idx val="2"/>
          <c:order val="2"/>
          <c:tx>
            <c:strRef>
              <c:f>Sheet3!$AD$3</c:f>
              <c:strCache>
                <c:ptCount val="1"/>
                <c:pt idx="0">
                  <c:v>Youth 0-14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none"/>
          </c:marker>
          <c:cat>
            <c:numRef>
              <c:f>Sheet3!$F$4:$F$104</c:f>
              <c:numCache>
                <c:formatCode>General</c:formatCode>
                <c:ptCount val="101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  <c:pt idx="72">
                  <c:v>2022</c:v>
                </c:pt>
                <c:pt idx="73">
                  <c:v>2023</c:v>
                </c:pt>
                <c:pt idx="74">
                  <c:v>2024</c:v>
                </c:pt>
                <c:pt idx="75">
                  <c:v>2025</c:v>
                </c:pt>
                <c:pt idx="76">
                  <c:v>2026</c:v>
                </c:pt>
                <c:pt idx="77">
                  <c:v>2027</c:v>
                </c:pt>
                <c:pt idx="78">
                  <c:v>2028</c:v>
                </c:pt>
                <c:pt idx="79">
                  <c:v>2029</c:v>
                </c:pt>
                <c:pt idx="80">
                  <c:v>2030</c:v>
                </c:pt>
                <c:pt idx="81">
                  <c:v>2031</c:v>
                </c:pt>
                <c:pt idx="82">
                  <c:v>2032</c:v>
                </c:pt>
                <c:pt idx="83">
                  <c:v>2033</c:v>
                </c:pt>
                <c:pt idx="84">
                  <c:v>2034</c:v>
                </c:pt>
                <c:pt idx="85">
                  <c:v>2035</c:v>
                </c:pt>
                <c:pt idx="86">
                  <c:v>2036</c:v>
                </c:pt>
                <c:pt idx="87">
                  <c:v>2037</c:v>
                </c:pt>
                <c:pt idx="88">
                  <c:v>2038</c:v>
                </c:pt>
                <c:pt idx="89">
                  <c:v>2039</c:v>
                </c:pt>
                <c:pt idx="90">
                  <c:v>2040</c:v>
                </c:pt>
                <c:pt idx="91">
                  <c:v>2041</c:v>
                </c:pt>
                <c:pt idx="92">
                  <c:v>2042</c:v>
                </c:pt>
                <c:pt idx="93">
                  <c:v>2043</c:v>
                </c:pt>
                <c:pt idx="94">
                  <c:v>2044</c:v>
                </c:pt>
                <c:pt idx="95">
                  <c:v>2045</c:v>
                </c:pt>
                <c:pt idx="96">
                  <c:v>2046</c:v>
                </c:pt>
                <c:pt idx="97">
                  <c:v>2047</c:v>
                </c:pt>
                <c:pt idx="98">
                  <c:v>2048</c:v>
                </c:pt>
                <c:pt idx="99">
                  <c:v>2049</c:v>
                </c:pt>
                <c:pt idx="100">
                  <c:v>2050</c:v>
                </c:pt>
              </c:numCache>
            </c:numRef>
          </c:cat>
          <c:val>
            <c:numRef>
              <c:f>Sheet3!$AD$4:$AD$104</c:f>
              <c:numCache>
                <c:formatCode>0.0</c:formatCode>
                <c:ptCount val="101"/>
                <c:pt idx="0">
                  <c:v>0.86281758499999905</c:v>
                </c:pt>
                <c:pt idx="1">
                  <c:v>0.88300687800000199</c:v>
                </c:pt>
                <c:pt idx="2">
                  <c:v>0.90532623999999995</c:v>
                </c:pt>
                <c:pt idx="3">
                  <c:v>0.92923175099999999</c:v>
                </c:pt>
                <c:pt idx="4">
                  <c:v>0.95428189100000005</c:v>
                </c:pt>
                <c:pt idx="5">
                  <c:v>0.980137645</c:v>
                </c:pt>
                <c:pt idx="6">
                  <c:v>1.006566992</c:v>
                </c:pt>
                <c:pt idx="7">
                  <c:v>1.033440304</c:v>
                </c:pt>
                <c:pt idx="8">
                  <c:v>1.06071653100001</c:v>
                </c:pt>
                <c:pt idx="9">
                  <c:v>1.088419874</c:v>
                </c:pt>
                <c:pt idx="10">
                  <c:v>1.1165702470000001</c:v>
                </c:pt>
                <c:pt idx="11">
                  <c:v>1.145109057999987</c:v>
                </c:pt>
                <c:pt idx="12">
                  <c:v>1.173834155</c:v>
                </c:pt>
                <c:pt idx="13">
                  <c:v>1.2023721780000001</c:v>
                </c:pt>
                <c:pt idx="14">
                  <c:v>1.2302571750000111</c:v>
                </c:pt>
                <c:pt idx="15">
                  <c:v>1.257162806</c:v>
                </c:pt>
                <c:pt idx="16">
                  <c:v>1.282804095999982</c:v>
                </c:pt>
                <c:pt idx="17">
                  <c:v>1.3072459630000099</c:v>
                </c:pt>
                <c:pt idx="18">
                  <c:v>1.3309364260000001</c:v>
                </c:pt>
                <c:pt idx="19">
                  <c:v>1.3545394420000001</c:v>
                </c:pt>
                <c:pt idx="20">
                  <c:v>1.3784781650000111</c:v>
                </c:pt>
                <c:pt idx="21">
                  <c:v>1.403010101</c:v>
                </c:pt>
                <c:pt idx="22">
                  <c:v>1.427829492999966</c:v>
                </c:pt>
                <c:pt idx="23">
                  <c:v>1.452124783999982</c:v>
                </c:pt>
                <c:pt idx="24">
                  <c:v>1.474767478</c:v>
                </c:pt>
                <c:pt idx="25">
                  <c:v>1.494992764</c:v>
                </c:pt>
                <c:pt idx="26">
                  <c:v>1.5125631690000001</c:v>
                </c:pt>
                <c:pt idx="27">
                  <c:v>1.527870914</c:v>
                </c:pt>
                <c:pt idx="28">
                  <c:v>1.54156639399998</c:v>
                </c:pt>
                <c:pt idx="29">
                  <c:v>1.5546035330000001</c:v>
                </c:pt>
                <c:pt idx="30">
                  <c:v>1.567736128</c:v>
                </c:pt>
                <c:pt idx="31">
                  <c:v>1.5810671140000001</c:v>
                </c:pt>
                <c:pt idx="32">
                  <c:v>1.594559069000012</c:v>
                </c:pt>
                <c:pt idx="33">
                  <c:v>1.6086509730000129</c:v>
                </c:pt>
                <c:pt idx="34">
                  <c:v>1.623833997</c:v>
                </c:pt>
                <c:pt idx="35">
                  <c:v>1.640413283</c:v>
                </c:pt>
                <c:pt idx="36">
                  <c:v>1.6585395690000111</c:v>
                </c:pt>
                <c:pt idx="37">
                  <c:v>1.6780152989999999</c:v>
                </c:pt>
                <c:pt idx="38">
                  <c:v>1.69833223100001</c:v>
                </c:pt>
                <c:pt idx="39">
                  <c:v>1.718761057999981</c:v>
                </c:pt>
                <c:pt idx="40">
                  <c:v>1.738692533000004</c:v>
                </c:pt>
                <c:pt idx="41">
                  <c:v>1.7579844719999931</c:v>
                </c:pt>
                <c:pt idx="42">
                  <c:v>1.776541787</c:v>
                </c:pt>
                <c:pt idx="43">
                  <c:v>1.793855534000014</c:v>
                </c:pt>
                <c:pt idx="44">
                  <c:v>1.8093397379999849</c:v>
                </c:pt>
                <c:pt idx="45">
                  <c:v>1.822569890999989</c:v>
                </c:pt>
                <c:pt idx="46">
                  <c:v>1.833428051999989</c:v>
                </c:pt>
                <c:pt idx="47">
                  <c:v>1.841982732</c:v>
                </c:pt>
                <c:pt idx="48">
                  <c:v>1.84826789</c:v>
                </c:pt>
                <c:pt idx="49">
                  <c:v>1.852402602</c:v>
                </c:pt>
                <c:pt idx="50">
                  <c:v>1.8545770500000001</c:v>
                </c:pt>
                <c:pt idx="51">
                  <c:v>1.854754357</c:v>
                </c:pt>
                <c:pt idx="52">
                  <c:v>1.8531925290000111</c:v>
                </c:pt>
                <c:pt idx="53">
                  <c:v>1.8507577330000109</c:v>
                </c:pt>
                <c:pt idx="54">
                  <c:v>1.848574161000011</c:v>
                </c:pt>
                <c:pt idx="55">
                  <c:v>1.847488459</c:v>
                </c:pt>
                <c:pt idx="56">
                  <c:v>1.8477995579999791</c:v>
                </c:pt>
                <c:pt idx="57">
                  <c:v>1.849429635999982</c:v>
                </c:pt>
                <c:pt idx="58">
                  <c:v>1.8523629479999999</c:v>
                </c:pt>
                <c:pt idx="59">
                  <c:v>1.85644261</c:v>
                </c:pt>
                <c:pt idx="60">
                  <c:v>1.86150488</c:v>
                </c:pt>
                <c:pt idx="61">
                  <c:v>1.8675884220000001</c:v>
                </c:pt>
                <c:pt idx="62">
                  <c:v>1.87463994</c:v>
                </c:pt>
                <c:pt idx="63">
                  <c:v>1.8822576300000109</c:v>
                </c:pt>
                <c:pt idx="64">
                  <c:v>1.889909568</c:v>
                </c:pt>
                <c:pt idx="65">
                  <c:v>1.8971619209999999</c:v>
                </c:pt>
                <c:pt idx="66">
                  <c:v>1.9038497929999769</c:v>
                </c:pt>
                <c:pt idx="67">
                  <c:v>1.909905387999983</c:v>
                </c:pt>
                <c:pt idx="68">
                  <c:v>1.9151130819999971</c:v>
                </c:pt>
                <c:pt idx="69">
                  <c:v>1.919262235999992</c:v>
                </c:pt>
                <c:pt idx="70">
                  <c:v>1.922193031000007</c:v>
                </c:pt>
                <c:pt idx="71">
                  <c:v>1.923822806999995</c:v>
                </c:pt>
                <c:pt idx="72">
                  <c:v>1.9241258250000071</c:v>
                </c:pt>
                <c:pt idx="73">
                  <c:v>1.9230924189999941</c:v>
                </c:pt>
                <c:pt idx="74">
                  <c:v>1.9207501210000171</c:v>
                </c:pt>
                <c:pt idx="75">
                  <c:v>1.9171577769999999</c:v>
                </c:pt>
                <c:pt idx="76">
                  <c:v>1.912332997</c:v>
                </c:pt>
                <c:pt idx="77">
                  <c:v>1.906378095</c:v>
                </c:pt>
                <c:pt idx="78">
                  <c:v>1.8995572439999999</c:v>
                </c:pt>
                <c:pt idx="79">
                  <c:v>1.8922115909999999</c:v>
                </c:pt>
                <c:pt idx="80">
                  <c:v>1.8846312079999861</c:v>
                </c:pt>
                <c:pt idx="81">
                  <c:v>1.8769230969999899</c:v>
                </c:pt>
                <c:pt idx="82">
                  <c:v>1.869171825</c:v>
                </c:pt>
                <c:pt idx="83">
                  <c:v>1.861614171</c:v>
                </c:pt>
                <c:pt idx="84">
                  <c:v>1.8545107030000001</c:v>
                </c:pt>
                <c:pt idx="85">
                  <c:v>1.8480534160000099</c:v>
                </c:pt>
                <c:pt idx="86">
                  <c:v>1.842340012</c:v>
                </c:pt>
                <c:pt idx="87">
                  <c:v>1.837366125</c:v>
                </c:pt>
                <c:pt idx="88">
                  <c:v>1.833079215999984</c:v>
                </c:pt>
                <c:pt idx="89">
                  <c:v>1.829368576</c:v>
                </c:pt>
                <c:pt idx="90">
                  <c:v>1.8261271220000099</c:v>
                </c:pt>
                <c:pt idx="91">
                  <c:v>1.8232729029999999</c:v>
                </c:pt>
                <c:pt idx="92">
                  <c:v>1.8207413929999849</c:v>
                </c:pt>
                <c:pt idx="93">
                  <c:v>1.8184681279999999</c:v>
                </c:pt>
                <c:pt idx="94">
                  <c:v>1.816368932</c:v>
                </c:pt>
                <c:pt idx="95">
                  <c:v>1.814321199999994</c:v>
                </c:pt>
                <c:pt idx="96">
                  <c:v>1.8121576460000099</c:v>
                </c:pt>
                <c:pt idx="97">
                  <c:v>1.8096626659999879</c:v>
                </c:pt>
                <c:pt idx="98">
                  <c:v>1.806571111</c:v>
                </c:pt>
                <c:pt idx="99">
                  <c:v>1.802569351999989</c:v>
                </c:pt>
                <c:pt idx="100">
                  <c:v>1.7972954999999931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DBF-4983-963E-62E5C59A0B9C}"/>
            </c:ext>
          </c:extLst>
        </c:ser>
        <c:ser>
          <c:idx val="3"/>
          <c:order val="3"/>
          <c:tx>
            <c:strRef>
              <c:f>Sheet3!$AE$3</c:f>
              <c:strCache>
                <c:ptCount val="1"/>
                <c:pt idx="0">
                  <c:v>Older 65+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Sheet3!$F$4:$F$104</c:f>
              <c:numCache>
                <c:formatCode>General</c:formatCode>
                <c:ptCount val="101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  <c:pt idx="72">
                  <c:v>2022</c:v>
                </c:pt>
                <c:pt idx="73">
                  <c:v>2023</c:v>
                </c:pt>
                <c:pt idx="74">
                  <c:v>2024</c:v>
                </c:pt>
                <c:pt idx="75">
                  <c:v>2025</c:v>
                </c:pt>
                <c:pt idx="76">
                  <c:v>2026</c:v>
                </c:pt>
                <c:pt idx="77">
                  <c:v>2027</c:v>
                </c:pt>
                <c:pt idx="78">
                  <c:v>2028</c:v>
                </c:pt>
                <c:pt idx="79">
                  <c:v>2029</c:v>
                </c:pt>
                <c:pt idx="80">
                  <c:v>2030</c:v>
                </c:pt>
                <c:pt idx="81">
                  <c:v>2031</c:v>
                </c:pt>
                <c:pt idx="82">
                  <c:v>2032</c:v>
                </c:pt>
                <c:pt idx="83">
                  <c:v>2033</c:v>
                </c:pt>
                <c:pt idx="84">
                  <c:v>2034</c:v>
                </c:pt>
                <c:pt idx="85">
                  <c:v>2035</c:v>
                </c:pt>
                <c:pt idx="86">
                  <c:v>2036</c:v>
                </c:pt>
                <c:pt idx="87">
                  <c:v>2037</c:v>
                </c:pt>
                <c:pt idx="88">
                  <c:v>2038</c:v>
                </c:pt>
                <c:pt idx="89">
                  <c:v>2039</c:v>
                </c:pt>
                <c:pt idx="90">
                  <c:v>2040</c:v>
                </c:pt>
                <c:pt idx="91">
                  <c:v>2041</c:v>
                </c:pt>
                <c:pt idx="92">
                  <c:v>2042</c:v>
                </c:pt>
                <c:pt idx="93">
                  <c:v>2043</c:v>
                </c:pt>
                <c:pt idx="94">
                  <c:v>2044</c:v>
                </c:pt>
                <c:pt idx="95">
                  <c:v>2045</c:v>
                </c:pt>
                <c:pt idx="96">
                  <c:v>2046</c:v>
                </c:pt>
                <c:pt idx="97">
                  <c:v>2047</c:v>
                </c:pt>
                <c:pt idx="98">
                  <c:v>2048</c:v>
                </c:pt>
                <c:pt idx="99">
                  <c:v>2049</c:v>
                </c:pt>
                <c:pt idx="100">
                  <c:v>2050</c:v>
                </c:pt>
              </c:numCache>
            </c:numRef>
          </c:cat>
          <c:val>
            <c:numRef>
              <c:f>Sheet3!$AE$4:$AE$104</c:f>
              <c:numCache>
                <c:formatCode>0.0</c:formatCode>
                <c:ptCount val="101"/>
                <c:pt idx="0">
                  <c:v>0.130542937</c:v>
                </c:pt>
                <c:pt idx="1">
                  <c:v>0.133703247</c:v>
                </c:pt>
                <c:pt idx="2">
                  <c:v>0.13661135499999999</c:v>
                </c:pt>
                <c:pt idx="3">
                  <c:v>0.13939754300000001</c:v>
                </c:pt>
                <c:pt idx="4">
                  <c:v>0.14216074300000001</c:v>
                </c:pt>
                <c:pt idx="5">
                  <c:v>0.14496842300000201</c:v>
                </c:pt>
                <c:pt idx="6">
                  <c:v>0.14785530999999999</c:v>
                </c:pt>
                <c:pt idx="7">
                  <c:v>0.15082422700000001</c:v>
                </c:pt>
                <c:pt idx="8">
                  <c:v>0.15385183999999999</c:v>
                </c:pt>
                <c:pt idx="9">
                  <c:v>0.156895951000002</c:v>
                </c:pt>
                <c:pt idx="10">
                  <c:v>0.159920277</c:v>
                </c:pt>
                <c:pt idx="11">
                  <c:v>0.16292000800000001</c:v>
                </c:pt>
                <c:pt idx="12">
                  <c:v>0.16594418300000299</c:v>
                </c:pt>
                <c:pt idx="13">
                  <c:v>0.16910545300000099</c:v>
                </c:pt>
                <c:pt idx="14">
                  <c:v>0.17255273800000001</c:v>
                </c:pt>
                <c:pt idx="15">
                  <c:v>0.17639068599999999</c:v>
                </c:pt>
                <c:pt idx="16">
                  <c:v>0.18066568399999999</c:v>
                </c:pt>
                <c:pt idx="17">
                  <c:v>0.18534404100000201</c:v>
                </c:pt>
                <c:pt idx="18">
                  <c:v>0.19035085900000001</c:v>
                </c:pt>
                <c:pt idx="19">
                  <c:v>0.195570727</c:v>
                </c:pt>
                <c:pt idx="20">
                  <c:v>0.200917017000001</c:v>
                </c:pt>
                <c:pt idx="21">
                  <c:v>0.20633789</c:v>
                </c:pt>
                <c:pt idx="22">
                  <c:v>0.21184577900000001</c:v>
                </c:pt>
                <c:pt idx="23">
                  <c:v>0.21749104600000199</c:v>
                </c:pt>
                <c:pt idx="24">
                  <c:v>0.22335335100000001</c:v>
                </c:pt>
                <c:pt idx="25">
                  <c:v>0.22947075</c:v>
                </c:pt>
                <c:pt idx="26">
                  <c:v>0.235914755000001</c:v>
                </c:pt>
                <c:pt idx="27">
                  <c:v>0.242615195000002</c:v>
                </c:pt>
                <c:pt idx="28">
                  <c:v>0.24930296399999999</c:v>
                </c:pt>
                <c:pt idx="29">
                  <c:v>0.25561519399999999</c:v>
                </c:pt>
                <c:pt idx="30">
                  <c:v>0.26131935000000001</c:v>
                </c:pt>
                <c:pt idx="31">
                  <c:v>0.266294533</c:v>
                </c:pt>
                <c:pt idx="32">
                  <c:v>0.27069457000000002</c:v>
                </c:pt>
                <c:pt idx="33">
                  <c:v>0.27490120299999998</c:v>
                </c:pt>
                <c:pt idx="34">
                  <c:v>0.27945277800000301</c:v>
                </c:pt>
                <c:pt idx="35">
                  <c:v>0.28474311699999999</c:v>
                </c:pt>
                <c:pt idx="36">
                  <c:v>0.29089114700000002</c:v>
                </c:pt>
                <c:pt idx="37">
                  <c:v>0.297798809000002</c:v>
                </c:pt>
                <c:pt idx="38">
                  <c:v>0.30537614200000301</c:v>
                </c:pt>
                <c:pt idx="39">
                  <c:v>0.31345163399999998</c:v>
                </c:pt>
                <c:pt idx="40">
                  <c:v>0.32188771400000499</c:v>
                </c:pt>
                <c:pt idx="41">
                  <c:v>0.33069600700000301</c:v>
                </c:pt>
                <c:pt idx="42">
                  <c:v>0.33989833300000499</c:v>
                </c:pt>
                <c:pt idx="43">
                  <c:v>0.34937280400000498</c:v>
                </c:pt>
                <c:pt idx="44">
                  <c:v>0.35896542399999998</c:v>
                </c:pt>
                <c:pt idx="45">
                  <c:v>0.36856843700000402</c:v>
                </c:pt>
                <c:pt idx="46">
                  <c:v>0.37809471700000302</c:v>
                </c:pt>
                <c:pt idx="47">
                  <c:v>0.38756735599999997</c:v>
                </c:pt>
                <c:pt idx="48">
                  <c:v>0.39712467300000698</c:v>
                </c:pt>
                <c:pt idx="49">
                  <c:v>0.40697217800000302</c:v>
                </c:pt>
                <c:pt idx="50">
                  <c:v>0.41724241400000001</c:v>
                </c:pt>
                <c:pt idx="51">
                  <c:v>0.42806358300000302</c:v>
                </c:pt>
                <c:pt idx="52">
                  <c:v>0.43935589600000302</c:v>
                </c:pt>
                <c:pt idx="53">
                  <c:v>0.450805338</c:v>
                </c:pt>
                <c:pt idx="54">
                  <c:v>0.46197340399999998</c:v>
                </c:pt>
                <c:pt idx="55">
                  <c:v>0.47258862100000498</c:v>
                </c:pt>
                <c:pt idx="56">
                  <c:v>0.48255591599999997</c:v>
                </c:pt>
                <c:pt idx="57">
                  <c:v>0.49210754299999998</c:v>
                </c:pt>
                <c:pt idx="58">
                  <c:v>0.50170750899999905</c:v>
                </c:pt>
                <c:pt idx="59">
                  <c:v>0.51199930100000002</c:v>
                </c:pt>
                <c:pt idx="60">
                  <c:v>0.52347785800000002</c:v>
                </c:pt>
                <c:pt idx="61">
                  <c:v>0.53624179400000005</c:v>
                </c:pt>
                <c:pt idx="62">
                  <c:v>0.55024489200000704</c:v>
                </c:pt>
                <c:pt idx="63">
                  <c:v>0.56565027700000703</c:v>
                </c:pt>
                <c:pt idx="64">
                  <c:v>0.58260810600000201</c:v>
                </c:pt>
                <c:pt idx="65">
                  <c:v>0.60118478499999894</c:v>
                </c:pt>
                <c:pt idx="66">
                  <c:v>0.62153184100000003</c:v>
                </c:pt>
                <c:pt idx="67">
                  <c:v>0.64354469200000897</c:v>
                </c:pt>
                <c:pt idx="68">
                  <c:v>0.66670863900000998</c:v>
                </c:pt>
                <c:pt idx="69">
                  <c:v>0.69031443400000203</c:v>
                </c:pt>
                <c:pt idx="70">
                  <c:v>0.71385500800000601</c:v>
                </c:pt>
                <c:pt idx="71">
                  <c:v>0.737105801000006</c:v>
                </c:pt>
                <c:pt idx="72">
                  <c:v>0.76021084400000005</c:v>
                </c:pt>
                <c:pt idx="73">
                  <c:v>0.78348153499999995</c:v>
                </c:pt>
                <c:pt idx="74">
                  <c:v>0.80740552300000001</c:v>
                </c:pt>
                <c:pt idx="75">
                  <c:v>0.83232589900000098</c:v>
                </c:pt>
                <c:pt idx="76">
                  <c:v>0.85826735600000004</c:v>
                </c:pt>
                <c:pt idx="77">
                  <c:v>0.88506006100000001</c:v>
                </c:pt>
                <c:pt idx="78">
                  <c:v>0.91261515700000095</c:v>
                </c:pt>
                <c:pt idx="79">
                  <c:v>0.94078871800000097</c:v>
                </c:pt>
                <c:pt idx="80">
                  <c:v>0.96943960700000098</c:v>
                </c:pt>
                <c:pt idx="81">
                  <c:v>0.99851297299999398</c:v>
                </c:pt>
                <c:pt idx="82">
                  <c:v>1.027925043999987</c:v>
                </c:pt>
                <c:pt idx="83">
                  <c:v>1.05745968999999</c:v>
                </c:pt>
                <c:pt idx="84">
                  <c:v>1.0868541970000001</c:v>
                </c:pt>
                <c:pt idx="85">
                  <c:v>1.115886017</c:v>
                </c:pt>
                <c:pt idx="86">
                  <c:v>1.1445391009999999</c:v>
                </c:pt>
                <c:pt idx="87">
                  <c:v>1.1727577000000109</c:v>
                </c:pt>
                <c:pt idx="88">
                  <c:v>1.2002475429999999</c:v>
                </c:pt>
                <c:pt idx="89">
                  <c:v>1.226655155</c:v>
                </c:pt>
                <c:pt idx="90">
                  <c:v>1.251773789999989</c:v>
                </c:pt>
                <c:pt idx="91">
                  <c:v>1.2756137700000001</c:v>
                </c:pt>
                <c:pt idx="92">
                  <c:v>1.2983777649999999</c:v>
                </c:pt>
                <c:pt idx="93">
                  <c:v>1.320402969000015</c:v>
                </c:pt>
                <c:pt idx="94">
                  <c:v>1.3420948340000001</c:v>
                </c:pt>
                <c:pt idx="95">
                  <c:v>1.3638654829999881</c:v>
                </c:pt>
                <c:pt idx="96">
                  <c:v>1.3861129230000231</c:v>
                </c:pt>
                <c:pt idx="97">
                  <c:v>1.4092085779999881</c:v>
                </c:pt>
                <c:pt idx="98">
                  <c:v>1.433493291999977</c:v>
                </c:pt>
                <c:pt idx="99">
                  <c:v>1.459281348999987</c:v>
                </c:pt>
                <c:pt idx="100">
                  <c:v>1.4868606139999849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DBF-4983-963E-62E5C59A0B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6560736"/>
        <c:axId val="296561128"/>
      </c:lineChart>
      <c:catAx>
        <c:axId val="296560736"/>
        <c:scaling>
          <c:orientation val="minMax"/>
        </c:scaling>
        <c:delete val="0"/>
        <c:axPos val="b"/>
        <c:numFmt formatCode="0" sourceLinked="0"/>
        <c:majorTickMark val="in"/>
        <c:minorTickMark val="none"/>
        <c:tickLblPos val="nextTo"/>
        <c:crossAx val="296561128"/>
        <c:crosses val="autoZero"/>
        <c:auto val="1"/>
        <c:lblAlgn val="ctr"/>
        <c:lblOffset val="100"/>
        <c:tickLblSkip val="25"/>
        <c:tickMarkSkip val="25"/>
        <c:noMultiLvlLbl val="0"/>
      </c:catAx>
      <c:valAx>
        <c:axId val="2965611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Population in billions</a:t>
                </a:r>
              </a:p>
            </c:rich>
          </c:tx>
          <c:overlay val="0"/>
        </c:title>
        <c:numFmt formatCode="#,##0.0" sourceLinked="0"/>
        <c:majorTickMark val="none"/>
        <c:minorTickMark val="none"/>
        <c:tickLblPos val="nextTo"/>
        <c:crossAx val="296560736"/>
        <c:crosses val="autoZero"/>
        <c:crossBetween val="between"/>
        <c:majorUnit val="1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4104600000000002E-2"/>
          <c:y val="5.9515400000000003E-2"/>
          <c:w val="0.74699400000000005"/>
          <c:h val="0.84097699999999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rgbClr val="6D7472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2018</c:v>
                </c:pt>
                <c:pt idx="1">
                  <c:v>2024</c:v>
                </c:pt>
                <c:pt idx="2">
                  <c:v>2030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103563</c:v>
                </c:pt>
                <c:pt idx="1">
                  <c:v>167572</c:v>
                </c:pt>
                <c:pt idx="2">
                  <c:v>263360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BF-4B96-B1F8-49ADB66F402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rgbClr val="980605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2018</c:v>
                </c:pt>
                <c:pt idx="1">
                  <c:v>2024</c:v>
                </c:pt>
                <c:pt idx="2">
                  <c:v>2030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126856</c:v>
                </c:pt>
                <c:pt idx="1">
                  <c:v>210128</c:v>
                </c:pt>
                <c:pt idx="2">
                  <c:v>312952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BF-4B96-B1F8-49ADB66F40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chemeClr val="tx1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chemeClr val="tx1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00000"/>
        <c:minorUnit val="50000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1.4454437507594248E-4"/>
          <c:y val="0.89707708136041642"/>
          <c:w val="0.21131755077439815"/>
          <c:h val="9.6074155486348567E-2"/>
        </c:manualLayout>
      </c:layout>
      <c:overlay val="0"/>
      <c:txPr>
        <a:bodyPr/>
        <a:lstStyle/>
        <a:p>
          <a:pPr>
            <a:defRPr sz="2000">
              <a:latin typeface="Helvetica Light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18173"/>
          <c:y val="5.9515400000000003E-2"/>
          <c:w val="0.87682700000000002"/>
          <c:h val="0.84097699999999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Poland</c:v>
                </c:pt>
              </c:strCache>
            </c:strRef>
          </c:tx>
          <c:spPr>
            <a:solidFill>
              <a:srgbClr val="6D7472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2018</c:v>
                </c:pt>
                <c:pt idx="1">
                  <c:v>2022</c:v>
                </c:pt>
                <c:pt idx="2">
                  <c:v>2026</c:v>
                </c:pt>
                <c:pt idx="3">
                  <c:v>2030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1385000</c:v>
                </c:pt>
                <c:pt idx="1">
                  <c:v>1759000</c:v>
                </c:pt>
                <c:pt idx="2">
                  <c:v>2000100</c:v>
                </c:pt>
                <c:pt idx="3">
                  <c:v>2195000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50-4C25-A563-18A6C25CFE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chemeClr val="tx1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chemeClr val="tx1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550000"/>
        <c:minorUnit val="27500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0.01757</cdr:x>
      <cdr:y>0.10925</cdr:y>
    </cdr:from>
    <cdr:to>
      <cdr:x>0.06207</cdr:x>
      <cdr:y>0.8955</cdr:y>
    </cdr:to>
    <cdr:pic>
      <cdr:nvPicPr>
        <cdr:cNvPr id="3" name="Picture 2">
          <a:extLst xmlns:a="http://schemas.openxmlformats.org/drawingml/2006/main">
            <a:ext uri="{FF2B5EF4-FFF2-40B4-BE49-F238E27FC236}">
              <a16:creationId xmlns:a16="http://schemas.microsoft.com/office/drawing/2014/main" id="{1E9E8E2C-C75B-BE43-A30C-35FFAEE115D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1754" y="464913"/>
          <a:ext cx="359178" cy="3346031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0.7743</cdr:x>
      <cdr:y>0.18194</cdr:y>
    </cdr:from>
    <cdr:to>
      <cdr:x>0.84584</cdr:x>
      <cdr:y>0.24512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773420" y="789940"/>
          <a:ext cx="533422" cy="274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F91C1C45-1F01-456F-BF10-D2BB25751134}" type="TxLink">
            <a:rPr lang="en-US" sz="1100" b="0" i="0" u="none" strike="noStrike">
              <a:solidFill>
                <a:srgbClr val="000000"/>
              </a:solidFill>
              <a:latin typeface="Calibri"/>
            </a:rPr>
            <a:pPr/>
            <a:t> </a:t>
          </a:fld>
          <a:endParaRPr lang="en-US" sz="1100"/>
        </a:p>
      </cdr:txBody>
    </cdr:sp>
  </cdr:relSizeAnchor>
  <cdr:relSizeAnchor xmlns:cdr="http://schemas.openxmlformats.org/drawingml/2006/chartDrawing">
    <cdr:from>
      <cdr:x>0.12945</cdr:x>
      <cdr:y>0.45572</cdr:y>
    </cdr:from>
    <cdr:to>
      <cdr:x>0.20099</cdr:x>
      <cdr:y>0.5189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965200" y="1978660"/>
          <a:ext cx="533422" cy="274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EDC90487-1EF0-4974-9BAC-189B4CE46971}" type="TxLink">
            <a:rPr lang="en-US" sz="1100" b="0" i="0" u="none" strike="noStrike">
              <a:solidFill>
                <a:srgbClr val="000000"/>
              </a:solidFill>
              <a:latin typeface="Calibri"/>
            </a:rPr>
            <a:pPr/>
            <a:t> </a:t>
          </a:fld>
          <a:endParaRPr lang="en-US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AA614-99D7-B341-AE0D-DDBA2795BB59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0FB97-01AF-704D-BBCB-82358DCD8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6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00108-FFCD-5B41-B7D0-0AE4F9EDFAF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FDE48-4B97-A446-B413-FCA7ABC9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59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72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64DB9-B39F-4549-B2CA-FFBD7D3D397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62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347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037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697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3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We should showcase our: </a:t>
            </a:r>
          </a:p>
          <a:p>
            <a:pPr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geospatial peeps </a:t>
            </a:r>
          </a:p>
          <a:p>
            <a:pPr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UX UI design - aka maria </a:t>
            </a:r>
          </a:p>
        </p:txBody>
      </p:sp>
    </p:spTree>
    <p:extLst>
      <p:ext uri="{BB962C8B-B14F-4D97-AF65-F5344CB8AC3E}">
        <p14:creationId xmlns:p14="http://schemas.microsoft.com/office/powerpoint/2010/main" val="3427635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22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5" name="Shape 2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extra stuff: As we scale our model, we aim for the greatest granularity with forecasts from the provincial to the county level.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49035E-748D-4B23-AE00-F17FAB3F99D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07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FDE48-4B97-A446-B413-FCA7ABC900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74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4560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49035E-748D-4B23-AE00-F17FAB3F99D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38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342F-7BE0-4546-B710-5675FBAFECF9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b="0" i="0"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>
              <a:defRPr b="0" i="0"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>
              <a:defRPr b="0" i="0"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>
              <a:defRPr b="0" i="0">
                <a:latin typeface="Helvetica Neue Light" charset="0"/>
                <a:ea typeface="Helvetica Neue Light" charset="0"/>
                <a:cs typeface="Helvetica Neue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200" y="6310439"/>
            <a:ext cx="2116836" cy="41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342F-7BE0-4546-B710-5675FBAFECF9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67942-2200-8445-B824-E8B5DCFBD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65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342F-7BE0-4546-B710-5675FBAFECF9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67942-2200-8445-B824-E8B5DCFBD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93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300" algn="ctr">
              <a:spcBef>
                <a:spcPts val="0"/>
              </a:spcBef>
              <a:buSzTx/>
              <a:buNone/>
              <a:defRPr sz="2200"/>
            </a:lvl2pPr>
            <a:lvl3pPr marL="0" indent="228600" algn="ctr">
              <a:spcBef>
                <a:spcPts val="0"/>
              </a:spcBef>
              <a:buSzTx/>
              <a:buNone/>
              <a:defRPr sz="2200"/>
            </a:lvl3pPr>
            <a:lvl4pPr marL="0" indent="342900" algn="ctr">
              <a:spcBef>
                <a:spcPts val="0"/>
              </a:spcBef>
              <a:buSzTx/>
              <a:buNone/>
              <a:defRPr sz="2200"/>
            </a:lvl4pPr>
            <a:lvl5pPr marL="0" indent="45720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54976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30C3F-28B9-42EB-9AA2-2CC820DAB0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035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475616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GeoVille-ppt-Vorlagen Folgeseitefooter neu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4"/>
          <a:stretch/>
        </p:blipFill>
        <p:spPr>
          <a:xfrm>
            <a:off x="0" y="5020876"/>
            <a:ext cx="12192000" cy="1808478"/>
          </a:xfrm>
          <a:prstGeom prst="rect">
            <a:avLst/>
          </a:prstGeom>
        </p:spPr>
      </p:pic>
      <p:pic>
        <p:nvPicPr>
          <p:cNvPr id="8" name="Picture 2" descr="GeoVille LOGO 2017 sol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623" y="5476883"/>
            <a:ext cx="1185334" cy="896804"/>
          </a:xfrm>
          <a:prstGeom prst="rect">
            <a:avLst/>
          </a:prstGeom>
        </p:spPr>
      </p:pic>
      <p:pic>
        <p:nvPicPr>
          <p:cNvPr id="11" name="Bild 4" descr="WDL_Logo_2.png">
            <a:extLst>
              <a:ext uri="{FF2B5EF4-FFF2-40B4-BE49-F238E27FC236}">
                <a16:creationId xmlns:a16="http://schemas.microsoft.com/office/drawing/2014/main" id="{805A428D-8709-4878-8F5B-E59945A21E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783" y="6194954"/>
            <a:ext cx="1397404" cy="271340"/>
          </a:xfrm>
          <a:prstGeom prst="rect">
            <a:avLst/>
          </a:prstGeom>
        </p:spPr>
      </p:pic>
      <p:pic>
        <p:nvPicPr>
          <p:cNvPr id="12" name="Grafik 11" descr="S:\TMP\CHi\AgeSpot_Logo.png">
            <a:extLst>
              <a:ext uri="{FF2B5EF4-FFF2-40B4-BE49-F238E27FC236}">
                <a16:creationId xmlns:a16="http://schemas.microsoft.com/office/drawing/2014/main" id="{5D93FF97-C1C9-417A-9792-E336961A6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32783" y="118591"/>
            <a:ext cx="2130630" cy="10450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27178957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b="0" i="0"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>
              <a:defRPr b="0" i="0"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>
              <a:defRPr b="0" i="0"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>
              <a:defRPr b="0" i="0">
                <a:latin typeface="Helvetica Neue Light" charset="0"/>
                <a:ea typeface="Helvetica Neue Light" charset="0"/>
                <a:cs typeface="Helvetica Neue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342F-7BE0-4546-B710-5675FBAFECF9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67942-2200-8445-B824-E8B5DCFBDCF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582" y="6310439"/>
            <a:ext cx="2116836" cy="41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3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3399183" y="-218661"/>
            <a:ext cx="9402417" cy="2226366"/>
          </a:xfrm>
          <a:prstGeom prst="line">
            <a:avLst/>
          </a:prstGeom>
          <a:ln>
            <a:solidFill>
              <a:srgbClr val="0BCD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9541565" y="-2121001"/>
            <a:ext cx="2840693" cy="7646795"/>
          </a:xfrm>
          <a:prstGeom prst="line">
            <a:avLst/>
          </a:prstGeom>
          <a:ln>
            <a:solidFill>
              <a:srgbClr val="0BCD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 rot="798259">
            <a:off x="6736832" y="1192521"/>
            <a:ext cx="4770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MAKING EVERYONE COUNT</a:t>
            </a:r>
          </a:p>
        </p:txBody>
      </p:sp>
    </p:spTree>
    <p:extLst>
      <p:ext uri="{BB962C8B-B14F-4D97-AF65-F5344CB8AC3E}">
        <p14:creationId xmlns:p14="http://schemas.microsoft.com/office/powerpoint/2010/main" val="132232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399183" y="-218661"/>
            <a:ext cx="9402417" cy="2226366"/>
          </a:xfrm>
          <a:prstGeom prst="line">
            <a:avLst/>
          </a:prstGeom>
          <a:ln>
            <a:solidFill>
              <a:srgbClr val="0BCD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9541565" y="-2121001"/>
            <a:ext cx="2840693" cy="7646795"/>
          </a:xfrm>
          <a:prstGeom prst="line">
            <a:avLst/>
          </a:prstGeom>
          <a:ln>
            <a:solidFill>
              <a:srgbClr val="0BCD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342F-7BE0-4546-B710-5675FBAFECF9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67942-2200-8445-B824-E8B5DCFBD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76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342F-7BE0-4546-B710-5675FBAFECF9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67942-2200-8445-B824-E8B5DCFBD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3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342F-7BE0-4546-B710-5675FBAFECF9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67942-2200-8445-B824-E8B5DCFBD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37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342F-7BE0-4546-B710-5675FBAFECF9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67942-2200-8445-B824-E8B5DCFBD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32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342F-7BE0-4546-B710-5675FBAFECF9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67942-2200-8445-B824-E8B5DCFBD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54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8342F-7BE0-4546-B710-5675FBAFECF9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67942-2200-8445-B824-E8B5DCFBD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9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chart" Target="../charts/chart5.xml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ti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13" Type="http://schemas.openxmlformats.org/officeDocument/2006/relationships/image" Target="../media/image45.png"/><Relationship Id="rId3" Type="http://schemas.openxmlformats.org/officeDocument/2006/relationships/image" Target="../media/image35.tiff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17" Type="http://schemas.openxmlformats.org/officeDocument/2006/relationships/image" Target="../media/image49.tif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tiff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tiff"/><Relationship Id="rId14" Type="http://schemas.openxmlformats.org/officeDocument/2006/relationships/image" Target="../media/image4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33C55BA2-0471-4133-8111-22EECABF2E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674531"/>
              </p:ext>
            </p:extLst>
          </p:nvPr>
        </p:nvGraphicFramePr>
        <p:xfrm>
          <a:off x="0" y="-1"/>
          <a:ext cx="18320658" cy="10305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0" name="Acrobat Document" r:id="rId3" imgW="18288000" imgH="10287000" progId="AcroExch.Document.7">
                  <p:embed/>
                </p:oleObj>
              </mc:Choice>
              <mc:Fallback>
                <p:oleObj name="Acrobat Document" r:id="rId3" imgW="18288000" imgH="10287000" progId="AcroExch.Document.7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33C55BA2-0471-4133-8111-22EECABF2E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8320658" cy="10305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10">
            <a:extLst>
              <a:ext uri="{FF2B5EF4-FFF2-40B4-BE49-F238E27FC236}">
                <a16:creationId xmlns:a16="http://schemas.microsoft.com/office/drawing/2014/main" id="{69FD666D-90B6-49E6-BD29-756C775A8C63}"/>
              </a:ext>
            </a:extLst>
          </p:cNvPr>
          <p:cNvSpPr/>
          <p:nvPr/>
        </p:nvSpPr>
        <p:spPr>
          <a:xfrm>
            <a:off x="397329" y="3832334"/>
            <a:ext cx="7448985" cy="297517"/>
          </a:xfrm>
          <a:prstGeom prst="rect">
            <a:avLst/>
          </a:prstGeom>
          <a:solidFill>
            <a:srgbClr val="61C1C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de-DE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11" name="data-driven decisions for actionable change"/>
          <p:cNvSpPr txBox="1"/>
          <p:nvPr/>
        </p:nvSpPr>
        <p:spPr>
          <a:xfrm>
            <a:off x="421378" y="4273290"/>
            <a:ext cx="7242165" cy="1036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67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3200" dirty="0">
                <a:sym typeface="Helvetica Neue Light"/>
              </a:rPr>
              <a:t>Using Big Data to understand where future your future customers will be live</a:t>
            </a:r>
            <a:endParaRPr lang="en-US" sz="5400" dirty="0">
              <a:latin typeface="Helvetica Neue Light" panose="02000403000000020004" pitchFamily="2"/>
              <a:cs typeface="Lato" panose="020F0502020204030203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988C43F-7E6D-45F0-A3AC-5AEF105E93C4}"/>
              </a:ext>
            </a:extLst>
          </p:cNvPr>
          <p:cNvSpPr/>
          <p:nvPr/>
        </p:nvSpPr>
        <p:spPr>
          <a:xfrm>
            <a:off x="408930" y="5476245"/>
            <a:ext cx="4015925" cy="4575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76468918-1E2B-4A92-B651-43FAFC2E72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814"/>
            <a:extLst/>
          </a:blip>
          <a:stretch>
            <a:fillRect/>
          </a:stretch>
        </p:blipFill>
        <p:spPr>
          <a:xfrm>
            <a:off x="2388102" y="365608"/>
            <a:ext cx="9556623" cy="5152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6082217-6E0D-4BD1-8D10-5B6DB46381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78" b="38502"/>
          <a:stretch/>
        </p:blipFill>
        <p:spPr>
          <a:xfrm>
            <a:off x="304799" y="2844695"/>
            <a:ext cx="8084591" cy="1237239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516624EC-5F2E-490C-995A-34C13BE2D66D}"/>
              </a:ext>
            </a:extLst>
          </p:cNvPr>
          <p:cNvSpPr/>
          <p:nvPr/>
        </p:nvSpPr>
        <p:spPr>
          <a:xfrm>
            <a:off x="9687967" y="5995500"/>
            <a:ext cx="2149818" cy="4575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Ein Bild, das Axt enthält.&#10;&#10;Mit sehr hoher Zuverlässigkeit generierte Beschreibung">
            <a:extLst>
              <a:ext uri="{FF2B5EF4-FFF2-40B4-BE49-F238E27FC236}">
                <a16:creationId xmlns:a16="http://schemas.microsoft.com/office/drawing/2014/main" id="{110A5BE0-85F7-407B-94E4-D1BC191CCB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987" y="6121203"/>
            <a:ext cx="328407" cy="32840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A6DE7FE-F3D5-46AD-AFAA-62CDDF21CDF5}"/>
              </a:ext>
            </a:extLst>
          </p:cNvPr>
          <p:cNvSpPr/>
          <p:nvPr/>
        </p:nvSpPr>
        <p:spPr>
          <a:xfrm>
            <a:off x="810547" y="6121203"/>
            <a:ext cx="1656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worlddatalab</a:t>
            </a:r>
            <a:endParaRPr lang="de-DE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34E5ABF2-6745-4ECD-BE52-3ED55A6E89B2}"/>
              </a:ext>
            </a:extLst>
          </p:cNvPr>
          <p:cNvSpPr/>
          <p:nvPr/>
        </p:nvSpPr>
        <p:spPr>
          <a:xfrm>
            <a:off x="408929" y="5519122"/>
            <a:ext cx="5326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Ndemo</a:t>
            </a:r>
            <a:r>
              <a:rPr lang="en-US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Bitange</a:t>
            </a:r>
            <a:r>
              <a:rPr lang="en-US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VP, World Data Africa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E553556-A17F-43D8-B47B-C2F27772C687}"/>
              </a:ext>
            </a:extLst>
          </p:cNvPr>
          <p:cNvSpPr/>
          <p:nvPr/>
        </p:nvSpPr>
        <p:spPr>
          <a:xfrm>
            <a:off x="9747286" y="6039615"/>
            <a:ext cx="1446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March, 2019</a:t>
            </a:r>
            <a:endParaRPr lang="de-DE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2147483647" y="2147408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61AC6A8E-0A34-4692-9847-06D7BA963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623" y="1459767"/>
            <a:ext cx="8425402" cy="492599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B43E0DD-143A-46A5-B7BB-8654B1DDC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623" y="1459767"/>
            <a:ext cx="8425402" cy="49259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58BAF90-8627-48F0-8A4F-0B5331910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2622" y="1459766"/>
            <a:ext cx="8425402" cy="49259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BBA6792-A8F5-4CEF-A673-91DF94965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2621" y="1459765"/>
            <a:ext cx="8425402" cy="492599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9365257-F363-4C1B-AE75-5052326194A0}"/>
              </a:ext>
            </a:extLst>
          </p:cNvPr>
          <p:cNvSpPr txBox="1"/>
          <p:nvPr/>
        </p:nvSpPr>
        <p:spPr>
          <a:xfrm>
            <a:off x="1625112" y="401900"/>
            <a:ext cx="8941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solidFill>
                  <a:srgbClr val="666570"/>
                </a:solidFill>
                <a:latin typeface="Bebas Neue" panose="020B0606020202050201" pitchFamily="34" charset="0"/>
              </a:rPr>
              <a:t>from </a:t>
            </a:r>
            <a:r>
              <a:rPr lang="de-DE" sz="4400" dirty="0" err="1">
                <a:solidFill>
                  <a:srgbClr val="666570"/>
                </a:solidFill>
                <a:latin typeface="Bebas Neue" panose="020B0606020202050201" pitchFamily="34" charset="0"/>
              </a:rPr>
              <a:t>young</a:t>
            </a:r>
            <a:r>
              <a:rPr lang="de-DE" sz="4400" dirty="0">
                <a:solidFill>
                  <a:srgbClr val="666570"/>
                </a:solidFill>
                <a:latin typeface="Bebas Neue" panose="020B0606020202050201" pitchFamily="34" charset="0"/>
              </a:rPr>
              <a:t> to </a:t>
            </a:r>
            <a:r>
              <a:rPr lang="de-DE" sz="4400" dirty="0" err="1">
                <a:solidFill>
                  <a:srgbClr val="666570"/>
                </a:solidFill>
                <a:latin typeface="Bebas Neue" panose="020B0606020202050201" pitchFamily="34" charset="0"/>
              </a:rPr>
              <a:t>old</a:t>
            </a:r>
            <a:endParaRPr lang="de-DE" sz="4400" dirty="0">
              <a:solidFill>
                <a:srgbClr val="666570"/>
              </a:solidFill>
              <a:latin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25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099" y="228599"/>
            <a:ext cx="7543800" cy="1112838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666570"/>
                </a:solidFill>
                <a:latin typeface="Bebas Neue" panose="020B0606020202050201" pitchFamily="34" charset="0"/>
              </a:rPr>
              <a:t>From Europe to Africa</a:t>
            </a:r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2362200" y="1526931"/>
          <a:ext cx="7467599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943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0" y="228600"/>
            <a:ext cx="8001000" cy="12954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666570"/>
                </a:solidFill>
                <a:latin typeface="Bebas Neue" panose="020B0606020202050201" pitchFamily="34" charset="0"/>
              </a:rPr>
              <a:t>From rural to</a:t>
            </a:r>
            <a:r>
              <a:rPr lang="en-GB" dirty="0">
                <a:solidFill>
                  <a:srgbClr val="666570"/>
                </a:solidFill>
                <a:latin typeface="Bebas Neue" panose="020B0606020202050201" pitchFamily="34" charset="0"/>
              </a:rPr>
              <a:t> urban</a:t>
            </a:r>
            <a:br>
              <a:rPr lang="en-GB" sz="3600" dirty="0"/>
            </a:br>
            <a:r>
              <a:rPr lang="en-GB" sz="2400" i="1" dirty="0"/>
              <a:t>Example: Kenya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DC7A2-45BA-4AB4-90CC-AD1229990EDE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Chart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692275"/>
            <a:ext cx="7848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1" y="33967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80B3F55-8BBF-4E87-BBE4-21DB43E48F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FC4">
              <a:alpha val="75000"/>
            </a:srgbClr>
          </a:solidFill>
          <a:ln>
            <a:solidFill>
              <a:srgbClr val="00BF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3377EA3-E2CB-4F7E-84BA-16AA1BFA6F3D}"/>
              </a:ext>
            </a:extLst>
          </p:cNvPr>
          <p:cNvSpPr txBox="1"/>
          <p:nvPr/>
        </p:nvSpPr>
        <p:spPr>
          <a:xfrm>
            <a:off x="757810" y="822976"/>
            <a:ext cx="84728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dirty="0">
                <a:solidFill>
                  <a:schemeClr val="bg1"/>
                </a:solidFill>
                <a:latin typeface="Bebas Neue" panose="020B0606020202050201" pitchFamily="34" charset="0"/>
              </a:rPr>
              <a:t>The Big </a:t>
            </a:r>
            <a:r>
              <a:rPr lang="de-DE" sz="8000" dirty="0" err="1">
                <a:solidFill>
                  <a:schemeClr val="bg1"/>
                </a:solidFill>
                <a:latin typeface="Bebas Neue" panose="020B0606020202050201" pitchFamily="34" charset="0"/>
              </a:rPr>
              <a:t>Shifts</a:t>
            </a:r>
            <a:r>
              <a:rPr lang="de-DE" sz="8000" dirty="0">
                <a:solidFill>
                  <a:srgbClr val="595959"/>
                </a:solidFill>
                <a:latin typeface="Bebas Neue" panose="020B0606020202050201" pitchFamily="34" charset="0"/>
              </a:rPr>
              <a:t> Income</a:t>
            </a:r>
          </a:p>
        </p:txBody>
      </p:sp>
    </p:spTree>
    <p:extLst>
      <p:ext uri="{BB962C8B-B14F-4D97-AF65-F5344CB8AC3E}">
        <p14:creationId xmlns:p14="http://schemas.microsoft.com/office/powerpoint/2010/main" val="1297082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/>
        </p:nvSpPr>
        <p:spPr>
          <a:xfrm>
            <a:off x="2004621" y="2811674"/>
            <a:ext cx="8503187" cy="283323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8722" y="63330"/>
                  <a:pt x="17444" y="6660"/>
                  <a:pt x="29659" y="391"/>
                </a:cubicBezTo>
                <a:cubicBezTo>
                  <a:pt x="41874" y="-5877"/>
                  <a:pt x="59282" y="64959"/>
                  <a:pt x="73288" y="82387"/>
                </a:cubicBezTo>
                <a:cubicBezTo>
                  <a:pt x="87294" y="99814"/>
                  <a:pt x="106028" y="100817"/>
                  <a:pt x="113694" y="104954"/>
                </a:cubicBezTo>
                <a:cubicBezTo>
                  <a:pt x="121359" y="109092"/>
                  <a:pt x="120321" y="108151"/>
                  <a:pt x="119282" y="107211"/>
                </a:cubicBezTo>
              </a:path>
            </a:pathLst>
          </a:custGeom>
          <a:noFill/>
          <a:ln w="381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3" name="Shape 223"/>
          <p:cNvCxnSpPr>
            <a:cxnSpLocks/>
          </p:cNvCxnSpPr>
          <p:nvPr/>
        </p:nvCxnSpPr>
        <p:spPr>
          <a:xfrm flipV="1">
            <a:off x="1830573" y="5723075"/>
            <a:ext cx="9005492" cy="7454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224" name="Shape 224"/>
          <p:cNvCxnSpPr>
            <a:cxnSpLocks/>
          </p:cNvCxnSpPr>
          <p:nvPr/>
        </p:nvCxnSpPr>
        <p:spPr>
          <a:xfrm flipH="1">
            <a:off x="1830573" y="1697675"/>
            <a:ext cx="1" cy="403285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triangle" w="lg" len="lg"/>
            <a:tailEnd type="none" w="med" len="med"/>
          </a:ln>
        </p:spPr>
      </p:cxnSp>
      <p:sp>
        <p:nvSpPr>
          <p:cNvPr id="225" name="Shape 225"/>
          <p:cNvSpPr txBox="1"/>
          <p:nvPr/>
        </p:nvSpPr>
        <p:spPr>
          <a:xfrm>
            <a:off x="1761299" y="5740556"/>
            <a:ext cx="8704470" cy="49850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US" dirty="0">
                <a:solidFill>
                  <a:schemeClr val="dk1"/>
                </a:solidFill>
                <a:latin typeface="Lato" panose="020F0502020204030203"/>
                <a:ea typeface="Calibri"/>
                <a:cs typeface="Calibri"/>
                <a:sym typeface="Calibri"/>
              </a:rPr>
              <a:t>0                                          $11                                                                         $110</a:t>
            </a:r>
          </a:p>
        </p:txBody>
      </p:sp>
      <p:cxnSp>
        <p:nvCxnSpPr>
          <p:cNvPr id="226" name="Shape 226"/>
          <p:cNvCxnSpPr>
            <a:cxnSpLocks/>
          </p:cNvCxnSpPr>
          <p:nvPr/>
        </p:nvCxnSpPr>
        <p:spPr>
          <a:xfrm>
            <a:off x="4790487" y="3054127"/>
            <a:ext cx="0" cy="2670387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dash"/>
            <a:miter/>
            <a:headEnd type="none" w="med" len="med"/>
            <a:tailEnd type="none" w="med" len="med"/>
          </a:ln>
        </p:spPr>
      </p:cxnSp>
      <p:sp>
        <p:nvSpPr>
          <p:cNvPr id="229" name="Shape 229"/>
          <p:cNvSpPr txBox="1"/>
          <p:nvPr/>
        </p:nvSpPr>
        <p:spPr>
          <a:xfrm>
            <a:off x="1439014" y="1613814"/>
            <a:ext cx="347007" cy="41780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SzPct val="25000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</a:p>
        </p:txBody>
      </p:sp>
      <p:cxnSp>
        <p:nvCxnSpPr>
          <p:cNvPr id="230" name="Shape 230"/>
          <p:cNvCxnSpPr>
            <a:cxnSpLocks/>
          </p:cNvCxnSpPr>
          <p:nvPr/>
        </p:nvCxnSpPr>
        <p:spPr>
          <a:xfrm flipV="1">
            <a:off x="2479611" y="2531708"/>
            <a:ext cx="2329875" cy="26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231" name="Shape 231"/>
          <p:cNvSpPr txBox="1"/>
          <p:nvPr/>
        </p:nvSpPr>
        <p:spPr>
          <a:xfrm>
            <a:off x="1919678" y="2031614"/>
            <a:ext cx="3417398" cy="36033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algn="ctr">
              <a:buSzPct val="25000"/>
            </a:pPr>
            <a:r>
              <a:rPr lang="en-US" dirty="0">
                <a:solidFill>
                  <a:srgbClr val="002060"/>
                </a:solidFill>
                <a:latin typeface="Lato" panose="020F0502020204030203"/>
                <a:ea typeface="Helvetica Neue" charset="0"/>
                <a:cs typeface="Helvetica Neue" charset="0"/>
                <a:sym typeface="Calibri"/>
              </a:rPr>
              <a:t>GDP growth per capita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2004621" y="464641"/>
            <a:ext cx="8182757" cy="57708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algn="ctr">
              <a:buSzPct val="25000"/>
            </a:pPr>
            <a:r>
              <a:rPr lang="en-US" sz="4400" dirty="0">
                <a:solidFill>
                  <a:srgbClr val="666570"/>
                </a:solidFill>
                <a:latin typeface="Bebas Neue" charset="0"/>
                <a:ea typeface="Bebas Neue" charset="0"/>
                <a:cs typeface="Bebas Neue" charset="0"/>
                <a:sym typeface="Gill Sans"/>
              </a:rPr>
              <a:t>Modelling income in real-time</a:t>
            </a:r>
          </a:p>
        </p:txBody>
      </p:sp>
      <p:cxnSp>
        <p:nvCxnSpPr>
          <p:cNvPr id="13" name="Shape 226">
            <a:extLst>
              <a:ext uri="{FF2B5EF4-FFF2-40B4-BE49-F238E27FC236}">
                <a16:creationId xmlns:a16="http://schemas.microsoft.com/office/drawing/2014/main" id="{67AB85DE-9567-4772-9263-497F30BA9E2F}"/>
              </a:ext>
            </a:extLst>
          </p:cNvPr>
          <p:cNvCxnSpPr>
            <a:cxnSpLocks/>
          </p:cNvCxnSpPr>
          <p:nvPr/>
        </p:nvCxnSpPr>
        <p:spPr>
          <a:xfrm>
            <a:off x="9707390" y="5216396"/>
            <a:ext cx="0" cy="490637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dash"/>
            <a:miter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B054E18-B81E-AD4D-899A-DC409842E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7628" y="6222220"/>
            <a:ext cx="1996873" cy="46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4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0" y="465616"/>
            <a:ext cx="8001000" cy="821187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666570"/>
                </a:solidFill>
                <a:latin typeface="Bebas Neue" panose="020B0606020202050201" pitchFamily="34" charset="0"/>
              </a:rPr>
              <a:t>From poor to Middle Class</a:t>
            </a:r>
          </a:p>
        </p:txBody>
      </p:sp>
      <p:pic>
        <p:nvPicPr>
          <p:cNvPr id="3" name="Picture 2" descr="E:\Drive\WDL_Data\Poverty Clock\Output\TS_main_income_level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1493" y="1367013"/>
            <a:ext cx="8675391" cy="48802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210386">
            <a:off x="4105061" y="4888560"/>
            <a:ext cx="63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8766D"/>
                </a:solidFill>
              </a:rPr>
              <a:t>Poor</a:t>
            </a:r>
          </a:p>
        </p:txBody>
      </p:sp>
      <p:sp>
        <p:nvSpPr>
          <p:cNvPr id="5" name="TextBox 4"/>
          <p:cNvSpPr txBox="1"/>
          <p:nvPr/>
        </p:nvSpPr>
        <p:spPr>
          <a:xfrm rot="698549">
            <a:off x="6601913" y="3639333"/>
            <a:ext cx="1842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CAE00"/>
                </a:solidFill>
              </a:rPr>
              <a:t>Near poor</a:t>
            </a:r>
          </a:p>
        </p:txBody>
      </p:sp>
      <p:sp>
        <p:nvSpPr>
          <p:cNvPr id="6" name="TextBox 5"/>
          <p:cNvSpPr txBox="1"/>
          <p:nvPr/>
        </p:nvSpPr>
        <p:spPr>
          <a:xfrm rot="20419916">
            <a:off x="5963183" y="2252115"/>
            <a:ext cx="1367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FC4"/>
                </a:solidFill>
              </a:rPr>
              <a:t>Middle class</a:t>
            </a:r>
          </a:p>
        </p:txBody>
      </p:sp>
      <p:sp>
        <p:nvSpPr>
          <p:cNvPr id="7" name="TextBox 6"/>
          <p:cNvSpPr txBox="1"/>
          <p:nvPr/>
        </p:nvSpPr>
        <p:spPr>
          <a:xfrm rot="21388957">
            <a:off x="8127990" y="481052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77CFF"/>
                </a:solidFill>
              </a:rPr>
              <a:t>Upper class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4850240" y="1739416"/>
            <a:ext cx="0" cy="382739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33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download\Grafik_Presentation_1 .png"/>
          <p:cNvPicPr>
            <a:picLocks noChangeAspect="1" noChangeArrowheads="1"/>
          </p:cNvPicPr>
          <p:nvPr/>
        </p:nvPicPr>
        <p:blipFill>
          <a:blip r:embed="rId3" cstate="print"/>
          <a:srcRect l="9509" t="10343" r="10055" b="11241"/>
          <a:stretch>
            <a:fillRect/>
          </a:stretch>
        </p:blipFill>
        <p:spPr bwMode="auto">
          <a:xfrm>
            <a:off x="2667000" y="1676400"/>
            <a:ext cx="6683880" cy="4716092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11893" y="322245"/>
            <a:ext cx="10568214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666570"/>
                </a:solidFill>
                <a:latin typeface="Bebas Neue" panose="020B0606020202050201" pitchFamily="34" charset="0"/>
              </a:rPr>
              <a:t>One billion additional people will enter the global middle class by 2022: 87% will come from Asia</a:t>
            </a:r>
          </a:p>
        </p:txBody>
      </p:sp>
    </p:spTree>
    <p:extLst>
      <p:ext uri="{BB962C8B-B14F-4D97-AF65-F5344CB8AC3E}">
        <p14:creationId xmlns:p14="http://schemas.microsoft.com/office/powerpoint/2010/main" val="16315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E5BFBD54-B55A-433F-A775-A6668C8F5F3A}"/>
              </a:ext>
            </a:extLst>
          </p:cNvPr>
          <p:cNvGrpSpPr/>
          <p:nvPr/>
        </p:nvGrpSpPr>
        <p:grpSpPr>
          <a:xfrm>
            <a:off x="0" y="-817768"/>
            <a:ext cx="11863920" cy="7577038"/>
            <a:chOff x="0" y="-817768"/>
            <a:chExt cx="11863920" cy="7577038"/>
          </a:xfrm>
        </p:grpSpPr>
        <p:pic>
          <p:nvPicPr>
            <p:cNvPr id="10" name="Grafik 9" descr="Ein Bild, das drinnen enthält.&#10;&#10;Mit hoher Zuverlässigkeit generierte Beschreibung">
              <a:extLst>
                <a:ext uri="{FF2B5EF4-FFF2-40B4-BE49-F238E27FC236}">
                  <a16:creationId xmlns:a16="http://schemas.microsoft.com/office/drawing/2014/main" id="{D798400F-3F34-4213-9342-CE46E9A8B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5031"/>
            <a:stretch/>
          </p:blipFill>
          <p:spPr>
            <a:xfrm>
              <a:off x="0" y="-817768"/>
              <a:ext cx="11442123" cy="7577038"/>
            </a:xfrm>
            <a:prstGeom prst="rect">
              <a:avLst/>
            </a:prstGeom>
          </p:spPr>
        </p:pic>
        <p:pic>
          <p:nvPicPr>
            <p:cNvPr id="5" name="Grafik 4" descr="Ein Bild, das Tier, Molluske enthält.&#10;&#10;Mit hoher Zuverlässigkeit generierte Beschreibung">
              <a:extLst>
                <a:ext uri="{FF2B5EF4-FFF2-40B4-BE49-F238E27FC236}">
                  <a16:creationId xmlns:a16="http://schemas.microsoft.com/office/drawing/2014/main" id="{B7FF68BA-A3D6-4F43-9271-08C4CC2A0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745" y="1524000"/>
              <a:ext cx="11289175" cy="4687801"/>
            </a:xfrm>
            <a:prstGeom prst="rect">
              <a:avLst/>
            </a:prstGeom>
          </p:spPr>
        </p:pic>
      </p:grpSp>
      <p:sp>
        <p:nvSpPr>
          <p:cNvPr id="47" name="Rechteck 46">
            <a:extLst>
              <a:ext uri="{FF2B5EF4-FFF2-40B4-BE49-F238E27FC236}">
                <a16:creationId xmlns:a16="http://schemas.microsoft.com/office/drawing/2014/main" id="{5BDA06A1-A763-4D7B-9C07-CDB00E324FB9}"/>
              </a:ext>
            </a:extLst>
          </p:cNvPr>
          <p:cNvSpPr/>
          <p:nvPr/>
        </p:nvSpPr>
        <p:spPr>
          <a:xfrm>
            <a:off x="9919986" y="6224477"/>
            <a:ext cx="351339" cy="198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6ABE5689-4C44-4B1B-A09A-498B55DF0DFC}"/>
              </a:ext>
            </a:extLst>
          </p:cNvPr>
          <p:cNvSpPr/>
          <p:nvPr/>
        </p:nvSpPr>
        <p:spPr>
          <a:xfrm>
            <a:off x="9274629" y="6230017"/>
            <a:ext cx="351339" cy="198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A876807B-59B8-460A-8A5E-8A9976532B41}"/>
              </a:ext>
            </a:extLst>
          </p:cNvPr>
          <p:cNvGrpSpPr/>
          <p:nvPr/>
        </p:nvGrpSpPr>
        <p:grpSpPr>
          <a:xfrm>
            <a:off x="574744" y="1524000"/>
            <a:ext cx="11289175" cy="5222535"/>
            <a:chOff x="574744" y="1524000"/>
            <a:chExt cx="11289175" cy="5222535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74BEC3BF-FCDA-437D-AE9E-DF7923469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744" y="1524000"/>
              <a:ext cx="11289175" cy="4687801"/>
            </a:xfrm>
            <a:prstGeom prst="rect">
              <a:avLst/>
            </a:prstGeom>
          </p:spPr>
        </p:pic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BF19DB59-1B18-4E80-B6C7-836534E95D19}"/>
                </a:ext>
              </a:extLst>
            </p:cNvPr>
            <p:cNvCxnSpPr>
              <a:cxnSpLocks/>
            </p:cNvCxnSpPr>
            <p:nvPr/>
          </p:nvCxnSpPr>
          <p:spPr>
            <a:xfrm>
              <a:off x="1463040" y="5858059"/>
              <a:ext cx="0" cy="519144"/>
            </a:xfrm>
            <a:prstGeom prst="line">
              <a:avLst/>
            </a:prstGeom>
            <a:ln w="19050">
              <a:solidFill>
                <a:srgbClr val="FF01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4AA66929-7E73-41C7-BE97-B9F91608CEAC}"/>
                </a:ext>
              </a:extLst>
            </p:cNvPr>
            <p:cNvSpPr txBox="1"/>
            <p:nvPr/>
          </p:nvSpPr>
          <p:spPr>
            <a:xfrm>
              <a:off x="1064837" y="6377203"/>
              <a:ext cx="796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FF010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1,90$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C3B1BCFA-D644-4DC6-8E41-0A7ADDEC4043}"/>
                </a:ext>
              </a:extLst>
            </p:cNvPr>
            <p:cNvSpPr txBox="1"/>
            <p:nvPr/>
          </p:nvSpPr>
          <p:spPr>
            <a:xfrm>
              <a:off x="696927" y="3171779"/>
              <a:ext cx="1022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FF010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600+ M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6F2C63B7-DFB4-4E6A-8A0C-A8D9B0CAA9CA}"/>
              </a:ext>
            </a:extLst>
          </p:cNvPr>
          <p:cNvGrpSpPr/>
          <p:nvPr/>
        </p:nvGrpSpPr>
        <p:grpSpPr>
          <a:xfrm>
            <a:off x="579252" y="1523224"/>
            <a:ext cx="11289172" cy="5222534"/>
            <a:chOff x="581054" y="1524001"/>
            <a:chExt cx="11289172" cy="5222534"/>
          </a:xfrm>
        </p:grpSpPr>
        <p:pic>
          <p:nvPicPr>
            <p:cNvPr id="22" name="Grafik 21" descr="Ein Bild, das Objekt enthält.&#10;&#10;Mit hoher Zuverlässigkeit generierte Beschreibung">
              <a:extLst>
                <a:ext uri="{FF2B5EF4-FFF2-40B4-BE49-F238E27FC236}">
                  <a16:creationId xmlns:a16="http://schemas.microsoft.com/office/drawing/2014/main" id="{52E424BA-862C-44C5-9CED-CCDB5E604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054" y="1524001"/>
              <a:ext cx="11289172" cy="4687800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BDFA36D2-B8B0-467A-82D5-A595E5348EC5}"/>
                </a:ext>
              </a:extLst>
            </p:cNvPr>
            <p:cNvSpPr txBox="1"/>
            <p:nvPr/>
          </p:nvSpPr>
          <p:spPr>
            <a:xfrm>
              <a:off x="1720964" y="3862617"/>
              <a:ext cx="1022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FFA50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3.2 BN</a:t>
              </a:r>
            </a:p>
          </p:txBody>
        </p: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F8F7BFE8-5F78-4E3A-B085-668D6AC72336}"/>
                </a:ext>
              </a:extLst>
            </p:cNvPr>
            <p:cNvCxnSpPr>
              <a:cxnSpLocks/>
            </p:cNvCxnSpPr>
            <p:nvPr/>
          </p:nvCxnSpPr>
          <p:spPr>
            <a:xfrm>
              <a:off x="2975804" y="5858059"/>
              <a:ext cx="0" cy="519144"/>
            </a:xfrm>
            <a:prstGeom prst="line">
              <a:avLst/>
            </a:prstGeom>
            <a:ln w="19050">
              <a:solidFill>
                <a:srgbClr val="FFA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FC7B958B-C79A-45A4-AC57-CC8D81EA20C1}"/>
                </a:ext>
              </a:extLst>
            </p:cNvPr>
            <p:cNvSpPr txBox="1"/>
            <p:nvPr/>
          </p:nvSpPr>
          <p:spPr>
            <a:xfrm>
              <a:off x="2668318" y="6377203"/>
              <a:ext cx="6051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FFA50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11$</a:t>
              </a: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5F637EFE-C0E6-43DD-BD6A-28981A9EC4C0}"/>
              </a:ext>
            </a:extLst>
          </p:cNvPr>
          <p:cNvGrpSpPr/>
          <p:nvPr/>
        </p:nvGrpSpPr>
        <p:grpSpPr>
          <a:xfrm>
            <a:off x="587363" y="1524996"/>
            <a:ext cx="11289172" cy="5143484"/>
            <a:chOff x="587363" y="1524996"/>
            <a:chExt cx="11289172" cy="5143484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BB763749-49B9-4087-808A-EBCE75BB6025}"/>
                </a:ext>
              </a:extLst>
            </p:cNvPr>
            <p:cNvCxnSpPr>
              <a:cxnSpLocks/>
            </p:cNvCxnSpPr>
            <p:nvPr/>
          </p:nvCxnSpPr>
          <p:spPr>
            <a:xfrm>
              <a:off x="9451865" y="5790685"/>
              <a:ext cx="0" cy="519144"/>
            </a:xfrm>
            <a:prstGeom prst="line">
              <a:avLst/>
            </a:prstGeom>
            <a:ln w="19050">
              <a:solidFill>
                <a:srgbClr val="0DD5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1D1088D4-DBC9-4E53-A840-2D1A828A3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363" y="1524996"/>
              <a:ext cx="11289172" cy="4687800"/>
            </a:xfrm>
            <a:prstGeom prst="rect">
              <a:avLst/>
            </a:prstGeom>
          </p:spPr>
        </p:pic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F3FECF66-16BA-4567-A582-1372C086502F}"/>
                </a:ext>
              </a:extLst>
            </p:cNvPr>
            <p:cNvSpPr txBox="1"/>
            <p:nvPr/>
          </p:nvSpPr>
          <p:spPr>
            <a:xfrm>
              <a:off x="3425873" y="4963672"/>
              <a:ext cx="944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0DD5C8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3.6 BN</a:t>
              </a: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36A75F2E-8FFE-424A-A81C-FAB110B95F06}"/>
                </a:ext>
              </a:extLst>
            </p:cNvPr>
            <p:cNvSpPr txBox="1"/>
            <p:nvPr/>
          </p:nvSpPr>
          <p:spPr>
            <a:xfrm>
              <a:off x="9147720" y="6299148"/>
              <a:ext cx="605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0DD5C8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50$</a:t>
              </a:r>
            </a:p>
          </p:txBody>
        </p: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E072E4F8-0AAB-427D-9DC8-396A1D766C91}"/>
              </a:ext>
            </a:extLst>
          </p:cNvPr>
          <p:cNvGrpSpPr/>
          <p:nvPr/>
        </p:nvGrpSpPr>
        <p:grpSpPr>
          <a:xfrm>
            <a:off x="574464" y="1522798"/>
            <a:ext cx="11289175" cy="5145682"/>
            <a:chOff x="574464" y="1522798"/>
            <a:chExt cx="11289175" cy="5145682"/>
          </a:xfrm>
        </p:grpSpPr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E0D1CD35-7160-4C76-93BB-7F38C75B3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4464" y="1522798"/>
              <a:ext cx="11289175" cy="4687801"/>
            </a:xfrm>
            <a:prstGeom prst="rect">
              <a:avLst/>
            </a:prstGeom>
          </p:spPr>
        </p:pic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3FCC52ED-A4AA-4E7E-89A5-03D014D4F752}"/>
                </a:ext>
              </a:extLst>
            </p:cNvPr>
            <p:cNvSpPr txBox="1"/>
            <p:nvPr/>
          </p:nvSpPr>
          <p:spPr>
            <a:xfrm>
              <a:off x="9836744" y="6299148"/>
              <a:ext cx="869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0B9CCF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110$+</a:t>
              </a:r>
            </a:p>
          </p:txBody>
        </p: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1E3C632C-7158-4725-A901-5B06BB6352D8}"/>
                </a:ext>
              </a:extLst>
            </p:cNvPr>
            <p:cNvCxnSpPr>
              <a:cxnSpLocks/>
            </p:cNvCxnSpPr>
            <p:nvPr/>
          </p:nvCxnSpPr>
          <p:spPr>
            <a:xfrm>
              <a:off x="10018280" y="5857282"/>
              <a:ext cx="0" cy="451779"/>
            </a:xfrm>
            <a:prstGeom prst="line">
              <a:avLst/>
            </a:prstGeom>
            <a:ln w="19050">
              <a:solidFill>
                <a:srgbClr val="0B9C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C3A24DE4-2150-48D1-AF59-C7CB048C7BF5}"/>
                </a:ext>
              </a:extLst>
            </p:cNvPr>
            <p:cNvSpPr txBox="1"/>
            <p:nvPr/>
          </p:nvSpPr>
          <p:spPr>
            <a:xfrm>
              <a:off x="10558313" y="5425639"/>
              <a:ext cx="824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0B9CCF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200M</a:t>
              </a:r>
            </a:p>
          </p:txBody>
        </p:sp>
      </p:grpSp>
      <p:pic>
        <p:nvPicPr>
          <p:cNvPr id="58" name="Grafik 57" descr="Ein Bild, das Tier, Molluske, Wirbellose enthält.&#10;&#10;Mit sehr hoher Zuverlässigkeit generierte Beschreibung">
            <a:extLst>
              <a:ext uri="{FF2B5EF4-FFF2-40B4-BE49-F238E27FC236}">
                <a16:creationId xmlns:a16="http://schemas.microsoft.com/office/drawing/2014/main" id="{01CE9F26-24DD-425E-886E-2D62DFFFA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760" y="1519524"/>
            <a:ext cx="11289172" cy="46878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21EB817-7E0C-42AD-9075-130D9A7D90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r="48553" b="3882"/>
          <a:stretch/>
        </p:blipFill>
        <p:spPr>
          <a:xfrm>
            <a:off x="1266340" y="5263361"/>
            <a:ext cx="338551" cy="63251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4D30E7B-969E-4AD8-B98B-55EFC4001CA0}"/>
              </a:ext>
            </a:extLst>
          </p:cNvPr>
          <p:cNvSpPr txBox="1"/>
          <p:nvPr/>
        </p:nvSpPr>
        <p:spPr>
          <a:xfrm>
            <a:off x="1140605" y="4973593"/>
            <a:ext cx="89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93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1/sec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EC0BF1F6-399F-4D8F-92BD-E9067B117C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5408" y="5268219"/>
            <a:ext cx="658061" cy="658061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B8037D4D-2F60-40E8-A5CC-D03CE694A5C5}"/>
              </a:ext>
            </a:extLst>
          </p:cNvPr>
          <p:cNvSpPr txBox="1"/>
          <p:nvPr/>
        </p:nvSpPr>
        <p:spPr>
          <a:xfrm>
            <a:off x="2693579" y="4973331"/>
            <a:ext cx="77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93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5/sec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A6C0C38D-CC46-4141-A4D9-18225B81EF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679" r="50709"/>
          <a:stretch/>
        </p:blipFill>
        <p:spPr>
          <a:xfrm>
            <a:off x="9679029" y="5332395"/>
            <a:ext cx="142219" cy="658061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26A491FD-8DE0-4C97-955A-4E785AB83886}"/>
              </a:ext>
            </a:extLst>
          </p:cNvPr>
          <p:cNvSpPr txBox="1"/>
          <p:nvPr/>
        </p:nvSpPr>
        <p:spPr>
          <a:xfrm>
            <a:off x="9270816" y="5034875"/>
            <a:ext cx="95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93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0.5/sec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C891F081-A0DE-4EC2-9094-AF3C8C49255B}"/>
              </a:ext>
            </a:extLst>
          </p:cNvPr>
          <p:cNvSpPr/>
          <p:nvPr/>
        </p:nvSpPr>
        <p:spPr>
          <a:xfrm>
            <a:off x="9965073" y="6619339"/>
            <a:ext cx="23455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latin typeface="Lato" panose="020F0502020204030203" pitchFamily="34" charset="0"/>
                <a:cs typeface="Lato" panose="020F0502020204030203" pitchFamily="34" charset="0"/>
              </a:rPr>
              <a:t>Source: World Data Lab Projections  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C425D7C0-CBCD-4531-84E6-D34B0C4A9E3F}"/>
              </a:ext>
            </a:extLst>
          </p:cNvPr>
          <p:cNvSpPr txBox="1"/>
          <p:nvPr/>
        </p:nvSpPr>
        <p:spPr>
          <a:xfrm>
            <a:off x="749877" y="2750715"/>
            <a:ext cx="79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FF0101"/>
                </a:solidFill>
                <a:latin typeface="Lato" panose="020F0502020204030203" pitchFamily="34" charset="0"/>
                <a:cs typeface="Lato" panose="020F0502020204030203" pitchFamily="34" charset="0"/>
              </a:rPr>
              <a:t>Poor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091A7D2A-87F5-4502-A19A-EF2B72CB8B4C}"/>
              </a:ext>
            </a:extLst>
          </p:cNvPr>
          <p:cNvSpPr txBox="1"/>
          <p:nvPr/>
        </p:nvSpPr>
        <p:spPr>
          <a:xfrm>
            <a:off x="1455704" y="1369965"/>
            <a:ext cx="141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FFA5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Vulnerable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9AFD845E-D7DA-4ED2-A3C2-367974AA4642}"/>
              </a:ext>
            </a:extLst>
          </p:cNvPr>
          <p:cNvSpPr txBox="1"/>
          <p:nvPr/>
        </p:nvSpPr>
        <p:spPr>
          <a:xfrm>
            <a:off x="5526890" y="4670107"/>
            <a:ext cx="1696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DCD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Middle Class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B7291AA0-12EE-4B60-BC6F-756DC42DA830}"/>
              </a:ext>
            </a:extLst>
          </p:cNvPr>
          <p:cNvSpPr txBox="1"/>
          <p:nvPr/>
        </p:nvSpPr>
        <p:spPr>
          <a:xfrm>
            <a:off x="10095837" y="5086185"/>
            <a:ext cx="1696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B9CCF"/>
                </a:solidFill>
                <a:latin typeface="Lato" panose="020F0502020204030203" pitchFamily="34" charset="0"/>
                <a:cs typeface="Lato" panose="020F0502020204030203" pitchFamily="34" charset="0"/>
              </a:rPr>
              <a:t>Upper Class</a:t>
            </a:r>
          </a:p>
        </p:txBody>
      </p:sp>
      <p:pic>
        <p:nvPicPr>
          <p:cNvPr id="53" name="Grafik 52">
            <a:extLst>
              <a:ext uri="{FF2B5EF4-FFF2-40B4-BE49-F238E27FC236}">
                <a16:creationId xmlns:a16="http://schemas.microsoft.com/office/drawing/2014/main" id="{1E19C386-526C-44FD-9E24-CD7DBE3214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1645" y="5263080"/>
            <a:ext cx="658061" cy="658061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7785A23B-AFE8-47DA-BE18-A77C92FE32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011" r="-1"/>
          <a:stretch/>
        </p:blipFill>
        <p:spPr>
          <a:xfrm>
            <a:off x="2319501" y="5262747"/>
            <a:ext cx="322378" cy="65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37" grpId="0" animBg="1"/>
      <p:bldP spid="9" grpId="0"/>
      <p:bldP spid="42" grpId="0"/>
      <p:bldP spid="44" grpId="0"/>
      <p:bldP spid="52" grpId="0"/>
      <p:bldP spid="54" grpId="0"/>
      <p:bldP spid="55" grpId="0"/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C294EDB-751C-49FA-93F0-0705A8342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75" y="2035381"/>
            <a:ext cx="11289175" cy="468780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4FA9FB3-45DB-4835-9906-CA5EDCC78755}"/>
              </a:ext>
            </a:extLst>
          </p:cNvPr>
          <p:cNvSpPr txBox="1"/>
          <p:nvPr/>
        </p:nvSpPr>
        <p:spPr>
          <a:xfrm>
            <a:off x="1381792" y="1231295"/>
            <a:ext cx="1494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656570"/>
                </a:solidFill>
                <a:latin typeface="Helvetica Light"/>
                <a:cs typeface="Lato" panose="020F0502020204030203" pitchFamily="34" charset="0"/>
              </a:rPr>
              <a:t>3.2BN</a:t>
            </a:r>
            <a:r>
              <a:rPr lang="de-DE" sz="3200" dirty="0">
                <a:solidFill>
                  <a:schemeClr val="bg1"/>
                </a:solidFill>
                <a:latin typeface="Helvetica Light"/>
                <a:cs typeface="Lato" panose="020F0502020204030203" pitchFamily="34" charset="0"/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52D56F2-C894-487C-B63F-181E1BDCF8E7}"/>
              </a:ext>
            </a:extLst>
          </p:cNvPr>
          <p:cNvSpPr txBox="1"/>
          <p:nvPr/>
        </p:nvSpPr>
        <p:spPr>
          <a:xfrm>
            <a:off x="6018504" y="4381348"/>
            <a:ext cx="1370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656570"/>
                </a:solidFill>
                <a:latin typeface="Helvetica Light"/>
                <a:cs typeface="Lato" panose="020F0502020204030203" pitchFamily="34" charset="0"/>
              </a:rPr>
              <a:t>3.6BN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C71AA8-1773-0443-B845-37EFE25826C4}"/>
              </a:ext>
            </a:extLst>
          </p:cNvPr>
          <p:cNvSpPr/>
          <p:nvPr/>
        </p:nvSpPr>
        <p:spPr>
          <a:xfrm>
            <a:off x="219651" y="2950822"/>
            <a:ext cx="1544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>
                <a:solidFill>
                  <a:srgbClr val="656570"/>
                </a:solidFill>
                <a:latin typeface="Helvetica Light"/>
                <a:cs typeface="Lato" panose="020F0502020204030203" pitchFamily="34" charset="0"/>
              </a:rPr>
              <a:t>600M+ </a:t>
            </a:r>
          </a:p>
        </p:txBody>
      </p:sp>
      <p:sp>
        <p:nvSpPr>
          <p:cNvPr id="11" name="Textfeld 11">
            <a:extLst>
              <a:ext uri="{FF2B5EF4-FFF2-40B4-BE49-F238E27FC236}">
                <a16:creationId xmlns:a16="http://schemas.microsoft.com/office/drawing/2014/main" id="{0C0C7779-96E7-F946-B901-E6949089329B}"/>
              </a:ext>
            </a:extLst>
          </p:cNvPr>
          <p:cNvSpPr txBox="1"/>
          <p:nvPr/>
        </p:nvSpPr>
        <p:spPr>
          <a:xfrm>
            <a:off x="322890" y="2584800"/>
            <a:ext cx="106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FF0101"/>
                </a:solidFill>
                <a:latin typeface="Helvetica Light"/>
                <a:cs typeface="Lato" panose="020F0502020204030203" pitchFamily="34" charset="0"/>
              </a:rPr>
              <a:t>Poor</a:t>
            </a:r>
            <a:endParaRPr lang="de-DE" dirty="0">
              <a:solidFill>
                <a:srgbClr val="FF0101"/>
              </a:solidFill>
              <a:latin typeface="Helvetica Light"/>
              <a:cs typeface="Lato" panose="020F0502020204030203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014631F-F556-EE4E-9F2E-0ADB66234F9A}"/>
              </a:ext>
            </a:extLst>
          </p:cNvPr>
          <p:cNvSpPr txBox="1"/>
          <p:nvPr/>
        </p:nvSpPr>
        <p:spPr>
          <a:xfrm>
            <a:off x="844485" y="831174"/>
            <a:ext cx="2220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FFA500"/>
                </a:solidFill>
                <a:latin typeface="Helvetica Light"/>
                <a:cs typeface="Lato" panose="020F0502020204030203" pitchFamily="34" charset="0"/>
              </a:rPr>
              <a:t>Vulnerable</a:t>
            </a:r>
          </a:p>
        </p:txBody>
      </p:sp>
      <p:sp>
        <p:nvSpPr>
          <p:cNvPr id="14" name="Textfeld 14">
            <a:extLst>
              <a:ext uri="{FF2B5EF4-FFF2-40B4-BE49-F238E27FC236}">
                <a16:creationId xmlns:a16="http://schemas.microsoft.com/office/drawing/2014/main" id="{E6559637-BCC6-FB4B-90E8-BABAFDB7CC88}"/>
              </a:ext>
            </a:extLst>
          </p:cNvPr>
          <p:cNvSpPr txBox="1"/>
          <p:nvPr/>
        </p:nvSpPr>
        <p:spPr>
          <a:xfrm>
            <a:off x="5102808" y="3971483"/>
            <a:ext cx="2746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0DCDC0"/>
                </a:solidFill>
                <a:latin typeface="Helvetica Light"/>
                <a:cs typeface="Lato" panose="020F0502020204030203" pitchFamily="34" charset="0"/>
              </a:rPr>
              <a:t>Middle Class</a:t>
            </a:r>
          </a:p>
        </p:txBody>
      </p:sp>
      <p:sp>
        <p:nvSpPr>
          <p:cNvPr id="15" name="Textfeld 15">
            <a:extLst>
              <a:ext uri="{FF2B5EF4-FFF2-40B4-BE49-F238E27FC236}">
                <a16:creationId xmlns:a16="http://schemas.microsoft.com/office/drawing/2014/main" id="{E9E729F1-2452-8E40-A9B5-E85FED5BEAC7}"/>
              </a:ext>
            </a:extLst>
          </p:cNvPr>
          <p:cNvSpPr txBox="1"/>
          <p:nvPr/>
        </p:nvSpPr>
        <p:spPr>
          <a:xfrm>
            <a:off x="9557991" y="3425620"/>
            <a:ext cx="2428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0B9CCF"/>
                </a:solidFill>
                <a:latin typeface="Helvetica Light"/>
                <a:cs typeface="Lato" panose="020F0502020204030203" pitchFamily="34" charset="0"/>
              </a:rPr>
              <a:t>Upper Class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A74E67-A341-D44D-9DC3-12044AC6A2B7}"/>
              </a:ext>
            </a:extLst>
          </p:cNvPr>
          <p:cNvSpPr/>
          <p:nvPr/>
        </p:nvSpPr>
        <p:spPr>
          <a:xfrm>
            <a:off x="10280787" y="4379282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>
                <a:solidFill>
                  <a:srgbClr val="656570"/>
                </a:solidFill>
                <a:latin typeface="Helvetica Light"/>
                <a:cs typeface="Lato" panose="020F0502020204030203" pitchFamily="34" charset="0"/>
              </a:rPr>
              <a:t>200M </a:t>
            </a:r>
            <a:endParaRPr lang="en-US" sz="3200" dirty="0">
              <a:solidFill>
                <a:srgbClr val="656570"/>
              </a:solidFill>
              <a:latin typeface="Helvetica Light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36AEA1-6BB8-6044-A02F-A8DD27B67D6C}"/>
              </a:ext>
            </a:extLst>
          </p:cNvPr>
          <p:cNvCxnSpPr/>
          <p:nvPr/>
        </p:nvCxnSpPr>
        <p:spPr>
          <a:xfrm>
            <a:off x="6525559" y="4920075"/>
            <a:ext cx="0" cy="914400"/>
          </a:xfrm>
          <a:prstGeom prst="straightConnector1">
            <a:avLst/>
          </a:prstGeom>
          <a:ln>
            <a:solidFill>
              <a:srgbClr val="0DCD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2E1A951-C82F-E348-AE7A-51077C5FC134}"/>
              </a:ext>
            </a:extLst>
          </p:cNvPr>
          <p:cNvCxnSpPr>
            <a:cxnSpLocks/>
          </p:cNvCxnSpPr>
          <p:nvPr/>
        </p:nvCxnSpPr>
        <p:spPr>
          <a:xfrm>
            <a:off x="10772267" y="4893699"/>
            <a:ext cx="0" cy="1353376"/>
          </a:xfrm>
          <a:prstGeom prst="straightConnector1">
            <a:avLst/>
          </a:prstGeom>
          <a:ln>
            <a:solidFill>
              <a:srgbClr val="29A6D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1747CEB-2C9F-C74E-9FCE-CD7E029E17D0}"/>
              </a:ext>
            </a:extLst>
          </p:cNvPr>
          <p:cNvCxnSpPr>
            <a:cxnSpLocks/>
          </p:cNvCxnSpPr>
          <p:nvPr/>
        </p:nvCxnSpPr>
        <p:spPr>
          <a:xfrm>
            <a:off x="1899482" y="1781532"/>
            <a:ext cx="0" cy="507698"/>
          </a:xfrm>
          <a:prstGeom prst="straightConnector1">
            <a:avLst/>
          </a:prstGeom>
          <a:ln>
            <a:solidFill>
              <a:srgbClr val="FFA5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3B73BE-5741-BF46-A0F4-4D951697F7FA}"/>
              </a:ext>
            </a:extLst>
          </p:cNvPr>
          <p:cNvCxnSpPr>
            <a:cxnSpLocks/>
          </p:cNvCxnSpPr>
          <p:nvPr/>
        </p:nvCxnSpPr>
        <p:spPr>
          <a:xfrm>
            <a:off x="1103069" y="3464882"/>
            <a:ext cx="0" cy="506252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7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extLst>
              <a:ext uri="{FF2B5EF4-FFF2-40B4-BE49-F238E27FC236}">
                <a16:creationId xmlns:a16="http://schemas.microsoft.com/office/drawing/2014/main" id="{5C6B6483-75A2-4B0A-BABF-E9D044A0535B}"/>
              </a:ext>
            </a:extLst>
          </p:cNvPr>
          <p:cNvSpPr/>
          <p:nvPr/>
        </p:nvSpPr>
        <p:spPr>
          <a:xfrm>
            <a:off x="-7306" y="6597066"/>
            <a:ext cx="23455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latin typeface="Lato" panose="020F0502020204030203" pitchFamily="34" charset="0"/>
                <a:cs typeface="Lato" panose="020F0502020204030203" pitchFamily="34" charset="0"/>
              </a:rPr>
              <a:t>Source: World Data Lab Projections  </a:t>
            </a:r>
          </a:p>
        </p:txBody>
      </p:sp>
      <p:pic>
        <p:nvPicPr>
          <p:cNvPr id="11" name="Grafik 10" descr="Ein Bild, das Person, Laptop, drinnen, Tisch enthält.&#10;&#10;Mit sehr hoher Zuverlässigkeit generierte Beschreibung">
            <a:extLst>
              <a:ext uri="{FF2B5EF4-FFF2-40B4-BE49-F238E27FC236}">
                <a16:creationId xmlns:a16="http://schemas.microsoft.com/office/drawing/2014/main" id="{3702738E-E08F-404B-8919-F05B226A1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523" y="0"/>
            <a:ext cx="12966807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6389918-7934-447F-9DD9-BC9013C2C3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r="8315"/>
          <a:stretch/>
        </p:blipFill>
        <p:spPr>
          <a:xfrm>
            <a:off x="162560" y="2101879"/>
            <a:ext cx="5019040" cy="449518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72F8D5C-2BFD-4AAB-9B5D-9A7766FDE982}"/>
              </a:ext>
            </a:extLst>
          </p:cNvPr>
          <p:cNvSpPr txBox="1"/>
          <p:nvPr/>
        </p:nvSpPr>
        <p:spPr>
          <a:xfrm>
            <a:off x="162560" y="508725"/>
            <a:ext cx="9271726" cy="14055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en-US" sz="4400" dirty="0">
                <a:solidFill>
                  <a:srgbClr val="6C6C77"/>
                </a:solidFill>
                <a:latin typeface="Bebas Neue" panose="020B0606020202050201" pitchFamily="34" charset="0"/>
              </a:rPr>
              <a:t>October 2018</a:t>
            </a:r>
          </a:p>
          <a:p>
            <a:r>
              <a:rPr lang="en-US" sz="4400" dirty="0">
                <a:solidFill>
                  <a:srgbClr val="6C6C77"/>
                </a:solidFill>
                <a:latin typeface="Bebas Neue" panose="020B0606020202050201" pitchFamily="34" charset="0"/>
              </a:rPr>
              <a:t>Half the world lives above 11$/day</a:t>
            </a:r>
          </a:p>
        </p:txBody>
      </p:sp>
    </p:spTree>
    <p:extLst>
      <p:ext uri="{BB962C8B-B14F-4D97-AF65-F5344CB8AC3E}">
        <p14:creationId xmlns:p14="http://schemas.microsoft.com/office/powerpoint/2010/main" val="1966368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tockSnap_A6LNAZ887Z-small.jpg" descr="StockSnap_A6LNAZ887Z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5" y="-63500"/>
            <a:ext cx="12412391" cy="6985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Rectangle"/>
          <p:cNvSpPr/>
          <p:nvPr/>
        </p:nvSpPr>
        <p:spPr>
          <a:xfrm>
            <a:off x="-298949" y="-137491"/>
            <a:ext cx="12588246" cy="7206872"/>
          </a:xfrm>
          <a:prstGeom prst="rect">
            <a:avLst/>
          </a:prstGeom>
          <a:blipFill>
            <a:blip r:embed="rId4">
              <a:alphaModFix amt="74901"/>
            </a:blip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228" name="What we do"/>
          <p:cNvSpPr txBox="1"/>
          <p:nvPr/>
        </p:nvSpPr>
        <p:spPr>
          <a:xfrm>
            <a:off x="208256" y="605977"/>
            <a:ext cx="4707383" cy="102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ct val="90000"/>
              </a:lnSpc>
              <a:defRPr sz="140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sz="7000"/>
              <a:t>What we do</a:t>
            </a:r>
          </a:p>
        </p:txBody>
      </p:sp>
      <p:sp>
        <p:nvSpPr>
          <p:cNvPr id="229" name="We specialize in developing granular economic and demographic forecasts for every country and any point in time."/>
          <p:cNvSpPr txBox="1"/>
          <p:nvPr/>
        </p:nvSpPr>
        <p:spPr>
          <a:xfrm>
            <a:off x="1303401" y="2812340"/>
            <a:ext cx="8947581" cy="2544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228600">
              <a:lnSpc>
                <a:spcPct val="90000"/>
              </a:lnSpc>
              <a:defRPr sz="9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4500" dirty="0"/>
              <a:t>We specialize in developing granular </a:t>
            </a:r>
            <a:r>
              <a:rPr sz="4500" b="1" dirty="0">
                <a:latin typeface="Helvetica Neue"/>
                <a:ea typeface="Helvetica Neue"/>
                <a:cs typeface="Helvetica Neue"/>
                <a:sym typeface="Helvetica Neue"/>
              </a:rPr>
              <a:t>economic and demographic forecasts</a:t>
            </a:r>
            <a:r>
              <a:rPr sz="4500" dirty="0"/>
              <a:t> for every country and any point in time.</a:t>
            </a:r>
          </a:p>
        </p:txBody>
      </p:sp>
      <p:sp>
        <p:nvSpPr>
          <p:cNvPr id="230" name="Line"/>
          <p:cNvSpPr/>
          <p:nvPr/>
        </p:nvSpPr>
        <p:spPr>
          <a:xfrm flipH="1">
            <a:off x="276468" y="1848905"/>
            <a:ext cx="807403" cy="1"/>
          </a:xfrm>
          <a:prstGeom prst="line">
            <a:avLst/>
          </a:prstGeom>
          <a:ln w="38100">
            <a:solidFill>
              <a:srgbClr val="0BCDC0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286074" y="6068223"/>
            <a:ext cx="302687" cy="20498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008789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"/>
          <p:cNvGrpSpPr/>
          <p:nvPr/>
        </p:nvGrpSpPr>
        <p:grpSpPr>
          <a:xfrm>
            <a:off x="-168777" y="-1743622"/>
            <a:ext cx="18669440" cy="9097093"/>
            <a:chOff x="-268808" y="0"/>
            <a:chExt cx="37338878" cy="18194184"/>
          </a:xfrm>
        </p:grpSpPr>
        <p:pic>
          <p:nvPicPr>
            <p:cNvPr id="162" name="StockSnap_YQ4VNAUB9K-small.jpg" descr="StockSnap_YQ4VNAUB9K-small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b="26242"/>
            <a:stretch>
              <a:fillRect/>
            </a:stretch>
          </p:blipFill>
          <p:spPr>
            <a:xfrm>
              <a:off x="-268808" y="0"/>
              <a:ext cx="37338878" cy="18194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" name="Rectangle"/>
            <p:cNvSpPr/>
            <p:nvPr/>
          </p:nvSpPr>
          <p:spPr>
            <a:xfrm>
              <a:off x="0" y="3435258"/>
              <a:ext cx="25176492" cy="14413743"/>
            </a:xfrm>
            <a:prstGeom prst="rect">
              <a:avLst/>
            </a:prstGeom>
            <a:blipFill rotWithShape="1">
              <a:blip r:embed="rId3">
                <a:alphaModFix amt="68632"/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</p:grpSp>
      <p:sp>
        <p:nvSpPr>
          <p:cNvPr id="165" name="Rectangle"/>
          <p:cNvSpPr/>
          <p:nvPr/>
        </p:nvSpPr>
        <p:spPr>
          <a:xfrm>
            <a:off x="-770245" y="878209"/>
            <a:ext cx="1255187" cy="546349"/>
          </a:xfrm>
          <a:prstGeom prst="rect">
            <a:avLst/>
          </a:prstGeom>
          <a:solidFill>
            <a:srgbClr val="62E88D">
              <a:alpha val="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5A5F"/>
                </a:solidFill>
              </a:defRPr>
            </a:pPr>
            <a:endParaRPr sz="160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536D6B8-9473-44CC-8E0D-DA9B35D5A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574" y="868956"/>
            <a:ext cx="10384557" cy="584302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5F5D6C3-F858-4E91-A116-BEDB32C7A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03" y="2804924"/>
            <a:ext cx="8411888" cy="349301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3C41077-E72E-4E44-9BE7-4DB68868E599}"/>
              </a:ext>
            </a:extLst>
          </p:cNvPr>
          <p:cNvSpPr txBox="1"/>
          <p:nvPr/>
        </p:nvSpPr>
        <p:spPr>
          <a:xfrm>
            <a:off x="1410763" y="3299859"/>
            <a:ext cx="113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101"/>
                </a:solidFill>
                <a:latin typeface="Lato" panose="020F0502020204030203" pitchFamily="34" charset="0"/>
                <a:cs typeface="Lato" panose="020F0502020204030203" pitchFamily="34" charset="0"/>
              </a:rPr>
              <a:t>600+M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FE61578-0CC7-49D3-A1BF-B21D7DFFF981}"/>
              </a:ext>
            </a:extLst>
          </p:cNvPr>
          <p:cNvSpPr txBox="1"/>
          <p:nvPr/>
        </p:nvSpPr>
        <p:spPr>
          <a:xfrm>
            <a:off x="2125133" y="4817534"/>
            <a:ext cx="829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3.2 BN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616FD0E-EF89-4DD9-834B-ECAEC899485D}"/>
              </a:ext>
            </a:extLst>
          </p:cNvPr>
          <p:cNvSpPr txBox="1"/>
          <p:nvPr/>
        </p:nvSpPr>
        <p:spPr>
          <a:xfrm>
            <a:off x="3217333" y="5418686"/>
            <a:ext cx="897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3.6 BN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4E803EC-3D6D-4A60-9725-0B9063240FAA}"/>
              </a:ext>
            </a:extLst>
          </p:cNvPr>
          <p:cNvSpPr txBox="1"/>
          <p:nvPr/>
        </p:nvSpPr>
        <p:spPr>
          <a:xfrm>
            <a:off x="8546703" y="5638800"/>
            <a:ext cx="1200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B9CCF"/>
                </a:solidFill>
                <a:latin typeface="Lato" panose="020F0502020204030203" pitchFamily="34" charset="0"/>
                <a:cs typeface="Lato" panose="020F0502020204030203" pitchFamily="34" charset="0"/>
              </a:rPr>
              <a:t>200 M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B9544E5-BAE7-44BC-8F33-A3925267C8CA}"/>
              </a:ext>
            </a:extLst>
          </p:cNvPr>
          <p:cNvSpPr/>
          <p:nvPr/>
        </p:nvSpPr>
        <p:spPr>
          <a:xfrm>
            <a:off x="1952098" y="3829050"/>
            <a:ext cx="50800" cy="2210076"/>
          </a:xfrm>
          <a:prstGeom prst="rect">
            <a:avLst/>
          </a:prstGeom>
          <a:solidFill>
            <a:srgbClr val="FFA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A0177BD-C2F0-4B85-A8C5-11C33D5BCCC8}"/>
              </a:ext>
            </a:extLst>
          </p:cNvPr>
          <p:cNvSpPr txBox="1"/>
          <p:nvPr/>
        </p:nvSpPr>
        <p:spPr>
          <a:xfrm>
            <a:off x="1410763" y="3275573"/>
            <a:ext cx="1027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500M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EB8F2523-754B-4E21-9955-0DDD689C8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3473" y="2828377"/>
            <a:ext cx="8411888" cy="3493015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FD2488E9-05A5-42D1-8533-E6F256873525}"/>
              </a:ext>
            </a:extLst>
          </p:cNvPr>
          <p:cNvSpPr txBox="1"/>
          <p:nvPr/>
        </p:nvSpPr>
        <p:spPr>
          <a:xfrm>
            <a:off x="1982859" y="4469261"/>
            <a:ext cx="1099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2.3 BN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152D811-E91F-489C-B61C-4EC361AE0FB7}"/>
              </a:ext>
            </a:extLst>
          </p:cNvPr>
          <p:cNvSpPr txBox="1"/>
          <p:nvPr/>
        </p:nvSpPr>
        <p:spPr>
          <a:xfrm>
            <a:off x="3617329" y="5088542"/>
            <a:ext cx="1433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5.3 BN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D2449B1-CD16-4086-B5C5-46E616A9D8E0}"/>
              </a:ext>
            </a:extLst>
          </p:cNvPr>
          <p:cNvSpPr txBox="1"/>
          <p:nvPr/>
        </p:nvSpPr>
        <p:spPr>
          <a:xfrm>
            <a:off x="8520259" y="5644639"/>
            <a:ext cx="1253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B9CCF"/>
                </a:solidFill>
                <a:latin typeface="Lato" panose="020F0502020204030203" pitchFamily="34" charset="0"/>
                <a:cs typeface="Lato" panose="020F0502020204030203" pitchFamily="34" charset="0"/>
              </a:rPr>
              <a:t>300 M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FD0CFAB-5761-4F4F-9955-0F8FFCEFB644}"/>
              </a:ext>
            </a:extLst>
          </p:cNvPr>
          <p:cNvSpPr txBox="1"/>
          <p:nvPr/>
        </p:nvSpPr>
        <p:spPr>
          <a:xfrm>
            <a:off x="1436738" y="2968664"/>
            <a:ext cx="79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FF0101"/>
                </a:solidFill>
                <a:latin typeface="Lato" panose="020F0502020204030203" pitchFamily="34" charset="0"/>
                <a:cs typeface="Lato" panose="020F0502020204030203" pitchFamily="34" charset="0"/>
              </a:rPr>
              <a:t>Poor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BA84B84-CE8A-4BAC-929C-13897766CC97}"/>
              </a:ext>
            </a:extLst>
          </p:cNvPr>
          <p:cNvSpPr txBox="1"/>
          <p:nvPr/>
        </p:nvSpPr>
        <p:spPr>
          <a:xfrm>
            <a:off x="1977498" y="2407524"/>
            <a:ext cx="141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FFA5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Vulnerable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1F5A54B-A46E-4244-8942-1880152D2CAF}"/>
              </a:ext>
            </a:extLst>
          </p:cNvPr>
          <p:cNvSpPr txBox="1"/>
          <p:nvPr/>
        </p:nvSpPr>
        <p:spPr>
          <a:xfrm>
            <a:off x="5526890" y="4670107"/>
            <a:ext cx="1696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DCD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Middle Class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5F5B0C3-C23C-4C84-B16D-29B9CDBE6AE3}"/>
              </a:ext>
            </a:extLst>
          </p:cNvPr>
          <p:cNvSpPr txBox="1"/>
          <p:nvPr/>
        </p:nvSpPr>
        <p:spPr>
          <a:xfrm>
            <a:off x="8317508" y="5319374"/>
            <a:ext cx="1696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B9CCF"/>
                </a:solidFill>
                <a:latin typeface="Lato" panose="020F0502020204030203" pitchFamily="34" charset="0"/>
                <a:cs typeface="Lato" panose="020F0502020204030203" pitchFamily="34" charset="0"/>
              </a:rPr>
              <a:t>Upper Class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1235CF8-FBD6-4E61-89FD-7ED1D0EC540F}"/>
              </a:ext>
            </a:extLst>
          </p:cNvPr>
          <p:cNvSpPr txBox="1"/>
          <p:nvPr/>
        </p:nvSpPr>
        <p:spPr>
          <a:xfrm>
            <a:off x="2002897" y="446640"/>
            <a:ext cx="9417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>
                <a:solidFill>
                  <a:schemeClr val="bg1"/>
                </a:solidFill>
                <a:latin typeface="Bebas Neue" panose="020B0606020202050201" pitchFamily="34" charset="0"/>
              </a:rPr>
              <a:t>Outlook 2030: a massive global </a:t>
            </a:r>
            <a:r>
              <a:rPr lang="de-DE" sz="4000" dirty="0" err="1">
                <a:solidFill>
                  <a:schemeClr val="bg1"/>
                </a:solidFill>
                <a:latin typeface="Bebas Neue" panose="020B0606020202050201" pitchFamily="34" charset="0"/>
              </a:rPr>
              <a:t>middle</a:t>
            </a:r>
            <a:r>
              <a:rPr lang="de-DE" sz="40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de-DE" sz="4000" dirty="0" err="1">
                <a:solidFill>
                  <a:schemeClr val="bg1"/>
                </a:solidFill>
                <a:latin typeface="Bebas Neue" panose="020B0606020202050201" pitchFamily="34" charset="0"/>
              </a:rPr>
              <a:t>class</a:t>
            </a:r>
            <a:endParaRPr lang="de-DE" sz="4000" dirty="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60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20" grpId="0" animBg="1"/>
      <p:bldP spid="10" grpId="0"/>
      <p:bldP spid="23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7614BF7E-0ECC-4EA3-A706-61B866D86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967" y="1596010"/>
            <a:ext cx="7942064" cy="4866122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2147483647" y="2147408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D1EEBDB-DCF5-4B2F-8571-177009C3A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297" y="91398"/>
            <a:ext cx="8425402" cy="1847248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54C218D6-C2F2-4CA8-ACE7-1451D73CF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965" y="1637507"/>
            <a:ext cx="7942065" cy="4866122"/>
          </a:xfrm>
          <a:prstGeom prst="rect">
            <a:avLst/>
          </a:prstGeom>
          <a:noFill/>
        </p:spPr>
      </p:pic>
      <p:pic>
        <p:nvPicPr>
          <p:cNvPr id="19" name="Grafik 18" descr="Ein Bild, das Objekt enthält.&#10;&#10;Mit sehr hoher Zuverlässigkeit generierte Beschreibung">
            <a:extLst>
              <a:ext uri="{FF2B5EF4-FFF2-40B4-BE49-F238E27FC236}">
                <a16:creationId xmlns:a16="http://schemas.microsoft.com/office/drawing/2014/main" id="{D8C48FF2-E95F-43B6-A5A7-A5D657EBE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9902" y="5598354"/>
            <a:ext cx="859481" cy="572987"/>
          </a:xfrm>
          <a:prstGeom prst="rect">
            <a:avLst/>
          </a:prstGeom>
        </p:spPr>
      </p:pic>
      <p:pic>
        <p:nvPicPr>
          <p:cNvPr id="21" name="Grafik 20" descr="Ein Bild, das Objekt enthält.&#10;&#10;Mit hoher Zuverlässigkeit generierte Beschreibung">
            <a:extLst>
              <a:ext uri="{FF2B5EF4-FFF2-40B4-BE49-F238E27FC236}">
                <a16:creationId xmlns:a16="http://schemas.microsoft.com/office/drawing/2014/main" id="{17829D5E-812E-4776-91BC-8C62B6E14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2358" y="5598354"/>
            <a:ext cx="859482" cy="57298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D2423B8-365A-4AAD-B01D-91F6C5E0D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2348" y="5598355"/>
            <a:ext cx="859481" cy="57298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4D88555-E739-4204-B51C-E3D7CE715E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1668" y="5611222"/>
            <a:ext cx="1075948" cy="56655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50C1B58-6974-BD47-82C1-9B4B585E3C42}"/>
              </a:ext>
            </a:extLst>
          </p:cNvPr>
          <p:cNvSpPr/>
          <p:nvPr/>
        </p:nvSpPr>
        <p:spPr>
          <a:xfrm>
            <a:off x="2844303" y="4896179"/>
            <a:ext cx="1783853" cy="57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E20E44-90B5-BF40-8729-9D234C9D3641}"/>
              </a:ext>
            </a:extLst>
          </p:cNvPr>
          <p:cNvSpPr/>
          <p:nvPr/>
        </p:nvSpPr>
        <p:spPr>
          <a:xfrm>
            <a:off x="8078945" y="2723297"/>
            <a:ext cx="178385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2A283D-ED1E-3846-BE9C-1CBB6A1D41EC}"/>
              </a:ext>
            </a:extLst>
          </p:cNvPr>
          <p:cNvSpPr/>
          <p:nvPr/>
        </p:nvSpPr>
        <p:spPr>
          <a:xfrm>
            <a:off x="4580860" y="3248798"/>
            <a:ext cx="1783853" cy="57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E1D9A6-F66F-A74A-8960-71E11B689758}"/>
              </a:ext>
            </a:extLst>
          </p:cNvPr>
          <p:cNvSpPr/>
          <p:nvPr/>
        </p:nvSpPr>
        <p:spPr>
          <a:xfrm>
            <a:off x="6315429" y="4166367"/>
            <a:ext cx="1783853" cy="57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A54184-8B62-B649-A6E3-F0F1EE271A85}"/>
              </a:ext>
            </a:extLst>
          </p:cNvPr>
          <p:cNvSpPr/>
          <p:nvPr/>
        </p:nvSpPr>
        <p:spPr>
          <a:xfrm>
            <a:off x="7392692" y="1642549"/>
            <a:ext cx="706590" cy="262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147CCB-D53D-024E-891C-4985F45AE165}"/>
              </a:ext>
            </a:extLst>
          </p:cNvPr>
          <p:cNvSpPr/>
          <p:nvPr/>
        </p:nvSpPr>
        <p:spPr>
          <a:xfrm>
            <a:off x="7396845" y="1663298"/>
            <a:ext cx="706590" cy="262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4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80B3F55-8BBF-4E87-BBE4-21DB43E48F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FC4">
              <a:alpha val="75000"/>
            </a:srgbClr>
          </a:solidFill>
          <a:ln>
            <a:solidFill>
              <a:srgbClr val="00BF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3377EA3-E2CB-4F7E-84BA-16AA1BFA6F3D}"/>
              </a:ext>
            </a:extLst>
          </p:cNvPr>
          <p:cNvSpPr txBox="1"/>
          <p:nvPr/>
        </p:nvSpPr>
        <p:spPr>
          <a:xfrm>
            <a:off x="757810" y="822976"/>
            <a:ext cx="84728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dirty="0" err="1">
                <a:solidFill>
                  <a:schemeClr val="bg1"/>
                </a:solidFill>
                <a:latin typeface="Bebas Neue" panose="020B0606020202050201" pitchFamily="34" charset="0"/>
              </a:rPr>
              <a:t>Getting</a:t>
            </a:r>
            <a:r>
              <a:rPr lang="de-DE" sz="8000" dirty="0">
                <a:solidFill>
                  <a:schemeClr val="bg1"/>
                </a:solidFill>
                <a:latin typeface="Bebas Neue" panose="020B0606020202050201" pitchFamily="34" charset="0"/>
              </a:rPr>
              <a:t> Granular</a:t>
            </a:r>
          </a:p>
          <a:p>
            <a:r>
              <a:rPr lang="de-DE" sz="8000" dirty="0" err="1">
                <a:solidFill>
                  <a:srgbClr val="595959"/>
                </a:solidFill>
                <a:latin typeface="Bebas Neue" panose="020B0606020202050201" pitchFamily="34" charset="0"/>
              </a:rPr>
              <a:t>To</a:t>
            </a:r>
            <a:r>
              <a:rPr lang="de-DE" sz="8000" dirty="0">
                <a:solidFill>
                  <a:srgbClr val="595959"/>
                </a:solidFill>
                <a:latin typeface="Bebas Neue" panose="020B0606020202050201" pitchFamily="34" charset="0"/>
              </a:rPr>
              <a:t> </a:t>
            </a:r>
            <a:r>
              <a:rPr lang="de-DE" sz="8000" dirty="0" err="1">
                <a:solidFill>
                  <a:srgbClr val="595959"/>
                </a:solidFill>
                <a:latin typeface="Bebas Neue" panose="020B0606020202050201" pitchFamily="34" charset="0"/>
              </a:rPr>
              <a:t>target</a:t>
            </a:r>
            <a:r>
              <a:rPr lang="de-DE" sz="8000" dirty="0">
                <a:solidFill>
                  <a:srgbClr val="595959"/>
                </a:solidFill>
                <a:latin typeface="Bebas Neue" panose="020B0606020202050201" pitchFamily="34" charset="0"/>
              </a:rPr>
              <a:t> </a:t>
            </a:r>
            <a:r>
              <a:rPr lang="de-DE" sz="8000" dirty="0" err="1">
                <a:solidFill>
                  <a:srgbClr val="595959"/>
                </a:solidFill>
                <a:latin typeface="Bebas Neue" panose="020B0606020202050201" pitchFamily="34" charset="0"/>
              </a:rPr>
              <a:t>customers</a:t>
            </a:r>
            <a:endParaRPr lang="de-DE" sz="8000" dirty="0">
              <a:solidFill>
                <a:srgbClr val="595959"/>
              </a:solidFill>
              <a:latin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222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tockSnap_A6LNAZ887Z-small.jpg" descr="StockSnap_A6LNAZ887Z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5" y="-63500"/>
            <a:ext cx="12412391" cy="6985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Rectangle"/>
          <p:cNvSpPr/>
          <p:nvPr/>
        </p:nvSpPr>
        <p:spPr>
          <a:xfrm>
            <a:off x="-198123" y="351508"/>
            <a:ext cx="12588246" cy="7206872"/>
          </a:xfrm>
          <a:prstGeom prst="rect">
            <a:avLst/>
          </a:prstGeom>
          <a:blipFill>
            <a:blip r:embed="rId4">
              <a:alphaModFix amt="74901"/>
            </a:blip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/>
          </a:p>
        </p:txBody>
      </p:sp>
      <p:sp>
        <p:nvSpPr>
          <p:cNvPr id="228" name="What we do"/>
          <p:cNvSpPr txBox="1"/>
          <p:nvPr/>
        </p:nvSpPr>
        <p:spPr>
          <a:xfrm>
            <a:off x="208256" y="605977"/>
            <a:ext cx="10734418" cy="102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90000"/>
              </a:lnSpc>
              <a:defRPr sz="140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7000" dirty="0"/>
              <a:t>The Problem</a:t>
            </a:r>
            <a:endParaRPr sz="7000" dirty="0"/>
          </a:p>
        </p:txBody>
      </p:sp>
      <p:sp>
        <p:nvSpPr>
          <p:cNvPr id="230" name="Line"/>
          <p:cNvSpPr/>
          <p:nvPr/>
        </p:nvSpPr>
        <p:spPr>
          <a:xfrm flipH="1">
            <a:off x="276468" y="1848905"/>
            <a:ext cx="807403" cy="1"/>
          </a:xfrm>
          <a:prstGeom prst="line">
            <a:avLst/>
          </a:prstGeom>
          <a:ln w="38100">
            <a:solidFill>
              <a:srgbClr val="0BCDC0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pic>
        <p:nvPicPr>
          <p:cNvPr id="15" name="Picture 21" descr="Picture 21">
            <a:extLst>
              <a:ext uri="{FF2B5EF4-FFF2-40B4-BE49-F238E27FC236}">
                <a16:creationId xmlns:a16="http://schemas.microsoft.com/office/drawing/2014/main" id="{C959B394-D129-E942-A951-6BE834FE1BC3}"/>
              </a:ext>
            </a:extLst>
          </p:cNvPr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87223" y="5929398"/>
            <a:ext cx="1061023" cy="88418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4D568B-0485-9141-8BFD-A6FE8E84A8FA}"/>
              </a:ext>
            </a:extLst>
          </p:cNvPr>
          <p:cNvSpPr txBox="1"/>
          <p:nvPr/>
        </p:nvSpPr>
        <p:spPr>
          <a:xfrm>
            <a:off x="9159884" y="7526683"/>
            <a:ext cx="51361" cy="436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250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2" name="We specialize in developing granular economic and demographic forecasts for every country and any point in time.">
            <a:extLst>
              <a:ext uri="{FF2B5EF4-FFF2-40B4-BE49-F238E27FC236}">
                <a16:creationId xmlns:a16="http://schemas.microsoft.com/office/drawing/2014/main" id="{C980D787-5740-ED44-A9CA-FE3717F264F1}"/>
              </a:ext>
            </a:extLst>
          </p:cNvPr>
          <p:cNvSpPr txBox="1"/>
          <p:nvPr/>
        </p:nvSpPr>
        <p:spPr>
          <a:xfrm>
            <a:off x="2126672" y="2502092"/>
            <a:ext cx="8323613" cy="2544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571500" indent="-571500" defTabSz="228600">
              <a:lnSpc>
                <a:spcPct val="90000"/>
              </a:lnSpc>
              <a:buFontTx/>
              <a:buChar char="-"/>
              <a:defRPr sz="9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4500" b="1" dirty="0"/>
              <a:t>Traditional approaches are locked in the past and present</a:t>
            </a:r>
          </a:p>
          <a:p>
            <a:pPr marL="571500" indent="-571500" defTabSz="228600">
              <a:lnSpc>
                <a:spcPct val="90000"/>
              </a:lnSpc>
              <a:buFontTx/>
              <a:buChar char="-"/>
              <a:defRPr sz="9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en-US" sz="4500" b="1" dirty="0"/>
          </a:p>
          <a:p>
            <a:pPr marL="571500" indent="-571500" defTabSz="228600">
              <a:lnSpc>
                <a:spcPct val="90000"/>
              </a:lnSpc>
              <a:buFontTx/>
              <a:buChar char="-"/>
              <a:defRPr sz="9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4500" b="1" dirty="0"/>
              <a:t>Urban growth is critical</a:t>
            </a:r>
          </a:p>
        </p:txBody>
      </p:sp>
    </p:spTree>
    <p:extLst>
      <p:ext uri="{BB962C8B-B14F-4D97-AF65-F5344CB8AC3E}">
        <p14:creationId xmlns:p14="http://schemas.microsoft.com/office/powerpoint/2010/main" val="162673506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87fsdxp9yu20jpg.jpg" descr="187fsdxp9yu20jpg.jpg">
            <a:extLst>
              <a:ext uri="{FF2B5EF4-FFF2-40B4-BE49-F238E27FC236}">
                <a16:creationId xmlns:a16="http://schemas.microsoft.com/office/drawing/2014/main" id="{D8B11798-E2D2-4AE4-8FE7-EF7C12309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4363" t="14942" r="10912"/>
          <a:stretch/>
        </p:blipFill>
        <p:spPr>
          <a:xfrm>
            <a:off x="-82888" y="-174436"/>
            <a:ext cx="12588246" cy="710870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403A8001-C265-4913-B00F-7E27F3CDDA7E}"/>
              </a:ext>
            </a:extLst>
          </p:cNvPr>
          <p:cNvSpPr/>
          <p:nvPr/>
        </p:nvSpPr>
        <p:spPr>
          <a:xfrm>
            <a:off x="-82888" y="285066"/>
            <a:ext cx="12432125" cy="7206872"/>
          </a:xfrm>
          <a:prstGeom prst="rect">
            <a:avLst/>
          </a:prstGeom>
          <a:blipFill>
            <a:blip r:embed="rId3">
              <a:alphaModFix amt="46763"/>
            </a:blip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01B4E50-A857-42FD-9263-E286CC280662}"/>
              </a:ext>
            </a:extLst>
          </p:cNvPr>
          <p:cNvSpPr/>
          <p:nvPr/>
        </p:nvSpPr>
        <p:spPr>
          <a:xfrm>
            <a:off x="66742" y="1255664"/>
            <a:ext cx="2507146" cy="297517"/>
          </a:xfrm>
          <a:prstGeom prst="rect">
            <a:avLst/>
          </a:prstGeom>
          <a:solidFill>
            <a:srgbClr val="61C1C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de-DE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69637-8895-4A8D-BCC0-CA7F20064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24" y="-60339"/>
            <a:ext cx="2507146" cy="1760071"/>
          </a:xfrm>
        </p:spPr>
        <p:txBody>
          <a:bodyPr>
            <a:normAutofit fontScale="90000"/>
          </a:bodyPr>
          <a:lstStyle/>
          <a:p>
            <a:pPr algn="l"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  <a:latin typeface="Bebas Neue" panose="020B0606020202050201" pitchFamily="34" charset="0"/>
              </a:rPr>
              <a:t>Geospatial and Machine Learning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CDF4B85-53FE-4C9E-838D-D5FF2606DDCA}"/>
              </a:ext>
            </a:extLst>
          </p:cNvPr>
          <p:cNvCxnSpPr>
            <a:cxnSpLocks/>
          </p:cNvCxnSpPr>
          <p:nvPr/>
        </p:nvCxnSpPr>
        <p:spPr>
          <a:xfrm>
            <a:off x="2163616" y="2562906"/>
            <a:ext cx="5284226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>
            <a:glow rad="101600">
              <a:srgbClr val="9C9D9A">
                <a:alpha val="6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50D3958-AD96-45B3-9E49-4445C27E058A}"/>
              </a:ext>
            </a:extLst>
          </p:cNvPr>
          <p:cNvCxnSpPr>
            <a:cxnSpLocks/>
          </p:cNvCxnSpPr>
          <p:nvPr/>
        </p:nvCxnSpPr>
        <p:spPr>
          <a:xfrm>
            <a:off x="1852190" y="4378454"/>
            <a:ext cx="5284226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>
            <a:glow rad="101600">
              <a:srgbClr val="9C9D9A">
                <a:alpha val="6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9FCA5FE-A1A0-43BE-BD7B-BC0D1E710873}"/>
              </a:ext>
            </a:extLst>
          </p:cNvPr>
          <p:cNvCxnSpPr>
            <a:cxnSpLocks/>
          </p:cNvCxnSpPr>
          <p:nvPr/>
        </p:nvCxnSpPr>
        <p:spPr>
          <a:xfrm>
            <a:off x="2163616" y="6194001"/>
            <a:ext cx="5284226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>
            <a:glow rad="101600">
              <a:srgbClr val="9C9D9A">
                <a:alpha val="6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F588804A-6D1F-451A-ADE7-330BDD037D74}"/>
              </a:ext>
            </a:extLst>
          </p:cNvPr>
          <p:cNvSpPr txBox="1"/>
          <p:nvPr/>
        </p:nvSpPr>
        <p:spPr>
          <a:xfrm>
            <a:off x="2236209" y="1990456"/>
            <a:ext cx="84282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de-DE" sz="3300" b="1" dirty="0">
                <a:ln>
                  <a:solidFill>
                    <a:srgbClr val="9C9D9A"/>
                  </a:solidFill>
                </a:ln>
                <a:solidFill>
                  <a:srgbClr val="FFFFFF"/>
                </a:solidFill>
                <a:effectLst>
                  <a:glow rad="114300">
                    <a:srgbClr val="9C9D9A">
                      <a:alpha val="37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ym typeface="Helvetica Light"/>
              </a:rPr>
              <a:t>1.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C5ABB70-AB6E-4DC4-9300-16963AFD56E0}"/>
              </a:ext>
            </a:extLst>
          </p:cNvPr>
          <p:cNvSpPr txBox="1"/>
          <p:nvPr/>
        </p:nvSpPr>
        <p:spPr>
          <a:xfrm>
            <a:off x="1814799" y="3774212"/>
            <a:ext cx="84282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de-DE" sz="3300" b="1" dirty="0">
                <a:ln>
                  <a:solidFill>
                    <a:srgbClr val="9C9D9A"/>
                  </a:solidFill>
                </a:ln>
                <a:solidFill>
                  <a:srgbClr val="FFFFFF"/>
                </a:solidFill>
                <a:effectLst>
                  <a:glow rad="114300">
                    <a:srgbClr val="9C9D9A">
                      <a:alpha val="37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de-DE" sz="3300" b="1" dirty="0">
                <a:ln>
                  <a:solidFill>
                    <a:srgbClr val="9C9D9A"/>
                  </a:solidFill>
                </a:ln>
                <a:solidFill>
                  <a:srgbClr val="FFFFFF"/>
                </a:solidFill>
                <a:effectLst>
                  <a:glow rad="114300">
                    <a:srgbClr val="9C9D9A">
                      <a:alpha val="37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ym typeface="Helvetica Light"/>
              </a:rPr>
              <a:t>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1FECD7E-07A7-4A79-AF4C-D1BF6DD3637F}"/>
              </a:ext>
            </a:extLst>
          </p:cNvPr>
          <p:cNvSpPr txBox="1"/>
          <p:nvPr/>
        </p:nvSpPr>
        <p:spPr>
          <a:xfrm>
            <a:off x="2057400" y="5593172"/>
            <a:ext cx="84282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de-DE" sz="3300" b="1" dirty="0">
                <a:ln>
                  <a:solidFill>
                    <a:srgbClr val="9C9D9A"/>
                  </a:solidFill>
                </a:ln>
                <a:solidFill>
                  <a:srgbClr val="FFFFFF"/>
                </a:solidFill>
                <a:effectLst>
                  <a:glow rad="114300">
                    <a:srgbClr val="9C9D9A">
                      <a:alpha val="37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lang="de-DE" sz="3300" b="1" dirty="0">
                <a:ln>
                  <a:solidFill>
                    <a:srgbClr val="9C9D9A"/>
                  </a:solidFill>
                </a:ln>
                <a:solidFill>
                  <a:srgbClr val="FFFFFF"/>
                </a:solidFill>
                <a:effectLst>
                  <a:glow rad="114300">
                    <a:srgbClr val="9C9D9A">
                      <a:alpha val="37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ym typeface="Helvetica Light"/>
              </a:rPr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3D65A77-E30D-4DD4-B172-97BF5FBF44E9}"/>
              </a:ext>
            </a:extLst>
          </p:cNvPr>
          <p:cNvSpPr txBox="1"/>
          <p:nvPr/>
        </p:nvSpPr>
        <p:spPr>
          <a:xfrm>
            <a:off x="2849551" y="2009374"/>
            <a:ext cx="6212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  <a:latin typeface="Lato" panose="020F0502020204030203"/>
              </a:rPr>
              <a:t>Estimating</a:t>
            </a:r>
            <a:r>
              <a:rPr lang="de-DE" sz="2800" dirty="0">
                <a:solidFill>
                  <a:schemeClr val="bg1"/>
                </a:solidFill>
                <a:latin typeface="Lato" panose="020F0502020204030203"/>
              </a:rPr>
              <a:t> GDP with </a:t>
            </a:r>
            <a:r>
              <a:rPr lang="de-DE" sz="2800" dirty="0" err="1">
                <a:solidFill>
                  <a:schemeClr val="bg1"/>
                </a:solidFill>
                <a:latin typeface="Lato" panose="020F0502020204030203"/>
              </a:rPr>
              <a:t>nightlight</a:t>
            </a:r>
            <a:r>
              <a:rPr lang="de-DE" sz="2800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Lato" panose="020F0502020204030203"/>
              </a:rPr>
              <a:t>data</a:t>
            </a:r>
            <a:r>
              <a:rPr lang="de-DE" sz="2800" dirty="0">
                <a:solidFill>
                  <a:schemeClr val="bg1"/>
                </a:solidFill>
                <a:latin typeface="Lato" panose="020F0502020204030203"/>
              </a:rPr>
              <a:t>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8F71AE0-2391-463F-AB44-9A5ECB96B060}"/>
              </a:ext>
            </a:extLst>
          </p:cNvPr>
          <p:cNvSpPr txBox="1"/>
          <p:nvPr/>
        </p:nvSpPr>
        <p:spPr>
          <a:xfrm>
            <a:off x="2478810" y="3793167"/>
            <a:ext cx="7898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  <a:latin typeface="Lato" panose="020F0502020204030203"/>
              </a:rPr>
              <a:t>Using</a:t>
            </a:r>
            <a:r>
              <a:rPr lang="de-DE" sz="2800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Lato" panose="020F0502020204030203"/>
              </a:rPr>
              <a:t>spatial</a:t>
            </a:r>
            <a:r>
              <a:rPr lang="de-DE" sz="2800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Lato" panose="020F0502020204030203"/>
              </a:rPr>
              <a:t>demography</a:t>
            </a:r>
            <a:r>
              <a:rPr lang="de-DE" sz="2800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Lato" panose="020F0502020204030203"/>
              </a:rPr>
              <a:t>to</a:t>
            </a:r>
            <a:r>
              <a:rPr lang="de-DE" sz="2800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Lato" panose="020F0502020204030203"/>
              </a:rPr>
              <a:t>model</a:t>
            </a:r>
            <a:r>
              <a:rPr lang="de-DE" sz="2800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Lato" panose="020F0502020204030203"/>
              </a:rPr>
              <a:t>population</a:t>
            </a:r>
            <a:r>
              <a:rPr lang="de-DE" sz="2800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Lato" panose="020F0502020204030203"/>
              </a:rPr>
              <a:t>traits</a:t>
            </a:r>
            <a:endParaRPr lang="de-DE" sz="2800" dirty="0">
              <a:solidFill>
                <a:schemeClr val="bg1"/>
              </a:solidFill>
              <a:latin typeface="Lato" panose="020F0502020204030203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F6596A9-701A-45AA-9351-318F7D14BB2F}"/>
              </a:ext>
            </a:extLst>
          </p:cNvPr>
          <p:cNvSpPr txBox="1"/>
          <p:nvPr/>
        </p:nvSpPr>
        <p:spPr>
          <a:xfrm>
            <a:off x="2657619" y="5600343"/>
            <a:ext cx="7116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  <a:latin typeface="Lato" panose="020F0502020204030203"/>
              </a:rPr>
              <a:t>Using</a:t>
            </a:r>
            <a:r>
              <a:rPr lang="de-DE" sz="2800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Lato" panose="020F0502020204030203"/>
              </a:rPr>
              <a:t>machine</a:t>
            </a:r>
            <a:r>
              <a:rPr lang="de-DE" sz="2800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Lato" panose="020F0502020204030203"/>
              </a:rPr>
              <a:t>learning</a:t>
            </a:r>
            <a:r>
              <a:rPr lang="de-DE" sz="2800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Lato" panose="020F0502020204030203"/>
              </a:rPr>
              <a:t>to</a:t>
            </a:r>
            <a:r>
              <a:rPr lang="de-DE" sz="2800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Lato" panose="020F0502020204030203"/>
              </a:rPr>
              <a:t>forecast</a:t>
            </a:r>
            <a:r>
              <a:rPr lang="de-DE" sz="2800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Lato" panose="020F0502020204030203"/>
              </a:rPr>
              <a:t>income</a:t>
            </a:r>
            <a:endParaRPr lang="de-DE" sz="2800" dirty="0">
              <a:solidFill>
                <a:schemeClr val="bg1"/>
              </a:solidFill>
              <a:latin typeface="Lato" panose="020F05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18705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Demography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35565" y="1942635"/>
            <a:ext cx="8756650" cy="3699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Spatial demography is based on</a:t>
            </a:r>
          </a:p>
          <a:p>
            <a:pPr lvl="1">
              <a:spcBef>
                <a:spcPts val="0"/>
              </a:spcBef>
            </a:pPr>
            <a:r>
              <a:rPr lang="en-US" dirty="0"/>
              <a:t>new types of geospatial data, and</a:t>
            </a:r>
          </a:p>
          <a:p>
            <a:pPr lvl="1">
              <a:spcBef>
                <a:spcPts val="0"/>
              </a:spcBef>
            </a:pPr>
            <a:r>
              <a:rPr lang="en-US" dirty="0"/>
              <a:t>advanced methods and technologies.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Spatial demography creates</a:t>
            </a:r>
          </a:p>
          <a:p>
            <a:pPr lvl="1">
              <a:spcBef>
                <a:spcPts val="0"/>
              </a:spcBef>
            </a:pPr>
            <a:r>
              <a:rPr lang="en-US" dirty="0"/>
              <a:t>new insights into demographic processes, and</a:t>
            </a:r>
          </a:p>
          <a:p>
            <a:pPr lvl="1">
              <a:spcBef>
                <a:spcPts val="0"/>
              </a:spcBef>
            </a:pPr>
            <a:r>
              <a:rPr lang="en-US" dirty="0"/>
              <a:t>demographic information at an unprecedented level of granularity.</a:t>
            </a:r>
          </a:p>
        </p:txBody>
      </p:sp>
    </p:spTree>
    <p:extLst>
      <p:ext uri="{BB962C8B-B14F-4D97-AF65-F5344CB8AC3E}">
        <p14:creationId xmlns:p14="http://schemas.microsoft.com/office/powerpoint/2010/main" val="184646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62476" y="2332917"/>
            <a:ext cx="8345260" cy="4005527"/>
          </a:xfrm>
        </p:spPr>
        <p:txBody>
          <a:bodyPr>
            <a:normAutofit lnSpcReduction="10000"/>
          </a:bodyPr>
          <a:lstStyle/>
          <a:p>
            <a:r>
              <a:rPr lang="en-US" sz="2700" dirty="0"/>
              <a:t>Create population estimate and forecasts at the 100 x 100 sqm level for Thailand and Philippines</a:t>
            </a:r>
          </a:p>
          <a:p>
            <a:r>
              <a:rPr lang="en-US" sz="2700" dirty="0"/>
              <a:t>Method:</a:t>
            </a:r>
          </a:p>
          <a:p>
            <a:pPr lvl="1">
              <a:spcBef>
                <a:spcPts val="0"/>
              </a:spcBef>
            </a:pPr>
            <a:r>
              <a:rPr lang="en-US" sz="2300" dirty="0"/>
              <a:t>Create a Random Forest of decision trees </a:t>
            </a:r>
            <a:r>
              <a:rPr lang="de-AT" sz="2300" dirty="0"/>
              <a:t>(</a:t>
            </a:r>
            <a:r>
              <a:rPr lang="en-US" sz="2300" dirty="0"/>
              <a:t>each of which only considers random subsets of covariates and input data)</a:t>
            </a:r>
          </a:p>
          <a:p>
            <a:pPr lvl="1">
              <a:spcBef>
                <a:spcPts val="0"/>
              </a:spcBef>
            </a:pPr>
            <a:r>
              <a:rPr lang="en-US" sz="2300" dirty="0"/>
              <a:t>Conduct a covariate selection process</a:t>
            </a:r>
          </a:p>
          <a:p>
            <a:pPr lvl="1">
              <a:spcBef>
                <a:spcPts val="0"/>
              </a:spcBef>
            </a:pPr>
            <a:r>
              <a:rPr lang="en-US" sz="2300" dirty="0"/>
              <a:t>Use refined Random Forest to predict population densities</a:t>
            </a:r>
          </a:p>
          <a:p>
            <a:pPr lvl="1">
              <a:spcBef>
                <a:spcPts val="0"/>
              </a:spcBef>
            </a:pPr>
            <a:r>
              <a:rPr lang="en-US" sz="2300" dirty="0"/>
              <a:t>Average over estimates of individual trees</a:t>
            </a:r>
          </a:p>
          <a:p>
            <a:pPr lvl="1">
              <a:spcBef>
                <a:spcPts val="0"/>
              </a:spcBef>
            </a:pPr>
            <a:r>
              <a:rPr lang="en-US" sz="2300" dirty="0"/>
              <a:t>Obtain robust grid-level results</a:t>
            </a:r>
          </a:p>
          <a:p>
            <a:r>
              <a:rPr lang="en-US" sz="2500" dirty="0"/>
              <a:t>Large set of input data: census, landcover, night lights, climatic spatial variation, human presence on landscape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42AD8B-2208-4F4A-931A-7A6D24AA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439" y="1187905"/>
            <a:ext cx="1816977" cy="9539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E63449-A3BA-4E4F-BAE9-7D85635D022C}"/>
              </a:ext>
            </a:extLst>
          </p:cNvPr>
          <p:cNvSpPr/>
          <p:nvPr/>
        </p:nvSpPr>
        <p:spPr>
          <a:xfrm>
            <a:off x="505522" y="519557"/>
            <a:ext cx="96515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600">
              <a:defRPr sz="9000">
                <a:solidFill>
                  <a:srgbClr val="0DCDC0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r>
              <a:rPr lang="en-US" sz="4500" dirty="0"/>
              <a:t>Spatial Demography:</a:t>
            </a:r>
          </a:p>
          <a:p>
            <a:pPr defTabSz="228600">
              <a:defRPr sz="9000">
                <a:solidFill>
                  <a:srgbClr val="0DCDC0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r>
              <a:rPr lang="en-US" sz="4500" dirty="0">
                <a:solidFill>
                  <a:srgbClr val="53585F"/>
                </a:solidFill>
              </a:rPr>
              <a:t>Population Mapping</a:t>
            </a:r>
          </a:p>
        </p:txBody>
      </p:sp>
    </p:spTree>
    <p:extLst>
      <p:ext uri="{BB962C8B-B14F-4D97-AF65-F5344CB8AC3E}">
        <p14:creationId xmlns:p14="http://schemas.microsoft.com/office/powerpoint/2010/main" val="2932983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Results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47799" y="1541192"/>
            <a:ext cx="8979675" cy="50049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National-scale population data on 100 by 100 meters grid-level</a:t>
            </a:r>
          </a:p>
        </p:txBody>
      </p:sp>
      <p:pic>
        <p:nvPicPr>
          <p:cNvPr id="4" name="Bild 3" descr="results_exam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05" y="2130897"/>
            <a:ext cx="5660399" cy="439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71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tockSnap_A6LNAZ887Z-small.jpg" descr="StockSnap_A6LNAZ887Z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5" y="-63500"/>
            <a:ext cx="12412391" cy="6985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Rectangle"/>
          <p:cNvSpPr/>
          <p:nvPr/>
        </p:nvSpPr>
        <p:spPr>
          <a:xfrm>
            <a:off x="-198123" y="351508"/>
            <a:ext cx="12588246" cy="7206872"/>
          </a:xfrm>
          <a:prstGeom prst="rect">
            <a:avLst/>
          </a:prstGeom>
          <a:blipFill>
            <a:blip r:embed="rId4">
              <a:alphaModFix amt="74901"/>
            </a:blip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/>
          </a:p>
        </p:txBody>
      </p:sp>
      <p:sp>
        <p:nvSpPr>
          <p:cNvPr id="228" name="What we do"/>
          <p:cNvSpPr txBox="1"/>
          <p:nvPr/>
        </p:nvSpPr>
        <p:spPr>
          <a:xfrm>
            <a:off x="208256" y="605977"/>
            <a:ext cx="10734418" cy="102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90000"/>
              </a:lnSpc>
              <a:defRPr sz="140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7000" dirty="0"/>
              <a:t>Applications</a:t>
            </a:r>
            <a:endParaRPr sz="7000" dirty="0"/>
          </a:p>
        </p:txBody>
      </p:sp>
      <p:sp>
        <p:nvSpPr>
          <p:cNvPr id="230" name="Line"/>
          <p:cNvSpPr/>
          <p:nvPr/>
        </p:nvSpPr>
        <p:spPr>
          <a:xfrm flipH="1">
            <a:off x="276468" y="1848905"/>
            <a:ext cx="807403" cy="1"/>
          </a:xfrm>
          <a:prstGeom prst="line">
            <a:avLst/>
          </a:prstGeom>
          <a:ln w="38100">
            <a:solidFill>
              <a:srgbClr val="0BCDC0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pic>
        <p:nvPicPr>
          <p:cNvPr id="15" name="Picture 21" descr="Picture 21">
            <a:extLst>
              <a:ext uri="{FF2B5EF4-FFF2-40B4-BE49-F238E27FC236}">
                <a16:creationId xmlns:a16="http://schemas.microsoft.com/office/drawing/2014/main" id="{C959B394-D129-E942-A951-6BE834FE1BC3}"/>
              </a:ext>
            </a:extLst>
          </p:cNvPr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87223" y="5929398"/>
            <a:ext cx="1061023" cy="88418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4D568B-0485-9141-8BFD-A6FE8E84A8FA}"/>
              </a:ext>
            </a:extLst>
          </p:cNvPr>
          <p:cNvSpPr txBox="1"/>
          <p:nvPr/>
        </p:nvSpPr>
        <p:spPr>
          <a:xfrm>
            <a:off x="9159884" y="7526683"/>
            <a:ext cx="51361" cy="436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250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4834828F-9C62-3F4C-B38A-E3FCE5351996}"/>
              </a:ext>
            </a:extLst>
          </p:cNvPr>
          <p:cNvSpPr txBox="1">
            <a:spLocks/>
          </p:cNvSpPr>
          <p:nvPr/>
        </p:nvSpPr>
        <p:spPr>
          <a:xfrm>
            <a:off x="1475921" y="2032532"/>
            <a:ext cx="8199089" cy="4206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857250" indent="-857250" algn="l" defTabSz="457200">
              <a:lnSpc>
                <a:spcPct val="90000"/>
              </a:lnSpc>
              <a:buChar char="-"/>
              <a:defRPr sz="6000" b="1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  <a:lvl6pPr marL="3810000" indent="-635000" algn="l">
              <a:spcBef>
                <a:spcPts val="5900"/>
              </a:spcBef>
              <a:buSzPct val="75000"/>
              <a:buChar char="•"/>
              <a:defRPr sz="5200"/>
            </a:lvl6pPr>
            <a:lvl7pPr marL="4445000" indent="-635000" algn="l">
              <a:spcBef>
                <a:spcPts val="5900"/>
              </a:spcBef>
              <a:buSzPct val="75000"/>
              <a:buChar char="•"/>
              <a:defRPr sz="5200"/>
            </a:lvl7pPr>
            <a:lvl8pPr marL="5080000" indent="-635000" algn="l">
              <a:spcBef>
                <a:spcPts val="5900"/>
              </a:spcBef>
              <a:buSzPct val="75000"/>
              <a:buChar char="•"/>
              <a:defRPr sz="5200"/>
            </a:lvl8pPr>
            <a:lvl9pPr marL="5715000" indent="-635000" algn="l">
              <a:spcBef>
                <a:spcPts val="5900"/>
              </a:spcBef>
              <a:buSzPct val="75000"/>
              <a:buChar char="•"/>
              <a:defRPr sz="5200"/>
            </a:lvl9pPr>
          </a:lstStyle>
          <a:p>
            <a:pPr marL="0" indent="0">
              <a:buNone/>
            </a:pPr>
            <a:r>
              <a:rPr lang="en-US" sz="3000" dirty="0"/>
              <a:t>Survey support</a:t>
            </a:r>
          </a:p>
          <a:p>
            <a:r>
              <a:rPr lang="en-US" sz="3000" b="0" dirty="0"/>
              <a:t>Validate/benchmark census and other results</a:t>
            </a:r>
          </a:p>
          <a:p>
            <a:r>
              <a:rPr lang="en-US" sz="3000" b="0" dirty="0"/>
              <a:t>Gap filling for difficult coverage areas</a:t>
            </a:r>
          </a:p>
          <a:p>
            <a:endParaRPr lang="en-US" sz="3000" dirty="0"/>
          </a:p>
          <a:p>
            <a:pPr marL="0" indent="0">
              <a:buNone/>
            </a:pPr>
            <a:r>
              <a:rPr lang="en-US" sz="3000" dirty="0"/>
              <a:t>Planning and policy development:</a:t>
            </a:r>
          </a:p>
          <a:p>
            <a:r>
              <a:rPr lang="en-US" sz="3000" b="0" dirty="0"/>
              <a:t>Forecast key elements of a population (growth)</a:t>
            </a:r>
          </a:p>
          <a:p>
            <a:r>
              <a:rPr lang="en-US" sz="3000" b="0" dirty="0"/>
              <a:t>Model humans / environment interactions</a:t>
            </a:r>
          </a:p>
          <a:p>
            <a:r>
              <a:rPr lang="en-US" sz="3000" b="0" dirty="0"/>
              <a:t>Estimate other characteristics (health)</a:t>
            </a:r>
          </a:p>
        </p:txBody>
      </p:sp>
    </p:spTree>
    <p:extLst>
      <p:ext uri="{BB962C8B-B14F-4D97-AF65-F5344CB8AC3E}">
        <p14:creationId xmlns:p14="http://schemas.microsoft.com/office/powerpoint/2010/main" val="374598550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87841" y="2497514"/>
            <a:ext cx="8571281" cy="3053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/>
              <a:t>Estimate </a:t>
            </a:r>
            <a:r>
              <a:rPr lang="en-US" sz="2500" b="1" dirty="0"/>
              <a:t>number of people by age group</a:t>
            </a:r>
            <a:r>
              <a:rPr lang="en-US" sz="2500" dirty="0"/>
              <a:t> on a granular level (up to 50 by 50 meter grids)</a:t>
            </a:r>
          </a:p>
          <a:p>
            <a:pPr marL="0" indent="0">
              <a:buNone/>
            </a:pPr>
            <a:r>
              <a:rPr lang="en-US" sz="2500" b="1" dirty="0"/>
              <a:t>Methodology</a:t>
            </a:r>
            <a:r>
              <a:rPr lang="en-US" sz="2500" dirty="0"/>
              <a:t>:</a:t>
            </a:r>
          </a:p>
          <a:p>
            <a:pPr lvl="1">
              <a:spcBef>
                <a:spcPts val="0"/>
              </a:spcBef>
            </a:pPr>
            <a:r>
              <a:rPr lang="en-US" sz="2200" dirty="0"/>
              <a:t>Bayesian Model Averaging to estimate shares of age groups</a:t>
            </a:r>
          </a:p>
          <a:p>
            <a:pPr lvl="1">
              <a:spcBef>
                <a:spcPts val="0"/>
              </a:spcBef>
            </a:pPr>
            <a:r>
              <a:rPr lang="en-US" sz="2200" dirty="0"/>
              <a:t>Urban Growth Model to forecast population density</a:t>
            </a:r>
          </a:p>
        </p:txBody>
      </p:sp>
      <p:pic>
        <p:nvPicPr>
          <p:cNvPr id="5" name="Unknown.png" descr="Unknown.png">
            <a:extLst>
              <a:ext uri="{FF2B5EF4-FFF2-40B4-BE49-F238E27FC236}">
                <a16:creationId xmlns:a16="http://schemas.microsoft.com/office/drawing/2014/main" id="{26E99BC9-0666-B94B-A378-B79B8ACDD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0787" y="1089481"/>
            <a:ext cx="2218241" cy="140803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0508B5-F8E1-324A-9779-2223CC522AEB}"/>
              </a:ext>
            </a:extLst>
          </p:cNvPr>
          <p:cNvSpPr/>
          <p:nvPr/>
        </p:nvSpPr>
        <p:spPr>
          <a:xfrm>
            <a:off x="1270202" y="486103"/>
            <a:ext cx="96515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600">
              <a:defRPr sz="9000">
                <a:solidFill>
                  <a:srgbClr val="0DCDC0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r>
              <a:rPr lang="en-US" sz="4500" dirty="0"/>
              <a:t>Spatial Demography:</a:t>
            </a:r>
          </a:p>
          <a:p>
            <a:pPr defTabSz="228600">
              <a:defRPr sz="9000">
                <a:solidFill>
                  <a:srgbClr val="0DCDC0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r>
              <a:rPr lang="en-US" sz="4500" dirty="0">
                <a:solidFill>
                  <a:srgbClr val="53585F"/>
                </a:solidFill>
              </a:rPr>
              <a:t>AgeSpot</a:t>
            </a:r>
          </a:p>
        </p:txBody>
      </p:sp>
    </p:spTree>
    <p:extLst>
      <p:ext uri="{BB962C8B-B14F-4D97-AF65-F5344CB8AC3E}">
        <p14:creationId xmlns:p14="http://schemas.microsoft.com/office/powerpoint/2010/main" val="398880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6040" y="-228600"/>
            <a:ext cx="12455675" cy="7168733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Line"/>
          <p:cNvSpPr/>
          <p:nvPr/>
        </p:nvSpPr>
        <p:spPr>
          <a:xfrm flipH="1" flipV="1">
            <a:off x="-1448370" y="4828115"/>
            <a:ext cx="2527219" cy="2772451"/>
          </a:xfrm>
          <a:prstGeom prst="line">
            <a:avLst/>
          </a:prstGeom>
          <a:ln w="38100">
            <a:solidFill>
              <a:srgbClr val="0BCDC0"/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449" name="WDL…"/>
          <p:cNvSpPr txBox="1"/>
          <p:nvPr/>
        </p:nvSpPr>
        <p:spPr>
          <a:xfrm>
            <a:off x="173179" y="39102"/>
            <a:ext cx="3090749" cy="2128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90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r>
              <a:rPr sz="4500" dirty="0"/>
              <a:t>WDL </a:t>
            </a:r>
          </a:p>
          <a:p>
            <a:pPr algn="l">
              <a:defRPr sz="90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r>
              <a:rPr sz="4500" dirty="0"/>
              <a:t>IN THE PRESS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ED2E94-48DA-9B46-B4A3-D5549FA83CCD}"/>
              </a:ext>
            </a:extLst>
          </p:cNvPr>
          <p:cNvGrpSpPr/>
          <p:nvPr/>
        </p:nvGrpSpPr>
        <p:grpSpPr>
          <a:xfrm>
            <a:off x="395054" y="886190"/>
            <a:ext cx="10990342" cy="5223625"/>
            <a:chOff x="3524640" y="3663974"/>
            <a:chExt cx="7959281" cy="319402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FE59F5C-C570-0B42-9F46-65967A8316F3}"/>
                </a:ext>
              </a:extLst>
            </p:cNvPr>
            <p:cNvGrpSpPr/>
            <p:nvPr/>
          </p:nvGrpSpPr>
          <p:grpSpPr>
            <a:xfrm>
              <a:off x="9384798" y="3987903"/>
              <a:ext cx="2099123" cy="2200564"/>
              <a:chOff x="267296" y="1619172"/>
              <a:chExt cx="2957690" cy="2750792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419567FF-AF37-1041-8DFC-6F05591109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22714"/>
              <a:stretch/>
            </p:blipFill>
            <p:spPr>
              <a:xfrm>
                <a:off x="376519" y="1793350"/>
                <a:ext cx="2848467" cy="2576614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9C336DB-6FA5-EB4B-9BB6-6F621BE5B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2560" y="1619172"/>
                <a:ext cx="2125958" cy="166462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874A44A-43C3-8B40-962E-CE723EFA37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37263"/>
              <a:stretch/>
            </p:blipFill>
            <p:spPr>
              <a:xfrm>
                <a:off x="267296" y="2749659"/>
                <a:ext cx="2242264" cy="645765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DF01142-380C-E140-9ADF-B946DA17E29A}"/>
                </a:ext>
              </a:extLst>
            </p:cNvPr>
            <p:cNvGrpSpPr/>
            <p:nvPr/>
          </p:nvGrpSpPr>
          <p:grpSpPr>
            <a:xfrm>
              <a:off x="3524640" y="3663974"/>
              <a:ext cx="5708193" cy="3194026"/>
              <a:chOff x="586545" y="782566"/>
              <a:chExt cx="23197666" cy="11971836"/>
            </a:xfrm>
          </p:grpSpPr>
          <p:pic>
            <p:nvPicPr>
              <p:cNvPr id="56" name="Screen Shot 2018-07-31 at 3.08.51 PM.png" descr="Screen Shot 2018-07-31 at 3.08.51 PM.png">
                <a:extLst>
                  <a:ext uri="{FF2B5EF4-FFF2-40B4-BE49-F238E27FC236}">
                    <a16:creationId xmlns:a16="http://schemas.microsoft.com/office/drawing/2014/main" id="{92CDF22A-BA43-1643-908D-9A869146AB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/>
              </a:blip>
              <a:srcRect t="3281"/>
              <a:stretch/>
            </p:blipFill>
            <p:spPr>
              <a:xfrm>
                <a:off x="6673581" y="782566"/>
                <a:ext cx="7792299" cy="7332900"/>
              </a:xfrm>
              <a:prstGeom prst="rect">
                <a:avLst/>
              </a:prstGeom>
              <a:ln w="12700">
                <a:miter lim="400000"/>
              </a:ln>
            </p:spPr>
          </p:pic>
          <p:grpSp>
            <p:nvGrpSpPr>
              <p:cNvPr id="57" name="Group">
                <a:extLst>
                  <a:ext uri="{FF2B5EF4-FFF2-40B4-BE49-F238E27FC236}">
                    <a16:creationId xmlns:a16="http://schemas.microsoft.com/office/drawing/2014/main" id="{0964E909-58E4-0C4D-A23C-8866B004A975}"/>
                  </a:ext>
                </a:extLst>
              </p:cNvPr>
              <p:cNvGrpSpPr/>
              <p:nvPr/>
            </p:nvGrpSpPr>
            <p:grpSpPr>
              <a:xfrm>
                <a:off x="586545" y="4843217"/>
                <a:ext cx="7352256" cy="6668537"/>
                <a:chOff x="0" y="0"/>
                <a:chExt cx="7352255" cy="6668536"/>
              </a:xfrm>
            </p:grpSpPr>
            <p:pic>
              <p:nvPicPr>
                <p:cNvPr id="74" name="Screen Shot 2018-07-31 at 3.08.04 PM.png" descr="Screen Shot 2018-07-31 at 3.08.04 PM.png">
                  <a:extLst>
                    <a:ext uri="{FF2B5EF4-FFF2-40B4-BE49-F238E27FC236}">
                      <a16:creationId xmlns:a16="http://schemas.microsoft.com/office/drawing/2014/main" id="{9C2651F8-BB9D-124B-BE96-B87D18EF03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6061" y="0"/>
                  <a:ext cx="7346195" cy="666853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5" name="Screen Shot 2018-07-31 at 3.08.17 PM.png" descr="Screen Shot 2018-07-31 at 3.08.17 PM.png">
                  <a:extLst>
                    <a:ext uri="{FF2B5EF4-FFF2-40B4-BE49-F238E27FC236}">
                      <a16:creationId xmlns:a16="http://schemas.microsoft.com/office/drawing/2014/main" id="{28E75943-3AE1-1049-909D-51AEF5B53D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0" y="1302373"/>
                  <a:ext cx="1739900" cy="4699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58" name="2000px-The_Logo_of_The_Washington_Post_Newspaper.svg.png" descr="2000px-The_Logo_of_The_Washington_Post_Newspaper.svg.png">
                <a:extLst>
                  <a:ext uri="{FF2B5EF4-FFF2-40B4-BE49-F238E27FC236}">
                    <a16:creationId xmlns:a16="http://schemas.microsoft.com/office/drawing/2014/main" id="{A7B631D6-81F0-A742-8FD9-B0AF19A4D2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8938897" y="782566"/>
                <a:ext cx="3691370" cy="562935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59" name="Screen Shot 2018-07-31 at 4.12.05 PM.png" descr="Screen Shot 2018-07-31 at 4.12.05 PM.png">
                <a:extLst>
                  <a:ext uri="{FF2B5EF4-FFF2-40B4-BE49-F238E27FC236}">
                    <a16:creationId xmlns:a16="http://schemas.microsoft.com/office/drawing/2014/main" id="{06DD2081-6D2C-FD40-AD08-56FD77A39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4916593" y="993348"/>
                <a:ext cx="8867618" cy="8248147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60" name="Financial_Times_corporate_logo.svg.png" descr="Financial_Times_corporate_logo.svg.png">
                <a:extLst>
                  <a:ext uri="{FF2B5EF4-FFF2-40B4-BE49-F238E27FC236}">
                    <a16:creationId xmlns:a16="http://schemas.microsoft.com/office/drawing/2014/main" id="{C49BE596-26F1-BC49-AFEC-BB59FEE3C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12760" t="9772" r="12760" b="9772"/>
              <a:stretch>
                <a:fillRect/>
              </a:stretch>
            </p:blipFill>
            <p:spPr>
              <a:xfrm>
                <a:off x="21601484" y="6542356"/>
                <a:ext cx="1517062" cy="207140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61" name="Screen Shot 2018-07-31 at 4.11.12 PM.png" descr="Screen Shot 2018-07-31 at 4.11.12 PM.png">
                <a:extLst>
                  <a:ext uri="{FF2B5EF4-FFF2-40B4-BE49-F238E27FC236}">
                    <a16:creationId xmlns:a16="http://schemas.microsoft.com/office/drawing/2014/main" id="{33C0B441-92F1-5748-AC8B-C7560EF563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2579" r="4833" b="24097"/>
              <a:stretch>
                <a:fillRect/>
              </a:stretch>
            </p:blipFill>
            <p:spPr>
              <a:xfrm>
                <a:off x="15046717" y="3831121"/>
                <a:ext cx="8226740" cy="214076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62" name="Rectangle">
                <a:extLst>
                  <a:ext uri="{FF2B5EF4-FFF2-40B4-BE49-F238E27FC236}">
                    <a16:creationId xmlns:a16="http://schemas.microsoft.com/office/drawing/2014/main" id="{34AC26BA-9B83-F84F-A236-238BAA56FFDD}"/>
                  </a:ext>
                </a:extLst>
              </p:cNvPr>
              <p:cNvSpPr/>
              <p:nvPr/>
            </p:nvSpPr>
            <p:spPr>
              <a:xfrm>
                <a:off x="21877739" y="4874917"/>
                <a:ext cx="1254176" cy="369062"/>
              </a:xfrm>
              <a:prstGeom prst="rect">
                <a:avLst/>
              </a:prstGeom>
              <a:solidFill>
                <a:srgbClr val="FFFB00">
                  <a:alpha val="22710"/>
                </a:srgbClr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63" name="Rectangle">
                <a:extLst>
                  <a:ext uri="{FF2B5EF4-FFF2-40B4-BE49-F238E27FC236}">
                    <a16:creationId xmlns:a16="http://schemas.microsoft.com/office/drawing/2014/main" id="{69EE76CB-16BC-BA4B-AF9D-76C852A43A73}"/>
                  </a:ext>
                </a:extLst>
              </p:cNvPr>
              <p:cNvSpPr/>
              <p:nvPr/>
            </p:nvSpPr>
            <p:spPr>
              <a:xfrm>
                <a:off x="15099952" y="5258527"/>
                <a:ext cx="8145726" cy="369062"/>
              </a:xfrm>
              <a:prstGeom prst="rect">
                <a:avLst/>
              </a:prstGeom>
              <a:solidFill>
                <a:srgbClr val="FFFB00">
                  <a:alpha val="22710"/>
                </a:srgbClr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64" name="Rectangle">
                <a:extLst>
                  <a:ext uri="{FF2B5EF4-FFF2-40B4-BE49-F238E27FC236}">
                    <a16:creationId xmlns:a16="http://schemas.microsoft.com/office/drawing/2014/main" id="{03B567F5-31FB-554B-BF69-44E265D15EA1}"/>
                  </a:ext>
                </a:extLst>
              </p:cNvPr>
              <p:cNvSpPr/>
              <p:nvPr/>
            </p:nvSpPr>
            <p:spPr>
              <a:xfrm>
                <a:off x="15099952" y="5616597"/>
                <a:ext cx="2827959" cy="369062"/>
              </a:xfrm>
              <a:prstGeom prst="rect">
                <a:avLst/>
              </a:prstGeom>
              <a:solidFill>
                <a:srgbClr val="FFFB00">
                  <a:alpha val="22710"/>
                </a:srgbClr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pic>
            <p:nvPicPr>
              <p:cNvPr id="65" name="Screen Shot 2018-07-31 at 3.09.14 PM.png" descr="Screen Shot 2018-07-31 at 3.09.14 PM.png">
                <a:extLst>
                  <a:ext uri="{FF2B5EF4-FFF2-40B4-BE49-F238E27FC236}">
                    <a16:creationId xmlns:a16="http://schemas.microsoft.com/office/drawing/2014/main" id="{96018188-984F-5F45-B6AB-C9E5E39C9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688768" y="8910521"/>
                <a:ext cx="8628542" cy="62393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66" name="Screen Shot 2018-07-31 at 3.09.14 PM.png" descr="Screen Shot 2018-07-31 at 3.09.14 PM.png">
                <a:extLst>
                  <a:ext uri="{FF2B5EF4-FFF2-40B4-BE49-F238E27FC236}">
                    <a16:creationId xmlns:a16="http://schemas.microsoft.com/office/drawing/2014/main" id="{381F8654-BCFA-1347-BB0E-B1D6C87B3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5743989" y="3234631"/>
                <a:ext cx="9651484" cy="697904"/>
              </a:xfrm>
              <a:prstGeom prst="rect">
                <a:avLst/>
              </a:prstGeom>
              <a:ln w="12700">
                <a:miter lim="400000"/>
              </a:ln>
            </p:spPr>
          </p:pic>
          <p:grpSp>
            <p:nvGrpSpPr>
              <p:cNvPr id="67" name="Group">
                <a:extLst>
                  <a:ext uri="{FF2B5EF4-FFF2-40B4-BE49-F238E27FC236}">
                    <a16:creationId xmlns:a16="http://schemas.microsoft.com/office/drawing/2014/main" id="{C61E5BA5-4829-3E41-90AE-3BEFD8245978}"/>
                  </a:ext>
                </a:extLst>
              </p:cNvPr>
              <p:cNvGrpSpPr/>
              <p:nvPr/>
            </p:nvGrpSpPr>
            <p:grpSpPr>
              <a:xfrm>
                <a:off x="9782643" y="6953581"/>
                <a:ext cx="8530679" cy="5800821"/>
                <a:chOff x="0" y="0"/>
                <a:chExt cx="8530678" cy="5800819"/>
              </a:xfrm>
            </p:grpSpPr>
            <p:pic>
              <p:nvPicPr>
                <p:cNvPr id="71" name="Screen Shot 2018-07-31 at 6.02.42 PM.png" descr="Screen Shot 2018-07-31 at 6.02.42 PM.png">
                  <a:extLst>
                    <a:ext uri="{FF2B5EF4-FFF2-40B4-BE49-F238E27FC236}">
                      <a16:creationId xmlns:a16="http://schemas.microsoft.com/office/drawing/2014/main" id="{62059258-DB78-9244-B963-A543C0FE7A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/>
                </a:blip>
                <a:srcRect l="1134" b="1899"/>
                <a:stretch>
                  <a:fillRect/>
                </a:stretch>
              </p:blipFill>
              <p:spPr>
                <a:xfrm>
                  <a:off x="0" y="0"/>
                  <a:ext cx="8530679" cy="579985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2" name="BBC_News.svg.png" descr="BBC_News.svg.png">
                  <a:extLst>
                    <a:ext uri="{FF2B5EF4-FFF2-40B4-BE49-F238E27FC236}">
                      <a16:creationId xmlns:a16="http://schemas.microsoft.com/office/drawing/2014/main" id="{03F77361-1E8B-804C-9B33-5CC106E356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rcRect/>
                <a:stretch>
                  <a:fillRect/>
                </a:stretch>
              </p:blipFill>
              <p:spPr>
                <a:xfrm>
                  <a:off x="6492803" y="4514939"/>
                  <a:ext cx="1714509" cy="128588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73" name="Rectangle">
                  <a:extLst>
                    <a:ext uri="{FF2B5EF4-FFF2-40B4-BE49-F238E27FC236}">
                      <a16:creationId xmlns:a16="http://schemas.microsoft.com/office/drawing/2014/main" id="{363EA7C6-0E33-774A-A04C-AFBFC37078A1}"/>
                    </a:ext>
                  </a:extLst>
                </p:cNvPr>
                <p:cNvSpPr/>
                <p:nvPr/>
              </p:nvSpPr>
              <p:spPr>
                <a:xfrm>
                  <a:off x="8153976" y="4771307"/>
                  <a:ext cx="318694" cy="1024305"/>
                </a:xfrm>
                <a:prstGeom prst="rect">
                  <a:avLst/>
                </a:prstGeom>
                <a:solidFill>
                  <a:srgbClr val="971D2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 sz="1600"/>
                </a:p>
              </p:txBody>
            </p:sp>
          </p:grpSp>
          <p:pic>
            <p:nvPicPr>
              <p:cNvPr id="68" name="Screen Shot 2018-07-31 at 6.06.45 PM.png" descr="Screen Shot 2018-07-31 at 6.06.45 PM.png">
                <a:extLst>
                  <a:ext uri="{FF2B5EF4-FFF2-40B4-BE49-F238E27FC236}">
                    <a16:creationId xmlns:a16="http://schemas.microsoft.com/office/drawing/2014/main" id="{4BEB8358-5200-5848-89E5-62A4462BB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9283822" y="10071992"/>
                <a:ext cx="9528322" cy="57007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69" name="Rectangle">
                <a:extLst>
                  <a:ext uri="{FF2B5EF4-FFF2-40B4-BE49-F238E27FC236}">
                    <a16:creationId xmlns:a16="http://schemas.microsoft.com/office/drawing/2014/main" id="{91ADBADC-E903-8245-A8EF-5DC86E102ECD}"/>
                  </a:ext>
                </a:extLst>
              </p:cNvPr>
              <p:cNvSpPr/>
              <p:nvPr/>
            </p:nvSpPr>
            <p:spPr>
              <a:xfrm>
                <a:off x="9283822" y="10043052"/>
                <a:ext cx="9528322" cy="369062"/>
              </a:xfrm>
              <a:prstGeom prst="rect">
                <a:avLst/>
              </a:prstGeom>
              <a:solidFill>
                <a:srgbClr val="FFFB00">
                  <a:alpha val="22710"/>
                </a:srgbClr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70" name="Rectangle">
                <a:extLst>
                  <a:ext uri="{FF2B5EF4-FFF2-40B4-BE49-F238E27FC236}">
                    <a16:creationId xmlns:a16="http://schemas.microsoft.com/office/drawing/2014/main" id="{F21A2CAB-E2F9-AA48-9B25-4DFCFD887FA6}"/>
                  </a:ext>
                </a:extLst>
              </p:cNvPr>
              <p:cNvSpPr/>
              <p:nvPr/>
            </p:nvSpPr>
            <p:spPr>
              <a:xfrm>
                <a:off x="9283822" y="10336013"/>
                <a:ext cx="7608088" cy="271183"/>
              </a:xfrm>
              <a:prstGeom prst="rect">
                <a:avLst/>
              </a:prstGeom>
              <a:solidFill>
                <a:srgbClr val="FFFB00">
                  <a:alpha val="22710"/>
                </a:srgbClr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641502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ACF809-B71B-7545-BFA1-2FC532817F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"/>
          <a:stretch/>
        </p:blipFill>
        <p:spPr>
          <a:xfrm>
            <a:off x="483367" y="1089442"/>
            <a:ext cx="11234406" cy="482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5131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A84289-AFCC-4849-B486-736994360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"/>
          <a:stretch/>
        </p:blipFill>
        <p:spPr>
          <a:xfrm>
            <a:off x="550505" y="1346200"/>
            <a:ext cx="1103352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1929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7D2FBF-552E-5C42-8949-94DCDF5F9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42" y="1142380"/>
            <a:ext cx="10998513" cy="490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1829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758012A9-30CE-4AB5-A0F2-2DBC6583EA1B}"/>
              </a:ext>
            </a:extLst>
          </p:cNvPr>
          <p:cNvSpPr txBox="1"/>
          <p:nvPr/>
        </p:nvSpPr>
        <p:spPr>
          <a:xfrm>
            <a:off x="711723" y="719368"/>
            <a:ext cx="415286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dirty="0">
                <a:solidFill>
                  <a:srgbClr val="004D6D"/>
                </a:solidFill>
                <a:latin typeface="Myriad Pro Light"/>
                <a:cs typeface="Myriad Pro Light"/>
              </a:rPr>
              <a:t>Regression Model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DCA17F5-033C-634F-BA0E-308CBEEBB604}"/>
              </a:ext>
            </a:extLst>
          </p:cNvPr>
          <p:cNvSpPr txBox="1"/>
          <p:nvPr/>
        </p:nvSpPr>
        <p:spPr>
          <a:xfrm>
            <a:off x="643467" y="1381060"/>
            <a:ext cx="8158155" cy="1118319"/>
          </a:xfrm>
          <a:prstGeom prst="rect">
            <a:avLst/>
          </a:prstGeom>
          <a:noFill/>
        </p:spPr>
        <p:txBody>
          <a:bodyPr wrap="square" numCol="1" spcCol="216000" rtlCol="0">
            <a:spAutoFit/>
          </a:bodyPr>
          <a:lstStyle/>
          <a:p>
            <a:r>
              <a:rPr lang="en-US" sz="6667" dirty="0">
                <a:solidFill>
                  <a:srgbClr val="3E3D40"/>
                </a:solidFill>
                <a:latin typeface="Myriad Pro Light"/>
              </a:rPr>
              <a:t>Demographic Model</a:t>
            </a:r>
            <a:endParaRPr lang="de-AT" sz="1867" dirty="0">
              <a:solidFill>
                <a:srgbClr val="004D6D"/>
              </a:solidFill>
              <a:latin typeface="Myriad Pro Semibold"/>
              <a:cs typeface="Myriad Pro Semi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4F36E3-76F0-724B-A52B-AC44239E1B63}"/>
              </a:ext>
            </a:extLst>
          </p:cNvPr>
          <p:cNvSpPr txBox="1"/>
          <p:nvPr/>
        </p:nvSpPr>
        <p:spPr>
          <a:xfrm>
            <a:off x="1289514" y="2785395"/>
            <a:ext cx="9694437" cy="3677930"/>
          </a:xfrm>
          <a:prstGeom prst="rect">
            <a:avLst/>
          </a:prstGeom>
          <a:noFill/>
        </p:spPr>
        <p:txBody>
          <a:bodyPr wrap="square" numCol="2" spcCol="216000" rtlCol="0">
            <a:spAutoFit/>
          </a:bodyPr>
          <a:lstStyle/>
          <a:p>
            <a:pPr marL="85725" indent="-85725">
              <a:lnSpc>
                <a:spcPct val="150000"/>
              </a:lnSpc>
              <a:buBlip>
                <a:blip r:embed="rId2">
                  <a:extLst/>
                </a:blip>
              </a:buBlip>
            </a:pPr>
            <a:r>
              <a:rPr lang="en-US" dirty="0">
                <a:solidFill>
                  <a:srgbClr val="004D6D"/>
                </a:solidFill>
                <a:latin typeface="Myriad Pro Semibold"/>
              </a:rPr>
              <a:t>Set up linear regression</a:t>
            </a:r>
          </a:p>
          <a:p>
            <a:pPr marL="85725" indent="-85725">
              <a:lnSpc>
                <a:spcPct val="150000"/>
              </a:lnSpc>
              <a:buBlip>
                <a:blip r:embed="rId2">
                  <a:extLst/>
                </a:blip>
              </a:buBlip>
            </a:pPr>
            <a:r>
              <a:rPr lang="en-US" dirty="0">
                <a:solidFill>
                  <a:srgbClr val="004D6D"/>
                </a:solidFill>
                <a:latin typeface="Myriad Pro Semibold"/>
              </a:rPr>
              <a:t>Explain share of one age group with data on</a:t>
            </a:r>
          </a:p>
          <a:p>
            <a:pPr marL="314325" lvl="1" indent="-85725">
              <a:lnSpc>
                <a:spcPct val="150000"/>
              </a:lnSpc>
              <a:buBlip>
                <a:blip r:embed="rId2">
                  <a:extLst/>
                </a:blip>
              </a:buBlip>
            </a:pPr>
            <a:r>
              <a:rPr lang="en-US" dirty="0">
                <a:solidFill>
                  <a:srgbClr val="004D6D"/>
                </a:solidFill>
                <a:latin typeface="Myriad Pro Semibold"/>
              </a:rPr>
              <a:t>Population density</a:t>
            </a:r>
          </a:p>
          <a:p>
            <a:pPr marL="314325" lvl="1" indent="-85725">
              <a:lnSpc>
                <a:spcPct val="150000"/>
              </a:lnSpc>
              <a:buBlip>
                <a:blip r:embed="rId2">
                  <a:extLst/>
                </a:blip>
              </a:buBlip>
            </a:pPr>
            <a:r>
              <a:rPr lang="en-US" dirty="0">
                <a:solidFill>
                  <a:srgbClr val="004D6D"/>
                </a:solidFill>
                <a:latin typeface="Myriad Pro Semibold"/>
              </a:rPr>
              <a:t>Land use</a:t>
            </a:r>
          </a:p>
          <a:p>
            <a:pPr marL="314325" lvl="1" indent="-85725">
              <a:lnSpc>
                <a:spcPct val="150000"/>
              </a:lnSpc>
              <a:buBlip>
                <a:blip r:embed="rId2">
                  <a:extLst/>
                </a:blip>
              </a:buBlip>
            </a:pPr>
            <a:r>
              <a:rPr lang="en-US" dirty="0">
                <a:solidFill>
                  <a:srgbClr val="004D6D"/>
                </a:solidFill>
                <a:latin typeface="Myriad Pro Semibold"/>
              </a:rPr>
              <a:t>Other parameters</a:t>
            </a:r>
          </a:p>
          <a:p>
            <a:pPr marL="314325" lvl="1" indent="-85725">
              <a:buBlip>
                <a:blip r:embed="rId2">
                  <a:extLst/>
                </a:blip>
              </a:buBlip>
            </a:pPr>
            <a:endParaRPr lang="en-US" dirty="0">
              <a:solidFill>
                <a:srgbClr val="004D6D"/>
              </a:solidFill>
              <a:latin typeface="Myriad Pro Semibold"/>
            </a:endParaRPr>
          </a:p>
          <a:p>
            <a:pPr marL="314325" lvl="1" indent="-85725">
              <a:buBlip>
                <a:blip r:embed="rId2">
                  <a:extLst/>
                </a:blip>
              </a:buBlip>
            </a:pPr>
            <a:endParaRPr lang="en-US" dirty="0">
              <a:solidFill>
                <a:srgbClr val="004D6D"/>
              </a:solidFill>
              <a:latin typeface="Myriad Pro Semibold"/>
            </a:endParaRPr>
          </a:p>
          <a:p>
            <a:pPr marL="314325" lvl="1" indent="-85725">
              <a:buBlip>
                <a:blip r:embed="rId2">
                  <a:extLst/>
                </a:blip>
              </a:buBlip>
            </a:pPr>
            <a:endParaRPr lang="en-US" dirty="0">
              <a:solidFill>
                <a:srgbClr val="004D6D"/>
              </a:solidFill>
              <a:latin typeface="Myriad Pro Semibold"/>
            </a:endParaRPr>
          </a:p>
          <a:p>
            <a:pPr marL="314325" lvl="1" indent="-85725">
              <a:buBlip>
                <a:blip r:embed="rId2">
                  <a:extLst/>
                </a:blip>
              </a:buBlip>
            </a:pPr>
            <a:endParaRPr lang="en-US" dirty="0">
              <a:solidFill>
                <a:srgbClr val="004D6D"/>
              </a:solidFill>
              <a:latin typeface="Myriad Pro Semibold"/>
            </a:endParaRPr>
          </a:p>
          <a:p>
            <a:pPr marL="314325" lvl="1" indent="-85725">
              <a:buBlip>
                <a:blip r:embed="rId2">
                  <a:extLst/>
                </a:blip>
              </a:buBlip>
            </a:pPr>
            <a:endParaRPr lang="en-US" dirty="0">
              <a:solidFill>
                <a:srgbClr val="004D6D"/>
              </a:solidFill>
              <a:latin typeface="Myriad Pro Semibold"/>
            </a:endParaRPr>
          </a:p>
          <a:p>
            <a:pPr marL="228600" lvl="1"/>
            <a:endParaRPr lang="en-US" dirty="0">
              <a:solidFill>
                <a:srgbClr val="004D6D"/>
              </a:solidFill>
              <a:latin typeface="Myriad Pro Semibold"/>
            </a:endParaRPr>
          </a:p>
          <a:p>
            <a:pPr marL="314325" lvl="1" indent="-85725">
              <a:lnSpc>
                <a:spcPct val="150000"/>
              </a:lnSpc>
              <a:buBlip>
                <a:blip r:embed="rId2">
                  <a:extLst/>
                </a:blip>
              </a:buBlip>
            </a:pPr>
            <a:r>
              <a:rPr lang="en-US" dirty="0">
                <a:solidFill>
                  <a:srgbClr val="004D6D"/>
                </a:solidFill>
                <a:latin typeface="Myriad Pro Semibold"/>
              </a:rPr>
              <a:t>Input data for feasibility study:</a:t>
            </a:r>
          </a:p>
          <a:p>
            <a:pPr marL="542925" lvl="2" indent="-85725">
              <a:lnSpc>
                <a:spcPct val="150000"/>
              </a:lnSpc>
              <a:buBlip>
                <a:blip r:embed="rId2">
                  <a:extLst/>
                </a:blip>
              </a:buBlip>
            </a:pPr>
            <a:r>
              <a:rPr lang="en-US" dirty="0">
                <a:solidFill>
                  <a:srgbClr val="004D6D"/>
                </a:solidFill>
                <a:latin typeface="Myriad Pro Semibold"/>
              </a:rPr>
              <a:t>Total population</a:t>
            </a:r>
          </a:p>
          <a:p>
            <a:pPr marL="542925" lvl="2" indent="-85725">
              <a:lnSpc>
                <a:spcPct val="150000"/>
              </a:lnSpc>
              <a:buBlip>
                <a:blip r:embed="rId2">
                  <a:extLst/>
                </a:blip>
              </a:buBlip>
            </a:pPr>
            <a:r>
              <a:rPr lang="en-US" dirty="0">
                <a:solidFill>
                  <a:srgbClr val="004D6D"/>
                </a:solidFill>
                <a:latin typeface="Myriad Pro Semibold"/>
              </a:rPr>
              <a:t>Share of persons by         education level, activity status,  and economic activity</a:t>
            </a:r>
          </a:p>
          <a:p>
            <a:pPr marL="542925" lvl="2" indent="-85725">
              <a:lnSpc>
                <a:spcPct val="150000"/>
              </a:lnSpc>
              <a:buBlip>
                <a:blip r:embed="rId2">
                  <a:extLst/>
                </a:blip>
              </a:buBlip>
            </a:pPr>
            <a:r>
              <a:rPr lang="en-US" dirty="0">
                <a:solidFill>
                  <a:srgbClr val="004D6D"/>
                </a:solidFill>
                <a:latin typeface="Myriad Pro Semibold"/>
              </a:rPr>
              <a:t>Share of buildings by building use</a:t>
            </a:r>
          </a:p>
          <a:p>
            <a:pPr marL="542925" lvl="2" indent="-85725">
              <a:buBlip>
                <a:blip r:embed="rId2">
                  <a:extLst/>
                </a:blip>
              </a:buBlip>
            </a:pPr>
            <a:endParaRPr lang="en-US" dirty="0">
              <a:solidFill>
                <a:srgbClr val="004D6D"/>
              </a:solidFill>
              <a:latin typeface="Myriad Pro Semibold"/>
            </a:endParaRPr>
          </a:p>
          <a:p>
            <a:pPr marL="314325" lvl="1" indent="-85725">
              <a:buBlip>
                <a:blip r:embed="rId2">
                  <a:extLst/>
                </a:blip>
              </a:buBlip>
            </a:pPr>
            <a:endParaRPr lang="en-US" dirty="0">
              <a:solidFill>
                <a:srgbClr val="004D6D"/>
              </a:solidFill>
              <a:latin typeface="Myriad Pro Semibold"/>
            </a:endParaRPr>
          </a:p>
          <a:p>
            <a:pPr marL="314325" lvl="1" indent="-85725">
              <a:buBlip>
                <a:blip r:embed="rId2">
                  <a:extLst/>
                </a:blip>
              </a:buBlip>
            </a:pPr>
            <a:endParaRPr lang="en-US" dirty="0">
              <a:solidFill>
                <a:srgbClr val="004D6D"/>
              </a:solidFill>
              <a:latin typeface="Myriad Pro Semibold"/>
            </a:endParaRPr>
          </a:p>
          <a:p>
            <a:pPr marL="314325" lvl="1" indent="-85725">
              <a:buBlip>
                <a:blip r:embed="rId2">
                  <a:extLst/>
                </a:blip>
              </a:buBlip>
            </a:pPr>
            <a:endParaRPr lang="en-US" dirty="0">
              <a:solidFill>
                <a:srgbClr val="004D6D"/>
              </a:solidFill>
              <a:latin typeface="Myriad Pro Semibold"/>
            </a:endParaRPr>
          </a:p>
          <a:p>
            <a:pPr lvl="1" algn="l"/>
            <a:endParaRPr lang="en-US" sz="800" dirty="0">
              <a:solidFill>
                <a:srgbClr val="004D6D"/>
              </a:solidFill>
              <a:latin typeface="Myriad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731335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/>
          </p:nvPr>
        </p:nvGraphicFramePr>
        <p:xfrm>
          <a:off x="191748" y="1833489"/>
          <a:ext cx="11808505" cy="3936300"/>
        </p:xfrm>
        <a:graphic>
          <a:graphicData uri="http://schemas.openxmlformats.org/drawingml/2006/table">
            <a:tbl>
              <a:tblPr/>
              <a:tblGrid>
                <a:gridCol w="1455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6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8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6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03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11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2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Population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population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Share of persons</a:t>
                      </a: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Agriculture and forestry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Real estate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Share of buildings</a:t>
                      </a: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One dwelling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42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by economic activity</a:t>
                      </a: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Mining and quarrying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Scientific and technical activities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by building use</a:t>
                      </a: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Two dwellings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Share of persons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Apprenticeship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of the local unit</a:t>
                      </a: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Manufacturing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Administrative activities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Three or more dwellings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by highest completed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Interm. tech. and voc. school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Electricity and gas supply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Public administration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Institutional households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level of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Acad. secondary school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Water and waste management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Education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Hotels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educational attainment</a:t>
                      </a:r>
                      <a:endParaRPr lang="en-US" sz="1100" b="1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High. tech. and voc. school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Construction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Health and social work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Office buildings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42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Post-secondary course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Wholesale and retail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Arts and entertainment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Wholesale and retail buildings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42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Post-secondary college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Transportation and storage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Other services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Traffic and communication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42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University/Fachhochschule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Accomodation and food service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Household as employer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Industrial and warehouses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42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Information and communication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Extraterritorial Organisations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Entertainment, education, health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Share of persons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Employed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Finance and insurance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Activity unknown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by current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Unemployed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activity status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Below age 15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42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Receiving a pension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42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Students aged 15+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107" marR="9107" marT="9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07" marR="9107" marT="91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422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AgeSpot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3228D40-EBC9-9547-A983-33C411385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/>
          <a:stretch/>
        </p:blipFill>
        <p:spPr>
          <a:xfrm>
            <a:off x="154638" y="2133600"/>
            <a:ext cx="4696691" cy="3981547"/>
          </a:xfrm>
        </p:spPr>
      </p:pic>
      <p:pic>
        <p:nvPicPr>
          <p:cNvPr id="10" name="Bild 3" descr="Vienna_cityview_1.png">
            <a:extLst>
              <a:ext uri="{FF2B5EF4-FFF2-40B4-BE49-F238E27FC236}">
                <a16:creationId xmlns:a16="http://schemas.microsoft.com/office/drawing/2014/main" id="{042D591C-3467-234A-9D9C-7FF170C8E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75" y="2717169"/>
            <a:ext cx="6809748" cy="281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92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AgeSpot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6E99417-6196-0247-B8AF-702F6A0D3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7" y="2380385"/>
            <a:ext cx="11246966" cy="3796146"/>
          </a:xfrm>
        </p:spPr>
      </p:pic>
    </p:spTree>
    <p:extLst>
      <p:ext uri="{BB962C8B-B14F-4D97-AF65-F5344CB8AC3E}">
        <p14:creationId xmlns:p14="http://schemas.microsoft.com/office/powerpoint/2010/main" val="1585913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tockSnap_A6LNAZ887Z-small.jpg" descr="StockSnap_A6LNAZ887Z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5" y="-63500"/>
            <a:ext cx="12412391" cy="6985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Rectangle"/>
          <p:cNvSpPr/>
          <p:nvPr/>
        </p:nvSpPr>
        <p:spPr>
          <a:xfrm>
            <a:off x="-198123" y="393072"/>
            <a:ext cx="12588246" cy="7206872"/>
          </a:xfrm>
          <a:prstGeom prst="rect">
            <a:avLst/>
          </a:prstGeom>
          <a:blipFill>
            <a:blip r:embed="rId4">
              <a:alphaModFix amt="74901"/>
            </a:blip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/>
          </a:p>
        </p:txBody>
      </p:sp>
      <p:sp>
        <p:nvSpPr>
          <p:cNvPr id="228" name="What we do"/>
          <p:cNvSpPr txBox="1"/>
          <p:nvPr/>
        </p:nvSpPr>
        <p:spPr>
          <a:xfrm>
            <a:off x="208256" y="605977"/>
            <a:ext cx="10734418" cy="102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90000"/>
              </a:lnSpc>
              <a:defRPr sz="140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7000" dirty="0"/>
              <a:t>Applications</a:t>
            </a:r>
            <a:endParaRPr sz="7000" dirty="0"/>
          </a:p>
        </p:txBody>
      </p:sp>
      <p:sp>
        <p:nvSpPr>
          <p:cNvPr id="229" name="We specialize in developing granular economic and demographic forecasts for every country and any point in time."/>
          <p:cNvSpPr txBox="1"/>
          <p:nvPr/>
        </p:nvSpPr>
        <p:spPr>
          <a:xfrm>
            <a:off x="2126673" y="1878844"/>
            <a:ext cx="7938655" cy="3790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571500" indent="-571500" defTabSz="228600">
              <a:lnSpc>
                <a:spcPct val="90000"/>
              </a:lnSpc>
              <a:buFontTx/>
              <a:buChar char="-"/>
              <a:defRPr sz="9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4500" b="1" dirty="0"/>
              <a:t>Infrastructure roll-out</a:t>
            </a:r>
          </a:p>
          <a:p>
            <a:pPr marL="571500" indent="-571500" defTabSz="228600">
              <a:lnSpc>
                <a:spcPct val="90000"/>
              </a:lnSpc>
              <a:buFontTx/>
              <a:buChar char="-"/>
              <a:defRPr sz="9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4500" b="1" dirty="0"/>
              <a:t>Marketing planning</a:t>
            </a:r>
          </a:p>
          <a:p>
            <a:pPr marL="571500" indent="-571500" defTabSz="228600">
              <a:lnSpc>
                <a:spcPct val="90000"/>
              </a:lnSpc>
              <a:buFontTx/>
              <a:buChar char="-"/>
              <a:defRPr sz="9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4500" b="1" dirty="0"/>
              <a:t>Site/branch selection</a:t>
            </a:r>
          </a:p>
          <a:p>
            <a:pPr marL="571500" indent="-571500" defTabSz="228600">
              <a:lnSpc>
                <a:spcPct val="90000"/>
              </a:lnSpc>
              <a:buFontTx/>
              <a:buChar char="-"/>
              <a:defRPr sz="9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4500" b="1" dirty="0"/>
              <a:t>Adolescent modeling</a:t>
            </a:r>
          </a:p>
          <a:p>
            <a:pPr marL="571500" indent="-571500" defTabSz="228600">
              <a:lnSpc>
                <a:spcPct val="90000"/>
              </a:lnSpc>
              <a:buFontTx/>
              <a:buChar char="-"/>
              <a:defRPr sz="9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4500" b="1" dirty="0"/>
              <a:t>Workforce policy planning</a:t>
            </a:r>
          </a:p>
          <a:p>
            <a:pPr marL="571500" indent="-571500" defTabSz="228600">
              <a:lnSpc>
                <a:spcPct val="90000"/>
              </a:lnSpc>
              <a:buFontTx/>
              <a:buChar char="-"/>
              <a:defRPr sz="9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4500" b="1" dirty="0"/>
              <a:t>Elderly services planning</a:t>
            </a:r>
            <a:endParaRPr sz="4500" b="1" dirty="0"/>
          </a:p>
        </p:txBody>
      </p:sp>
      <p:sp>
        <p:nvSpPr>
          <p:cNvPr id="230" name="Line"/>
          <p:cNvSpPr/>
          <p:nvPr/>
        </p:nvSpPr>
        <p:spPr>
          <a:xfrm flipH="1">
            <a:off x="276468" y="1848905"/>
            <a:ext cx="807403" cy="1"/>
          </a:xfrm>
          <a:prstGeom prst="line">
            <a:avLst/>
          </a:prstGeom>
          <a:ln w="38100">
            <a:solidFill>
              <a:srgbClr val="0BCDC0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pic>
        <p:nvPicPr>
          <p:cNvPr id="15" name="Picture 21" descr="Picture 21">
            <a:extLst>
              <a:ext uri="{FF2B5EF4-FFF2-40B4-BE49-F238E27FC236}">
                <a16:creationId xmlns:a16="http://schemas.microsoft.com/office/drawing/2014/main" id="{C959B394-D129-E942-A951-6BE834FE1BC3}"/>
              </a:ext>
            </a:extLst>
          </p:cNvPr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87223" y="5929398"/>
            <a:ext cx="1061023" cy="88418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4D568B-0485-9141-8BFD-A6FE8E84A8FA}"/>
              </a:ext>
            </a:extLst>
          </p:cNvPr>
          <p:cNvSpPr txBox="1"/>
          <p:nvPr/>
        </p:nvSpPr>
        <p:spPr>
          <a:xfrm>
            <a:off x="9159884" y="7526683"/>
            <a:ext cx="51361" cy="436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2500" dirty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5370668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FF0BDC8-9A43-4A2C-862F-249F2C428AF3}"/>
              </a:ext>
            </a:extLst>
          </p:cNvPr>
          <p:cNvSpPr/>
          <p:nvPr/>
        </p:nvSpPr>
        <p:spPr>
          <a:xfrm>
            <a:off x="0" y="3125972"/>
            <a:ext cx="12192000" cy="3732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4" name="MockUP_B2B TOOL.png" descr="MockUP_B2B TOO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208518">
            <a:off x="3329053" y="203578"/>
            <a:ext cx="9622505" cy="7676072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visualize Market Forecasts…"/>
          <p:cNvSpPr txBox="1"/>
          <p:nvPr/>
        </p:nvSpPr>
        <p:spPr>
          <a:xfrm>
            <a:off x="426896" y="402905"/>
            <a:ext cx="5756700" cy="2698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228600">
              <a:defRPr sz="9000">
                <a:solidFill>
                  <a:srgbClr val="53585F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r>
              <a:rPr lang="en-US" sz="4300" dirty="0"/>
              <a:t>V</a:t>
            </a:r>
            <a:r>
              <a:rPr sz="4300" dirty="0"/>
              <a:t>isualize Market </a:t>
            </a:r>
            <a:r>
              <a:rPr sz="4300" dirty="0">
                <a:solidFill>
                  <a:srgbClr val="60C0C1"/>
                </a:solidFill>
              </a:rPr>
              <a:t>Forecasts</a:t>
            </a:r>
          </a:p>
          <a:p>
            <a:pPr defTabSz="228600">
              <a:defRPr sz="9000">
                <a:solidFill>
                  <a:srgbClr val="53585F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r>
              <a:rPr sz="4300" dirty="0"/>
              <a:t>using </a:t>
            </a:r>
            <a:r>
              <a:rPr sz="4300" dirty="0">
                <a:solidFill>
                  <a:srgbClr val="60C0C1"/>
                </a:solidFill>
              </a:rPr>
              <a:t>Real-time data</a:t>
            </a:r>
          </a:p>
          <a:p>
            <a:pPr defTabSz="228600">
              <a:defRPr sz="9000">
                <a:solidFill>
                  <a:srgbClr val="53585F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r>
              <a:rPr sz="4300" dirty="0"/>
              <a:t>through </a:t>
            </a:r>
            <a:r>
              <a:rPr sz="4300" dirty="0">
                <a:solidFill>
                  <a:srgbClr val="60C0C1"/>
                </a:solidFill>
              </a:rPr>
              <a:t>2030.</a:t>
            </a:r>
          </a:p>
        </p:txBody>
      </p:sp>
      <p:sp>
        <p:nvSpPr>
          <p:cNvPr id="156" name="income and demographic forecasts…"/>
          <p:cNvSpPr txBox="1"/>
          <p:nvPr/>
        </p:nvSpPr>
        <p:spPr>
          <a:xfrm>
            <a:off x="262816" y="3584597"/>
            <a:ext cx="8003640" cy="2533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marL="198874" indent="-198874">
              <a:lnSpc>
                <a:spcPct val="200000"/>
              </a:lnSpc>
              <a:buSzPct val="75000"/>
              <a:buChar char="-"/>
              <a:defRPr sz="4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100" dirty="0">
                <a:solidFill>
                  <a:srgbClr val="656570"/>
                </a:solidFill>
              </a:rPr>
              <a:t>income and demographic forecasts </a:t>
            </a:r>
          </a:p>
          <a:p>
            <a:pPr marL="198874" indent="-198874">
              <a:lnSpc>
                <a:spcPct val="200000"/>
              </a:lnSpc>
              <a:buSzPct val="75000"/>
              <a:buChar char="-"/>
              <a:defRPr sz="4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100" dirty="0">
                <a:solidFill>
                  <a:srgbClr val="656570"/>
                </a:solidFill>
              </a:rPr>
              <a:t>comprehensive coverage for 165 countries </a:t>
            </a:r>
          </a:p>
          <a:p>
            <a:pPr marL="198874" indent="-198874">
              <a:lnSpc>
                <a:spcPct val="200000"/>
              </a:lnSpc>
              <a:buSzPct val="75000"/>
              <a:buChar char="-"/>
              <a:defRPr sz="4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100" dirty="0">
                <a:solidFill>
                  <a:srgbClr val="656570"/>
                </a:solidFill>
              </a:rPr>
              <a:t>time-series and income bracket filtering</a:t>
            </a:r>
          </a:p>
          <a:p>
            <a:pPr marL="198874" indent="-198874">
              <a:lnSpc>
                <a:spcPct val="200000"/>
              </a:lnSpc>
              <a:buSzPct val="75000"/>
              <a:buChar char="-"/>
              <a:defRPr sz="4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100" dirty="0">
                <a:solidFill>
                  <a:srgbClr val="656570"/>
                </a:solidFill>
              </a:rPr>
              <a:t>new modules and features coming online soon 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7B886EB-C665-41E0-A87C-DAB71426E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1002" y="0"/>
            <a:ext cx="880518" cy="73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2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C4E5D0-BCE5-DA4E-BE3F-DEB1F2DEA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4" y="288966"/>
            <a:ext cx="11662117" cy="62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29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6350" y="1548905"/>
            <a:ext cx="1470113" cy="1470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05776" y="4216400"/>
            <a:ext cx="1442086" cy="1442085"/>
          </a:xfrm>
          <a:prstGeom prst="rect">
            <a:avLst/>
          </a:prstGeom>
          <a:ln w="12700">
            <a:miter lim="400000"/>
          </a:ln>
          <a:effectLst>
            <a:outerShdw dir="5400000" rotWithShape="0">
              <a:srgbClr val="000000">
                <a:alpha val="41977"/>
              </a:srgbClr>
            </a:outerShdw>
          </a:effectLst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16782" y="4219410"/>
            <a:ext cx="1470113" cy="1470113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41977"/>
              </a:srgbClr>
            </a:outerShdw>
          </a:effectLst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92499" y="1549400"/>
            <a:ext cx="1470113" cy="1470113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41977"/>
              </a:srgbClr>
            </a:outerShdw>
          </a:effectLst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04462" y="1548905"/>
            <a:ext cx="1470113" cy="1470113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41977"/>
              </a:srgbClr>
            </a:outerShdw>
          </a:effectLst>
        </p:spPr>
      </p:pic>
      <p:sp>
        <p:nvSpPr>
          <p:cNvPr id="180" name="Our global network unifies experts from diverse fields including business, tech, economics and design."/>
          <p:cNvSpPr txBox="1"/>
          <p:nvPr/>
        </p:nvSpPr>
        <p:spPr>
          <a:xfrm>
            <a:off x="427653" y="4195993"/>
            <a:ext cx="2153127" cy="1499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228600">
              <a:lnSpc>
                <a:spcPct val="120000"/>
              </a:lnSpc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600" dirty="0"/>
              <a:t>Our global network unifies experts from diverse fields including business, tech, economics and design. </a:t>
            </a: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592499" y="4216400"/>
            <a:ext cx="1470113" cy="1470113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41977"/>
              </a:srgbClr>
            </a:outerShdw>
          </a:effectLst>
        </p:spPr>
      </p:pic>
      <p:sp>
        <p:nvSpPr>
          <p:cNvPr id="182" name="Homi Kharas"/>
          <p:cNvSpPr txBox="1"/>
          <p:nvPr/>
        </p:nvSpPr>
        <p:spPr>
          <a:xfrm>
            <a:off x="3771647" y="3046264"/>
            <a:ext cx="153407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 err="1"/>
              <a:t>Homi</a:t>
            </a:r>
            <a:r>
              <a:rPr sz="2000" dirty="0"/>
              <a:t> </a:t>
            </a:r>
            <a:r>
              <a:rPr sz="2000" dirty="0" err="1"/>
              <a:t>Kharas</a:t>
            </a:r>
            <a:endParaRPr sz="2000" dirty="0"/>
          </a:p>
        </p:txBody>
      </p:sp>
      <p:sp>
        <p:nvSpPr>
          <p:cNvPr id="183" name="Bitange Ndemo"/>
          <p:cNvSpPr txBox="1"/>
          <p:nvPr/>
        </p:nvSpPr>
        <p:spPr>
          <a:xfrm>
            <a:off x="6457845" y="3046264"/>
            <a:ext cx="1819409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/>
              <a:t>Bitange Ndemo</a:t>
            </a:r>
          </a:p>
        </p:txBody>
      </p:sp>
      <p:sp>
        <p:nvSpPr>
          <p:cNvPr id="184" name="Florian Scholochow"/>
          <p:cNvSpPr txBox="1"/>
          <p:nvPr/>
        </p:nvSpPr>
        <p:spPr>
          <a:xfrm>
            <a:off x="9229185" y="3046264"/>
            <a:ext cx="229229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/>
              <a:t>Florian Scholochow</a:t>
            </a:r>
          </a:p>
        </p:txBody>
      </p:sp>
      <p:sp>
        <p:nvSpPr>
          <p:cNvPr id="185" name="Kristofer Hamel"/>
          <p:cNvSpPr txBox="1"/>
          <p:nvPr/>
        </p:nvSpPr>
        <p:spPr>
          <a:xfrm>
            <a:off x="6552540" y="5713264"/>
            <a:ext cx="1817805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/>
              <a:t>Kristofer Hamel</a:t>
            </a:r>
          </a:p>
        </p:txBody>
      </p:sp>
      <p:sp>
        <p:nvSpPr>
          <p:cNvPr id="186" name="Jesus Crespo Cuaresma"/>
          <p:cNvSpPr txBox="1"/>
          <p:nvPr/>
        </p:nvSpPr>
        <p:spPr>
          <a:xfrm>
            <a:off x="3101394" y="5713264"/>
            <a:ext cx="2872581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/>
              <a:t>Jesus Crespo </a:t>
            </a:r>
            <a:r>
              <a:rPr sz="2000" dirty="0" err="1"/>
              <a:t>Cuaresma</a:t>
            </a:r>
            <a:endParaRPr sz="2000" dirty="0"/>
          </a:p>
        </p:txBody>
      </p:sp>
      <p:sp>
        <p:nvSpPr>
          <p:cNvPr id="187" name="Mei Lin Fung"/>
          <p:cNvSpPr txBox="1"/>
          <p:nvPr/>
        </p:nvSpPr>
        <p:spPr>
          <a:xfrm>
            <a:off x="9622189" y="5713264"/>
            <a:ext cx="153407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/>
              <a:t>Mei Lin Fung</a:t>
            </a:r>
          </a:p>
        </p:txBody>
      </p:sp>
      <p:sp>
        <p:nvSpPr>
          <p:cNvPr id="188" name="VICE PRESIDENT, WDL AFRICA"/>
          <p:cNvSpPr txBox="1"/>
          <p:nvPr/>
        </p:nvSpPr>
        <p:spPr>
          <a:xfrm>
            <a:off x="6184489" y="3425601"/>
            <a:ext cx="2604687" cy="243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50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250"/>
              <a:t>VICE PRESIDENT, WDL AFRICA</a:t>
            </a:r>
          </a:p>
        </p:txBody>
      </p:sp>
      <p:sp>
        <p:nvSpPr>
          <p:cNvPr id="189" name="LEAD ECONOMIST"/>
          <p:cNvSpPr txBox="1"/>
          <p:nvPr/>
        </p:nvSpPr>
        <p:spPr>
          <a:xfrm>
            <a:off x="3365681" y="3425601"/>
            <a:ext cx="2356414" cy="243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50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de-DE" sz="1250" dirty="0"/>
              <a:t>CHIEF ECONOMIC ADVISOR</a:t>
            </a:r>
            <a:endParaRPr sz="1250" dirty="0"/>
          </a:p>
        </p:txBody>
      </p:sp>
      <p:sp>
        <p:nvSpPr>
          <p:cNvPr id="190" name="BUSINESS &amp; TECH ADVISOR"/>
          <p:cNvSpPr txBox="1"/>
          <p:nvPr/>
        </p:nvSpPr>
        <p:spPr>
          <a:xfrm>
            <a:off x="9270995" y="3425601"/>
            <a:ext cx="2390078" cy="243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50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250"/>
              <a:t>BUSINESS &amp; TECH ADVISOR</a:t>
            </a:r>
          </a:p>
        </p:txBody>
      </p:sp>
      <p:sp>
        <p:nvSpPr>
          <p:cNvPr id="191" name="CHIEF OPERATING OFFICER"/>
          <p:cNvSpPr txBox="1"/>
          <p:nvPr/>
        </p:nvSpPr>
        <p:spPr>
          <a:xfrm>
            <a:off x="6362956" y="6092601"/>
            <a:ext cx="2384435" cy="243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50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250"/>
              <a:t>CHIEF OPERATING OFFICER</a:t>
            </a:r>
          </a:p>
        </p:txBody>
      </p:sp>
      <p:sp>
        <p:nvSpPr>
          <p:cNvPr id="192" name="PROFESSOR OF ECONOMICS"/>
          <p:cNvSpPr txBox="1"/>
          <p:nvPr/>
        </p:nvSpPr>
        <p:spPr>
          <a:xfrm>
            <a:off x="3388972" y="6092601"/>
            <a:ext cx="2465419" cy="243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50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250"/>
              <a:t>PROFESSOR OF ECONOMICS</a:t>
            </a:r>
          </a:p>
        </p:txBody>
      </p:sp>
      <p:sp>
        <p:nvSpPr>
          <p:cNvPr id="193" name="NETWORK DEVELOPMENT ADVISOR"/>
          <p:cNvSpPr txBox="1"/>
          <p:nvPr/>
        </p:nvSpPr>
        <p:spPr>
          <a:xfrm>
            <a:off x="9101030" y="6092601"/>
            <a:ext cx="3050515" cy="243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50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250"/>
              <a:t>NETWORK DEVELOPMENT ADVISOR</a:t>
            </a:r>
          </a:p>
        </p:txBody>
      </p:sp>
      <p:pic>
        <p:nvPicPr>
          <p:cNvPr id="194" name="WDL_LOGO.png" descr="WDL_LOGO.png"/>
          <p:cNvPicPr>
            <a:picLocks noChangeAspect="1"/>
          </p:cNvPicPr>
          <p:nvPr/>
        </p:nvPicPr>
        <p:blipFill>
          <a:blip r:embed="rId9">
            <a:extLst/>
          </a:blip>
          <a:srcRect l="3523" t="17410" r="80498" b="17410"/>
          <a:stretch>
            <a:fillRect/>
          </a:stretch>
        </p:blipFill>
        <p:spPr>
          <a:xfrm>
            <a:off x="433632" y="2930026"/>
            <a:ext cx="777155" cy="61558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hought leaders…">
            <a:extLst>
              <a:ext uri="{FF2B5EF4-FFF2-40B4-BE49-F238E27FC236}">
                <a16:creationId xmlns:a16="http://schemas.microsoft.com/office/drawing/2014/main" id="{F80024D2-A4A6-4F8A-8715-2F6362345FA3}"/>
              </a:ext>
            </a:extLst>
          </p:cNvPr>
          <p:cNvSpPr txBox="1"/>
          <p:nvPr/>
        </p:nvSpPr>
        <p:spPr>
          <a:xfrm>
            <a:off x="369266" y="311478"/>
            <a:ext cx="3292093" cy="2821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228600">
              <a:defRPr sz="9000">
                <a:solidFill>
                  <a:srgbClr val="53585F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 sz="4500" dirty="0"/>
              <a:t>Thought leaders</a:t>
            </a:r>
          </a:p>
          <a:p>
            <a:pPr defTabSz="228600">
              <a:defRPr sz="9000">
                <a:solidFill>
                  <a:srgbClr val="53585F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 sz="4500" dirty="0"/>
              <a:t>across disciplines</a:t>
            </a:r>
          </a:p>
          <a:p>
            <a:pPr defTabSz="228600">
              <a:defRPr sz="9000">
                <a:solidFill>
                  <a:srgbClr val="53585F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 sz="45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071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Which European regions will grow the fastest?"/>
          <p:cNvSpPr txBox="1"/>
          <p:nvPr/>
        </p:nvSpPr>
        <p:spPr>
          <a:xfrm>
            <a:off x="-101600" y="319700"/>
            <a:ext cx="12293600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0000" b="0">
                <a:solidFill>
                  <a:srgbClr val="0DCDC0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pPr algn="ctr"/>
            <a:r>
              <a:rPr sz="5000" dirty="0">
                <a:solidFill>
                  <a:srgbClr val="656570"/>
                </a:solidFill>
              </a:rPr>
              <a:t>Which European regions will grow the fastest?</a:t>
            </a:r>
          </a:p>
        </p:txBody>
      </p:sp>
      <p:sp>
        <p:nvSpPr>
          <p:cNvPr id="267" name="Changes in annual Income per capita 2018-2030 (EUR PPP)"/>
          <p:cNvSpPr txBox="1"/>
          <p:nvPr/>
        </p:nvSpPr>
        <p:spPr>
          <a:xfrm>
            <a:off x="3818934" y="1142843"/>
            <a:ext cx="4554132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lnSpc>
                <a:spcPts val="5400"/>
              </a:lnSpc>
              <a:defRPr sz="2600" b="0" i="1">
                <a:solidFill>
                  <a:srgbClr val="101010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>
              <a:lnSpc>
                <a:spcPct val="100000"/>
              </a:lnSpc>
            </a:pPr>
            <a:r>
              <a:rPr sz="1300" dirty="0"/>
              <a:t>Changes in annual Income per capita 2018-2030 (EUR PPP)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16E0EA2-A1EC-48AD-BA6E-F6949EF63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195" y="1482114"/>
            <a:ext cx="4043610" cy="536709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9477880-84FF-477C-8171-2D38AE92F8C7}"/>
              </a:ext>
            </a:extLst>
          </p:cNvPr>
          <p:cNvSpPr txBox="1"/>
          <p:nvPr/>
        </p:nvSpPr>
        <p:spPr>
          <a:xfrm>
            <a:off x="237392" y="2205787"/>
            <a:ext cx="39741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4573A2"/>
                </a:solidFill>
                <a:latin typeface="Bebas Neue" panose="020B0606020202050201" pitchFamily="34" charset="0"/>
              </a:rPr>
              <a:t>Top 10: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 err="1">
                <a:solidFill>
                  <a:srgbClr val="4573A2"/>
                </a:solidFill>
                <a:latin typeface="Lato"/>
              </a:rPr>
              <a:t>Inner</a:t>
            </a:r>
            <a:r>
              <a:rPr lang="de-DE" sz="1600" dirty="0">
                <a:solidFill>
                  <a:srgbClr val="4573A2"/>
                </a:solidFill>
                <a:latin typeface="Lato"/>
              </a:rPr>
              <a:t> London – West (UK)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solidFill>
                  <a:srgbClr val="4573A2"/>
                </a:solidFill>
                <a:latin typeface="Lato"/>
              </a:rPr>
              <a:t>País Vasco (Spain)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 err="1">
                <a:solidFill>
                  <a:srgbClr val="4573A2"/>
                </a:solidFill>
                <a:latin typeface="Lato"/>
              </a:rPr>
              <a:t>Comunidad</a:t>
            </a:r>
            <a:r>
              <a:rPr lang="de-DE" sz="1600" dirty="0">
                <a:solidFill>
                  <a:srgbClr val="4573A2"/>
                </a:solidFill>
                <a:latin typeface="Lato"/>
              </a:rPr>
              <a:t> </a:t>
            </a:r>
            <a:r>
              <a:rPr lang="de-DE" sz="1600" dirty="0" err="1">
                <a:solidFill>
                  <a:srgbClr val="4573A2"/>
                </a:solidFill>
                <a:latin typeface="Lato"/>
              </a:rPr>
              <a:t>Foral</a:t>
            </a:r>
            <a:r>
              <a:rPr lang="de-DE" sz="1600" dirty="0">
                <a:solidFill>
                  <a:srgbClr val="4573A2"/>
                </a:solidFill>
                <a:latin typeface="Lato"/>
              </a:rPr>
              <a:t> de Navarra (Spain)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 err="1">
                <a:solidFill>
                  <a:srgbClr val="4573A2"/>
                </a:solidFill>
                <a:latin typeface="Lato"/>
              </a:rPr>
              <a:t>Západné</a:t>
            </a:r>
            <a:r>
              <a:rPr lang="de-DE" sz="1600" dirty="0">
                <a:solidFill>
                  <a:srgbClr val="4573A2"/>
                </a:solidFill>
                <a:latin typeface="Lato"/>
              </a:rPr>
              <a:t> </a:t>
            </a:r>
            <a:r>
              <a:rPr lang="de-DE" sz="1600" dirty="0" err="1">
                <a:solidFill>
                  <a:srgbClr val="4573A2"/>
                </a:solidFill>
                <a:latin typeface="Lato"/>
              </a:rPr>
              <a:t>Slovensko</a:t>
            </a:r>
            <a:r>
              <a:rPr lang="de-DE" sz="1600" dirty="0">
                <a:solidFill>
                  <a:srgbClr val="4573A2"/>
                </a:solidFill>
                <a:latin typeface="Lato"/>
              </a:rPr>
              <a:t> (</a:t>
            </a:r>
            <a:r>
              <a:rPr lang="de-DE" sz="1600" dirty="0" err="1">
                <a:solidFill>
                  <a:srgbClr val="4573A2"/>
                </a:solidFill>
                <a:latin typeface="Lato"/>
              </a:rPr>
              <a:t>Slovakia</a:t>
            </a:r>
            <a:r>
              <a:rPr lang="de-DE" sz="1600" dirty="0">
                <a:solidFill>
                  <a:srgbClr val="4573A2"/>
                </a:solidFill>
                <a:latin typeface="Lato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 err="1">
                <a:solidFill>
                  <a:srgbClr val="4573A2"/>
                </a:solidFill>
                <a:latin typeface="Lato"/>
              </a:rPr>
              <a:t>Slaskie</a:t>
            </a:r>
            <a:r>
              <a:rPr lang="de-DE" sz="1600" dirty="0">
                <a:solidFill>
                  <a:srgbClr val="4573A2"/>
                </a:solidFill>
                <a:latin typeface="Lato"/>
              </a:rPr>
              <a:t> (</a:t>
            </a:r>
            <a:r>
              <a:rPr lang="de-DE" sz="1600" dirty="0" err="1">
                <a:solidFill>
                  <a:srgbClr val="4573A2"/>
                </a:solidFill>
                <a:latin typeface="Lato"/>
              </a:rPr>
              <a:t>Poland</a:t>
            </a:r>
            <a:r>
              <a:rPr lang="de-DE" sz="1600" dirty="0">
                <a:solidFill>
                  <a:srgbClr val="4573A2"/>
                </a:solidFill>
                <a:latin typeface="Lato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solidFill>
                  <a:srgbClr val="4573A2"/>
                </a:solidFill>
                <a:latin typeface="Lato"/>
              </a:rPr>
              <a:t>Stuttgart (Germany)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solidFill>
                  <a:srgbClr val="4573A2"/>
                </a:solidFill>
                <a:latin typeface="Lato"/>
              </a:rPr>
              <a:t>La Rioja (Spain)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solidFill>
                  <a:srgbClr val="4573A2"/>
                </a:solidFill>
                <a:latin typeface="Lato"/>
              </a:rPr>
              <a:t>Tübingen (Germany)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solidFill>
                  <a:srgbClr val="4573A2"/>
                </a:solidFill>
                <a:latin typeface="Lato"/>
              </a:rPr>
              <a:t>Southern and Eastern (</a:t>
            </a:r>
            <a:r>
              <a:rPr lang="de-DE" sz="1600" dirty="0" err="1">
                <a:solidFill>
                  <a:srgbClr val="4573A2"/>
                </a:solidFill>
                <a:latin typeface="Lato"/>
              </a:rPr>
              <a:t>Ireland</a:t>
            </a:r>
            <a:r>
              <a:rPr lang="de-DE" sz="1600" dirty="0">
                <a:solidFill>
                  <a:srgbClr val="4573A2"/>
                </a:solidFill>
                <a:latin typeface="Lato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solidFill>
                  <a:srgbClr val="4573A2"/>
                </a:solidFill>
                <a:latin typeface="Lato"/>
              </a:rPr>
              <a:t>Border, Midland and Western (</a:t>
            </a:r>
            <a:r>
              <a:rPr lang="de-DE" sz="1600" dirty="0" err="1">
                <a:solidFill>
                  <a:srgbClr val="4573A2"/>
                </a:solidFill>
                <a:latin typeface="Lato"/>
              </a:rPr>
              <a:t>Ireland</a:t>
            </a:r>
            <a:r>
              <a:rPr lang="de-DE" sz="1600" dirty="0">
                <a:solidFill>
                  <a:srgbClr val="4573A2"/>
                </a:solidFill>
                <a:latin typeface="Lato"/>
              </a:rPr>
              <a:t>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69CB9C5-7AB3-4475-946B-95FA8DE425E1}"/>
              </a:ext>
            </a:extLst>
          </p:cNvPr>
          <p:cNvSpPr txBox="1"/>
          <p:nvPr/>
        </p:nvSpPr>
        <p:spPr>
          <a:xfrm>
            <a:off x="8148390" y="2205787"/>
            <a:ext cx="40436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B4213F"/>
                </a:solidFill>
                <a:latin typeface="Bebas Neue" panose="020B0606020202050201" pitchFamily="34" charset="0"/>
              </a:rPr>
              <a:t>Least 10:</a:t>
            </a:r>
          </a:p>
          <a:p>
            <a:pPr marL="342900" indent="-342900">
              <a:buFont typeface="+mj-lt"/>
              <a:buAutoNum type="arabicPeriod" startAt="214"/>
            </a:pPr>
            <a:r>
              <a:rPr lang="it-IT" sz="1600" dirty="0">
                <a:solidFill>
                  <a:srgbClr val="B4213F"/>
                </a:solidFill>
                <a:latin typeface="Lato"/>
              </a:rPr>
              <a:t>  </a:t>
            </a:r>
            <a:r>
              <a:rPr lang="it-IT" sz="1600" dirty="0" err="1">
                <a:solidFill>
                  <a:srgbClr val="B4213F"/>
                </a:solidFill>
                <a:latin typeface="Lato"/>
              </a:rPr>
              <a:t>Andalucía</a:t>
            </a:r>
            <a:r>
              <a:rPr lang="it-IT" sz="1600" dirty="0">
                <a:solidFill>
                  <a:srgbClr val="B4213F"/>
                </a:solidFill>
                <a:latin typeface="Lato"/>
              </a:rPr>
              <a:t> (</a:t>
            </a:r>
            <a:r>
              <a:rPr lang="it-IT" sz="1600" dirty="0" err="1">
                <a:solidFill>
                  <a:srgbClr val="B4213F"/>
                </a:solidFill>
                <a:latin typeface="Lato"/>
              </a:rPr>
              <a:t>Spain</a:t>
            </a:r>
            <a:r>
              <a:rPr lang="it-IT" sz="1600" dirty="0">
                <a:solidFill>
                  <a:srgbClr val="B4213F"/>
                </a:solidFill>
                <a:latin typeface="Lato"/>
              </a:rPr>
              <a:t>)</a:t>
            </a:r>
          </a:p>
          <a:p>
            <a:pPr marL="342900" indent="-342900">
              <a:buFont typeface="+mj-lt"/>
              <a:buAutoNum type="arabicPeriod" startAt="214"/>
            </a:pPr>
            <a:r>
              <a:rPr lang="it-IT" sz="1600" dirty="0">
                <a:solidFill>
                  <a:srgbClr val="B4213F"/>
                </a:solidFill>
                <a:latin typeface="Lato"/>
              </a:rPr>
              <a:t>  Campania (</a:t>
            </a:r>
            <a:r>
              <a:rPr lang="it-IT" sz="1600" dirty="0" err="1">
                <a:solidFill>
                  <a:srgbClr val="B4213F"/>
                </a:solidFill>
                <a:latin typeface="Lato"/>
              </a:rPr>
              <a:t>Italy</a:t>
            </a:r>
            <a:r>
              <a:rPr lang="it-IT" sz="1600" dirty="0">
                <a:solidFill>
                  <a:srgbClr val="B4213F"/>
                </a:solidFill>
                <a:latin typeface="Lato"/>
              </a:rPr>
              <a:t>)</a:t>
            </a:r>
          </a:p>
          <a:p>
            <a:pPr marL="342900" indent="-342900">
              <a:buFont typeface="+mj-lt"/>
              <a:buAutoNum type="arabicPeriod" startAt="214"/>
            </a:pPr>
            <a:r>
              <a:rPr lang="it-IT" sz="1600" dirty="0">
                <a:solidFill>
                  <a:srgbClr val="B4213F"/>
                </a:solidFill>
                <a:latin typeface="Lato"/>
              </a:rPr>
              <a:t>  Liguria (</a:t>
            </a:r>
            <a:r>
              <a:rPr lang="it-IT" sz="1600" dirty="0" err="1">
                <a:solidFill>
                  <a:srgbClr val="B4213F"/>
                </a:solidFill>
                <a:latin typeface="Lato"/>
              </a:rPr>
              <a:t>Italy</a:t>
            </a:r>
            <a:r>
              <a:rPr lang="it-IT" sz="1600" dirty="0">
                <a:solidFill>
                  <a:srgbClr val="B4213F"/>
                </a:solidFill>
                <a:latin typeface="Lato"/>
              </a:rPr>
              <a:t>)</a:t>
            </a:r>
          </a:p>
          <a:p>
            <a:pPr marL="342900" indent="-342900">
              <a:buFont typeface="+mj-lt"/>
              <a:buAutoNum type="arabicPeriod" startAt="214"/>
            </a:pPr>
            <a:r>
              <a:rPr lang="it-IT" sz="1600" dirty="0">
                <a:solidFill>
                  <a:srgbClr val="B4213F"/>
                </a:solidFill>
                <a:latin typeface="Lato"/>
              </a:rPr>
              <a:t>  Puglia (</a:t>
            </a:r>
            <a:r>
              <a:rPr lang="it-IT" sz="1600" dirty="0" err="1">
                <a:solidFill>
                  <a:srgbClr val="B4213F"/>
                </a:solidFill>
                <a:latin typeface="Lato"/>
              </a:rPr>
              <a:t>Italy</a:t>
            </a:r>
            <a:r>
              <a:rPr lang="it-IT" sz="1600" dirty="0">
                <a:solidFill>
                  <a:srgbClr val="B4213F"/>
                </a:solidFill>
                <a:latin typeface="Lato"/>
              </a:rPr>
              <a:t>)</a:t>
            </a:r>
          </a:p>
          <a:p>
            <a:pPr marL="342900" indent="-342900">
              <a:buFont typeface="+mj-lt"/>
              <a:buAutoNum type="arabicPeriod" startAt="214"/>
            </a:pPr>
            <a:r>
              <a:rPr lang="it-IT" sz="1600" dirty="0">
                <a:solidFill>
                  <a:srgbClr val="B4213F"/>
                </a:solidFill>
                <a:latin typeface="Lato"/>
              </a:rPr>
              <a:t>  Lazio (</a:t>
            </a:r>
            <a:r>
              <a:rPr lang="it-IT" sz="1600" dirty="0" err="1">
                <a:solidFill>
                  <a:srgbClr val="B4213F"/>
                </a:solidFill>
                <a:latin typeface="Lato"/>
              </a:rPr>
              <a:t>Italy</a:t>
            </a:r>
            <a:r>
              <a:rPr lang="it-IT" sz="1600" dirty="0">
                <a:solidFill>
                  <a:srgbClr val="B4213F"/>
                </a:solidFill>
                <a:latin typeface="Lato"/>
              </a:rPr>
              <a:t>)</a:t>
            </a:r>
          </a:p>
          <a:p>
            <a:pPr marL="342900" indent="-342900">
              <a:buFont typeface="+mj-lt"/>
              <a:buAutoNum type="arabicPeriod" startAt="214"/>
            </a:pPr>
            <a:r>
              <a:rPr lang="it-IT" sz="1600" dirty="0">
                <a:solidFill>
                  <a:srgbClr val="B4213F"/>
                </a:solidFill>
                <a:latin typeface="Lato"/>
              </a:rPr>
              <a:t>  Provincia Autonoma di Bolzano (</a:t>
            </a:r>
            <a:r>
              <a:rPr lang="it-IT" sz="1600" dirty="0" err="1">
                <a:solidFill>
                  <a:srgbClr val="B4213F"/>
                </a:solidFill>
                <a:latin typeface="Lato"/>
              </a:rPr>
              <a:t>Italy</a:t>
            </a:r>
            <a:r>
              <a:rPr lang="it-IT" sz="1600" dirty="0">
                <a:solidFill>
                  <a:srgbClr val="B4213F"/>
                </a:solidFill>
                <a:latin typeface="Lato"/>
              </a:rPr>
              <a:t>)</a:t>
            </a:r>
          </a:p>
          <a:p>
            <a:pPr marL="342900" indent="-342900">
              <a:buFont typeface="+mj-lt"/>
              <a:buAutoNum type="arabicPeriod" startAt="214"/>
            </a:pPr>
            <a:r>
              <a:rPr lang="it-IT" sz="1600" dirty="0">
                <a:solidFill>
                  <a:srgbClr val="B4213F"/>
                </a:solidFill>
                <a:latin typeface="Lato"/>
              </a:rPr>
              <a:t>  Sicilia (</a:t>
            </a:r>
            <a:r>
              <a:rPr lang="it-IT" sz="1600" dirty="0" err="1">
                <a:solidFill>
                  <a:srgbClr val="B4213F"/>
                </a:solidFill>
                <a:latin typeface="Lato"/>
              </a:rPr>
              <a:t>Italy</a:t>
            </a:r>
            <a:r>
              <a:rPr lang="it-IT" sz="1600" dirty="0">
                <a:solidFill>
                  <a:srgbClr val="B4213F"/>
                </a:solidFill>
                <a:latin typeface="Lato"/>
              </a:rPr>
              <a:t>)</a:t>
            </a:r>
          </a:p>
          <a:p>
            <a:pPr marL="342900" indent="-342900">
              <a:buFont typeface="+mj-lt"/>
              <a:buAutoNum type="arabicPeriod" startAt="214"/>
            </a:pPr>
            <a:r>
              <a:rPr lang="it-IT" sz="1600" dirty="0">
                <a:solidFill>
                  <a:srgbClr val="B4213F"/>
                </a:solidFill>
                <a:latin typeface="Lato"/>
              </a:rPr>
              <a:t>  Sardegna (</a:t>
            </a:r>
            <a:r>
              <a:rPr lang="it-IT" sz="1600" dirty="0" err="1">
                <a:solidFill>
                  <a:srgbClr val="B4213F"/>
                </a:solidFill>
                <a:latin typeface="Lato"/>
              </a:rPr>
              <a:t>Italy</a:t>
            </a:r>
            <a:r>
              <a:rPr lang="it-IT" sz="1600" dirty="0">
                <a:solidFill>
                  <a:srgbClr val="B4213F"/>
                </a:solidFill>
                <a:latin typeface="Lato"/>
              </a:rPr>
              <a:t>)</a:t>
            </a:r>
          </a:p>
          <a:p>
            <a:pPr marL="342900" indent="-342900">
              <a:buFont typeface="+mj-lt"/>
              <a:buAutoNum type="arabicPeriod" startAt="214"/>
            </a:pPr>
            <a:r>
              <a:rPr lang="it-IT" sz="1600" dirty="0">
                <a:solidFill>
                  <a:srgbClr val="B4213F"/>
                </a:solidFill>
                <a:latin typeface="Lato"/>
              </a:rPr>
              <a:t>  Calabria (</a:t>
            </a:r>
            <a:r>
              <a:rPr lang="it-IT" sz="1600" dirty="0" err="1">
                <a:solidFill>
                  <a:srgbClr val="B4213F"/>
                </a:solidFill>
                <a:latin typeface="Lato"/>
              </a:rPr>
              <a:t>Italy</a:t>
            </a:r>
            <a:r>
              <a:rPr lang="it-IT" sz="1600" dirty="0">
                <a:solidFill>
                  <a:srgbClr val="B4213F"/>
                </a:solidFill>
                <a:latin typeface="Lato"/>
              </a:rPr>
              <a:t>)</a:t>
            </a:r>
          </a:p>
          <a:p>
            <a:pPr marL="342900" indent="-342900">
              <a:buFont typeface="+mj-lt"/>
              <a:buAutoNum type="arabicPeriod" startAt="214"/>
            </a:pPr>
            <a:r>
              <a:rPr lang="it-IT" sz="1600" dirty="0">
                <a:solidFill>
                  <a:srgbClr val="B4213F"/>
                </a:solidFill>
                <a:latin typeface="Lato"/>
              </a:rPr>
              <a:t>  Valle d'Aosta/</a:t>
            </a:r>
            <a:r>
              <a:rPr lang="it-IT" sz="1600" dirty="0" err="1">
                <a:solidFill>
                  <a:srgbClr val="B4213F"/>
                </a:solidFill>
                <a:latin typeface="Lato"/>
              </a:rPr>
              <a:t>Vallée</a:t>
            </a:r>
            <a:r>
              <a:rPr lang="it-IT" sz="1600" dirty="0">
                <a:solidFill>
                  <a:srgbClr val="B4213F"/>
                </a:solidFill>
                <a:latin typeface="Lato"/>
              </a:rPr>
              <a:t> d'</a:t>
            </a:r>
            <a:r>
              <a:rPr lang="it-IT" sz="1600" dirty="0" err="1">
                <a:solidFill>
                  <a:srgbClr val="B4213F"/>
                </a:solidFill>
                <a:latin typeface="Lato"/>
              </a:rPr>
              <a:t>Aoste</a:t>
            </a:r>
            <a:r>
              <a:rPr lang="it-IT" sz="1600" dirty="0">
                <a:solidFill>
                  <a:srgbClr val="B4213F"/>
                </a:solidFill>
                <a:latin typeface="Lato"/>
              </a:rPr>
              <a:t> (</a:t>
            </a:r>
            <a:r>
              <a:rPr lang="it-IT" sz="1600" dirty="0" err="1">
                <a:solidFill>
                  <a:srgbClr val="B4213F"/>
                </a:solidFill>
                <a:latin typeface="Lato"/>
              </a:rPr>
              <a:t>Italy</a:t>
            </a:r>
            <a:r>
              <a:rPr lang="it-IT" sz="1600" dirty="0">
                <a:solidFill>
                  <a:srgbClr val="B4213F"/>
                </a:solidFill>
                <a:latin typeface="Lato"/>
              </a:rPr>
              <a:t>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02C1393-A524-4A1B-87D6-470A0DA31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640" y="6082824"/>
            <a:ext cx="869252" cy="72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14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">
            <a:extLst>
              <a:ext uri="{FF2B5EF4-FFF2-40B4-BE49-F238E27FC236}">
                <a16:creationId xmlns:a16="http://schemas.microsoft.com/office/drawing/2014/main" id="{B78666D8-EB4B-48AB-8D3F-55E6A28E4A39}"/>
              </a:ext>
            </a:extLst>
          </p:cNvPr>
          <p:cNvSpPr/>
          <p:nvPr/>
        </p:nvSpPr>
        <p:spPr>
          <a:xfrm>
            <a:off x="0" y="-1"/>
            <a:ext cx="12192001" cy="6858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9" rIns="45719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0" name="Grafik 29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id="{BF7CFCB2-5274-4D31-BD0B-B0C4706D6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004" y="3023198"/>
            <a:ext cx="5173760" cy="2972217"/>
          </a:xfrm>
          <a:prstGeom prst="rect">
            <a:avLst/>
          </a:prstGeom>
        </p:spPr>
      </p:pic>
      <p:pic>
        <p:nvPicPr>
          <p:cNvPr id="4" name="Grafik 3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id="{7D6BF8ED-3C46-41C4-A311-6434252CD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0" y="3020464"/>
            <a:ext cx="5173760" cy="2972217"/>
          </a:xfrm>
          <a:prstGeom prst="rect">
            <a:avLst/>
          </a:prstGeom>
        </p:spPr>
      </p:pic>
      <p:sp>
        <p:nvSpPr>
          <p:cNvPr id="272" name="CZECH REPUBLIC"/>
          <p:cNvSpPr txBox="1"/>
          <p:nvPr/>
        </p:nvSpPr>
        <p:spPr>
          <a:xfrm>
            <a:off x="3597294" y="1478477"/>
            <a:ext cx="4833579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sz="4500" b="0" cap="all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250" dirty="0"/>
              <a:t>CZECH REPUBLIC | $50-60/DAY</a:t>
            </a:r>
          </a:p>
        </p:txBody>
      </p:sp>
      <p:sp>
        <p:nvSpPr>
          <p:cNvPr id="273" name="2018"/>
          <p:cNvSpPr txBox="1"/>
          <p:nvPr/>
        </p:nvSpPr>
        <p:spPr>
          <a:xfrm>
            <a:off x="2775341" y="6144295"/>
            <a:ext cx="698909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000" b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sz="3200" dirty="0"/>
              <a:t>2018</a:t>
            </a:r>
            <a:endParaRPr sz="2500" dirty="0"/>
          </a:p>
        </p:txBody>
      </p:sp>
      <p:sp>
        <p:nvSpPr>
          <p:cNvPr id="274" name="167,801"/>
          <p:cNvSpPr txBox="1"/>
          <p:nvPr/>
        </p:nvSpPr>
        <p:spPr>
          <a:xfrm>
            <a:off x="2159687" y="2368209"/>
            <a:ext cx="1003480" cy="34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8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1900"/>
              <a:t>186.576 </a:t>
            </a:r>
          </a:p>
        </p:txBody>
      </p:sp>
      <p:sp>
        <p:nvSpPr>
          <p:cNvPr id="275" name="167,801"/>
          <p:cNvSpPr txBox="1"/>
          <p:nvPr/>
        </p:nvSpPr>
        <p:spPr>
          <a:xfrm>
            <a:off x="1058439" y="2714629"/>
            <a:ext cx="1003480" cy="34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8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1900"/>
              <a:t>125.686 </a:t>
            </a:r>
          </a:p>
        </p:txBody>
      </p:sp>
      <p:sp>
        <p:nvSpPr>
          <p:cNvPr id="276" name="167,801"/>
          <p:cNvSpPr txBox="1"/>
          <p:nvPr/>
        </p:nvSpPr>
        <p:spPr>
          <a:xfrm>
            <a:off x="3405278" y="2597943"/>
            <a:ext cx="1003480" cy="34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8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1900"/>
              <a:t>162.965 </a:t>
            </a:r>
          </a:p>
        </p:txBody>
      </p:sp>
      <p:sp>
        <p:nvSpPr>
          <p:cNvPr id="277" name="2023"/>
          <p:cNvSpPr txBox="1"/>
          <p:nvPr/>
        </p:nvSpPr>
        <p:spPr>
          <a:xfrm>
            <a:off x="8714443" y="6144295"/>
            <a:ext cx="698909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000" b="0">
                <a:solidFill>
                  <a:srgbClr val="0DCDC0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sz="3200" dirty="0"/>
              <a:t>2023</a:t>
            </a:r>
            <a:endParaRPr sz="2500" dirty="0"/>
          </a:p>
        </p:txBody>
      </p:sp>
      <p:sp>
        <p:nvSpPr>
          <p:cNvPr id="279" name="167,801"/>
          <p:cNvSpPr txBox="1"/>
          <p:nvPr/>
        </p:nvSpPr>
        <p:spPr>
          <a:xfrm>
            <a:off x="6702773" y="2791908"/>
            <a:ext cx="1003480" cy="34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800" b="0">
                <a:solidFill>
                  <a:srgbClr val="0DCDC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1900" b="1" dirty="0"/>
              <a:t>178.454 </a:t>
            </a:r>
          </a:p>
        </p:txBody>
      </p:sp>
      <p:sp>
        <p:nvSpPr>
          <p:cNvPr id="280" name="167,801"/>
          <p:cNvSpPr txBox="1"/>
          <p:nvPr/>
        </p:nvSpPr>
        <p:spPr>
          <a:xfrm>
            <a:off x="7904369" y="2505445"/>
            <a:ext cx="1003480" cy="34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3800" b="0">
                <a:solidFill>
                  <a:srgbClr val="0DCDC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900" b="1" dirty="0">
                <a:latin typeface="Helvetica Neue Light" panose="02000403000000020004" pitchFamily="2"/>
                <a:ea typeface="Helvetica Neue"/>
                <a:cs typeface="Helvetica Neue"/>
                <a:sym typeface="Helvetica Neue"/>
              </a:rPr>
              <a:t>201.698</a:t>
            </a:r>
            <a:r>
              <a:rPr sz="1900" dirty="0">
                <a:latin typeface="Helvetica Neue Light" panose="02000403000000020004" pitchFamily="2"/>
              </a:rPr>
              <a:t> </a:t>
            </a:r>
          </a:p>
        </p:txBody>
      </p:sp>
      <p:sp>
        <p:nvSpPr>
          <p:cNvPr id="281" name="167,801"/>
          <p:cNvSpPr txBox="1"/>
          <p:nvPr/>
        </p:nvSpPr>
        <p:spPr>
          <a:xfrm>
            <a:off x="8995449" y="2681938"/>
            <a:ext cx="1003480" cy="34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3800" b="0">
                <a:solidFill>
                  <a:srgbClr val="0DCDC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900" b="1" dirty="0">
                <a:latin typeface="Helvetica Neue Light" panose="02000403000000020004" pitchFamily="2"/>
                <a:ea typeface="Helvetica Neue"/>
                <a:cs typeface="Helvetica Neue"/>
                <a:sym typeface="Helvetica Neue"/>
              </a:rPr>
              <a:t>234.529</a:t>
            </a:r>
            <a:r>
              <a:rPr sz="1900" dirty="0">
                <a:latin typeface="Helvetica Neue Light" panose="02000403000000020004" pitchFamily="2"/>
              </a:rPr>
              <a:t> </a:t>
            </a:r>
          </a:p>
        </p:txBody>
      </p:sp>
      <p:sp>
        <p:nvSpPr>
          <p:cNvPr id="284" name="PoljeZBesedilom 7"/>
          <p:cNvSpPr txBox="1"/>
          <p:nvPr/>
        </p:nvSpPr>
        <p:spPr>
          <a:xfrm>
            <a:off x="2648070" y="3806059"/>
            <a:ext cx="560071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r>
              <a:rPr lang="de-DE" sz="1600" dirty="0"/>
              <a:t>Praha</a:t>
            </a:r>
            <a:endParaRPr sz="1000" dirty="0"/>
          </a:p>
        </p:txBody>
      </p:sp>
      <p:sp>
        <p:nvSpPr>
          <p:cNvPr id="285" name="PoljeZBesedilom 33"/>
          <p:cNvSpPr txBox="1"/>
          <p:nvPr/>
        </p:nvSpPr>
        <p:spPr>
          <a:xfrm>
            <a:off x="8299082" y="3835609"/>
            <a:ext cx="560071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r>
              <a:rPr lang="de-DE" sz="1600" dirty="0"/>
              <a:t>Praha</a:t>
            </a:r>
            <a:endParaRPr sz="1000" dirty="0"/>
          </a:p>
        </p:txBody>
      </p:sp>
      <p:sp>
        <p:nvSpPr>
          <p:cNvPr id="286" name="PoljeZBesedilom 8"/>
          <p:cNvSpPr txBox="1"/>
          <p:nvPr/>
        </p:nvSpPr>
        <p:spPr>
          <a:xfrm>
            <a:off x="3531943" y="3960504"/>
            <a:ext cx="795930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r>
              <a:rPr lang="de-DE" sz="1600" dirty="0" err="1"/>
              <a:t>Severovýchod</a:t>
            </a:r>
            <a:endParaRPr sz="1000" dirty="0"/>
          </a:p>
        </p:txBody>
      </p:sp>
      <p:sp>
        <p:nvSpPr>
          <p:cNvPr id="288" name="PoljeZBesedilom 9"/>
          <p:cNvSpPr txBox="1"/>
          <p:nvPr/>
        </p:nvSpPr>
        <p:spPr>
          <a:xfrm>
            <a:off x="1924625" y="5053091"/>
            <a:ext cx="1003480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r>
              <a:rPr lang="de-DE" sz="1600" dirty="0" err="1">
                <a:latin typeface="Helvetica Light"/>
              </a:rPr>
              <a:t>Jihozápad</a:t>
            </a:r>
            <a:endParaRPr sz="1600" dirty="0">
              <a:latin typeface="Helvetica Light"/>
            </a:endParaRPr>
          </a:p>
        </p:txBody>
      </p:sp>
      <p:sp>
        <p:nvSpPr>
          <p:cNvPr id="290" name="Raven povezovalnik 15"/>
          <p:cNvSpPr/>
          <p:nvPr/>
        </p:nvSpPr>
        <p:spPr>
          <a:xfrm flipH="1">
            <a:off x="1556584" y="3023200"/>
            <a:ext cx="1" cy="148610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2859" tIns="22859" rIns="22859" bIns="22859"/>
          <a:lstStyle/>
          <a:p>
            <a:pPr>
              <a:defRPr b="0">
                <a:latin typeface="+mn-lt"/>
                <a:ea typeface="+mn-ea"/>
                <a:cs typeface="+mn-cs"/>
                <a:sym typeface="Helvetica Neue Medium"/>
              </a:defRPr>
            </a:pPr>
            <a:endParaRPr sz="900"/>
          </a:p>
        </p:txBody>
      </p:sp>
      <p:sp>
        <p:nvSpPr>
          <p:cNvPr id="291" name="Raven povezovalnik 44"/>
          <p:cNvSpPr/>
          <p:nvPr/>
        </p:nvSpPr>
        <p:spPr>
          <a:xfrm flipH="1">
            <a:off x="2613141" y="2681115"/>
            <a:ext cx="1" cy="148610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2859" tIns="22859" rIns="22859" bIns="22859"/>
          <a:lstStyle/>
          <a:p>
            <a:pPr>
              <a:defRPr b="0">
                <a:latin typeface="+mn-lt"/>
                <a:ea typeface="+mn-ea"/>
                <a:cs typeface="+mn-cs"/>
                <a:sym typeface="Helvetica Neue Medium"/>
              </a:defRPr>
            </a:pPr>
            <a:endParaRPr sz="900"/>
          </a:p>
        </p:txBody>
      </p:sp>
      <p:sp>
        <p:nvSpPr>
          <p:cNvPr id="292" name="Raven povezovalnik 45"/>
          <p:cNvSpPr/>
          <p:nvPr/>
        </p:nvSpPr>
        <p:spPr>
          <a:xfrm>
            <a:off x="3803142" y="2910849"/>
            <a:ext cx="1" cy="1073517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2859" tIns="22859" rIns="22859" bIns="22859"/>
          <a:lstStyle/>
          <a:p>
            <a:pPr>
              <a:defRPr b="0">
                <a:latin typeface="+mn-lt"/>
                <a:ea typeface="+mn-ea"/>
                <a:cs typeface="+mn-cs"/>
                <a:sym typeface="Helvetica Neue Medium"/>
              </a:defRPr>
            </a:pPr>
            <a:endParaRPr sz="900"/>
          </a:p>
        </p:txBody>
      </p:sp>
      <p:sp>
        <p:nvSpPr>
          <p:cNvPr id="293" name="Raven povezovalnik 47"/>
          <p:cNvSpPr/>
          <p:nvPr/>
        </p:nvSpPr>
        <p:spPr>
          <a:xfrm>
            <a:off x="7191514" y="3161401"/>
            <a:ext cx="1" cy="1486108"/>
          </a:xfrm>
          <a:prstGeom prst="line">
            <a:avLst/>
          </a:prstGeom>
          <a:ln>
            <a:solidFill>
              <a:srgbClr val="009EF9"/>
            </a:solidFill>
          </a:ln>
        </p:spPr>
        <p:txBody>
          <a:bodyPr lIns="22859" tIns="22859" rIns="22859" bIns="22859"/>
          <a:lstStyle/>
          <a:p>
            <a:pPr>
              <a:defRPr b="0">
                <a:latin typeface="+mn-lt"/>
                <a:ea typeface="+mn-ea"/>
                <a:cs typeface="+mn-cs"/>
                <a:sym typeface="Helvetica Neue Medium"/>
              </a:defRPr>
            </a:pPr>
            <a:endParaRPr sz="900"/>
          </a:p>
        </p:txBody>
      </p:sp>
      <p:sp>
        <p:nvSpPr>
          <p:cNvPr id="294" name="Raven povezovalnik 48"/>
          <p:cNvSpPr/>
          <p:nvPr/>
        </p:nvSpPr>
        <p:spPr>
          <a:xfrm>
            <a:off x="8239988" y="2818351"/>
            <a:ext cx="1" cy="1355646"/>
          </a:xfrm>
          <a:prstGeom prst="line">
            <a:avLst/>
          </a:prstGeom>
          <a:ln>
            <a:solidFill>
              <a:srgbClr val="009EF9"/>
            </a:solidFill>
          </a:ln>
        </p:spPr>
        <p:txBody>
          <a:bodyPr lIns="22859" tIns="22859" rIns="22859" bIns="22859"/>
          <a:lstStyle/>
          <a:p>
            <a:pPr>
              <a:defRPr b="0">
                <a:latin typeface="+mn-lt"/>
                <a:ea typeface="+mn-ea"/>
                <a:cs typeface="+mn-cs"/>
                <a:sym typeface="Helvetica Neue Medium"/>
              </a:defRPr>
            </a:pPr>
            <a:endParaRPr sz="900"/>
          </a:p>
        </p:txBody>
      </p:sp>
      <p:sp>
        <p:nvSpPr>
          <p:cNvPr id="295" name="Raven povezovalnik 50"/>
          <p:cNvSpPr/>
          <p:nvPr/>
        </p:nvSpPr>
        <p:spPr>
          <a:xfrm>
            <a:off x="9385299" y="3023200"/>
            <a:ext cx="1" cy="1021786"/>
          </a:xfrm>
          <a:prstGeom prst="line">
            <a:avLst/>
          </a:prstGeom>
          <a:ln>
            <a:solidFill>
              <a:srgbClr val="009EF9"/>
            </a:solidFill>
          </a:ln>
        </p:spPr>
        <p:txBody>
          <a:bodyPr lIns="22859" tIns="22859" rIns="22859" bIns="22859"/>
          <a:lstStyle/>
          <a:p>
            <a:pPr>
              <a:defRPr b="0">
                <a:latin typeface="+mn-lt"/>
                <a:ea typeface="+mn-ea"/>
                <a:cs typeface="+mn-cs"/>
                <a:sym typeface="Helvetica Neue Medium"/>
              </a:defRPr>
            </a:pPr>
            <a:endParaRPr sz="900"/>
          </a:p>
        </p:txBody>
      </p:sp>
      <p:sp>
        <p:nvSpPr>
          <p:cNvPr id="296" name="WHICH region will have ENOUGH CUSTOMERS?"/>
          <p:cNvSpPr txBox="1"/>
          <p:nvPr/>
        </p:nvSpPr>
        <p:spPr>
          <a:xfrm>
            <a:off x="127938" y="375568"/>
            <a:ext cx="12099723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10000" b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sz="5000"/>
              <a:t>WHICH region will have ENOUGH CUSTOMERS?</a:t>
            </a:r>
          </a:p>
        </p:txBody>
      </p:sp>
      <p:pic>
        <p:nvPicPr>
          <p:cNvPr id="3" name="Grafik 2" descr="Ein Bild, das Text enthält.&#10;&#10;Mit hoher Zuverlässigkeit generierte Beschreibung">
            <a:extLst>
              <a:ext uri="{FF2B5EF4-FFF2-40B4-BE49-F238E27FC236}">
                <a16:creationId xmlns:a16="http://schemas.microsoft.com/office/drawing/2014/main" id="{A921B3E3-85CF-4ABB-8B35-D17DFE07F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472" y="6109239"/>
            <a:ext cx="971248" cy="809373"/>
          </a:xfrm>
          <a:prstGeom prst="rect">
            <a:avLst/>
          </a:prstGeom>
        </p:spPr>
      </p:pic>
      <p:sp>
        <p:nvSpPr>
          <p:cNvPr id="28" name="PoljeZBesedilom 8">
            <a:extLst>
              <a:ext uri="{FF2B5EF4-FFF2-40B4-BE49-F238E27FC236}">
                <a16:creationId xmlns:a16="http://schemas.microsoft.com/office/drawing/2014/main" id="{37E1ABA9-2950-4941-96E4-48FB33085FD6}"/>
              </a:ext>
            </a:extLst>
          </p:cNvPr>
          <p:cNvSpPr txBox="1"/>
          <p:nvPr/>
        </p:nvSpPr>
        <p:spPr>
          <a:xfrm>
            <a:off x="9136446" y="3965569"/>
            <a:ext cx="795930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r>
              <a:rPr lang="de-DE" sz="1600" dirty="0" err="1"/>
              <a:t>Severovýchod</a:t>
            </a:r>
            <a:endParaRPr sz="1000" dirty="0"/>
          </a:p>
        </p:txBody>
      </p:sp>
      <p:sp>
        <p:nvSpPr>
          <p:cNvPr id="29" name="PoljeZBesedilom 9">
            <a:extLst>
              <a:ext uri="{FF2B5EF4-FFF2-40B4-BE49-F238E27FC236}">
                <a16:creationId xmlns:a16="http://schemas.microsoft.com/office/drawing/2014/main" id="{9C7F5CD6-CD36-4C20-ABCD-E98E3222455C}"/>
              </a:ext>
            </a:extLst>
          </p:cNvPr>
          <p:cNvSpPr txBox="1"/>
          <p:nvPr/>
        </p:nvSpPr>
        <p:spPr>
          <a:xfrm>
            <a:off x="7581995" y="5069679"/>
            <a:ext cx="921925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r>
              <a:rPr lang="de-DE" sz="1600" dirty="0" err="1"/>
              <a:t>Jihozápad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34676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1" name="2D Column Chart"/>
          <p:cNvGraphicFramePr/>
          <p:nvPr>
            <p:extLst>
              <p:ext uri="{D42A27DB-BD31-4B8C-83A1-F6EECF244321}">
                <p14:modId xmlns:p14="http://schemas.microsoft.com/office/powerpoint/2010/main" val="3133413444"/>
              </p:ext>
            </p:extLst>
          </p:nvPr>
        </p:nvGraphicFramePr>
        <p:xfrm>
          <a:off x="1378061" y="2529512"/>
          <a:ext cx="10591903" cy="3958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2" name="How many young customers can RBI target in poland?"/>
          <p:cNvSpPr txBox="1"/>
          <p:nvPr/>
        </p:nvSpPr>
        <p:spPr>
          <a:xfrm>
            <a:off x="262969" y="395902"/>
            <a:ext cx="11666060" cy="80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10000" b="0">
                <a:solidFill>
                  <a:srgbClr val="0DCDC0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pPr algn="ctr"/>
            <a:r>
              <a:rPr sz="4900" dirty="0">
                <a:solidFill>
                  <a:srgbClr val="60C0C1"/>
                </a:solidFill>
              </a:rPr>
              <a:t>How many young customers can </a:t>
            </a:r>
            <a:r>
              <a:rPr lang="de-DE" sz="4900" dirty="0" err="1">
                <a:solidFill>
                  <a:srgbClr val="60C0C1"/>
                </a:solidFill>
              </a:rPr>
              <a:t>be</a:t>
            </a:r>
            <a:r>
              <a:rPr sz="4900" dirty="0">
                <a:solidFill>
                  <a:srgbClr val="60C0C1"/>
                </a:solidFill>
              </a:rPr>
              <a:t> target</a:t>
            </a:r>
            <a:r>
              <a:rPr lang="de-DE" sz="4900" dirty="0" err="1">
                <a:solidFill>
                  <a:srgbClr val="60C0C1"/>
                </a:solidFill>
              </a:rPr>
              <a:t>ed</a:t>
            </a:r>
            <a:r>
              <a:rPr sz="4900" dirty="0">
                <a:solidFill>
                  <a:srgbClr val="60C0C1"/>
                </a:solidFill>
              </a:rPr>
              <a:t> in </a:t>
            </a:r>
            <a:r>
              <a:rPr sz="4900" dirty="0" err="1">
                <a:solidFill>
                  <a:srgbClr val="60C0C1"/>
                </a:solidFill>
              </a:rPr>
              <a:t>poland</a:t>
            </a:r>
            <a:r>
              <a:rPr sz="4900" dirty="0">
                <a:solidFill>
                  <a:srgbClr val="60C0C1"/>
                </a:solidFill>
              </a:rPr>
              <a:t>?</a:t>
            </a:r>
          </a:p>
        </p:txBody>
      </p:sp>
      <p:sp>
        <p:nvSpPr>
          <p:cNvPr id="314" name="ANOTHER INCOME BRACKET W/ BIG CHANGE"/>
          <p:cNvSpPr txBox="1"/>
          <p:nvPr/>
        </p:nvSpPr>
        <p:spPr>
          <a:xfrm>
            <a:off x="2915931" y="1422953"/>
            <a:ext cx="6360137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4500" b="0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/>
            <a:r>
              <a:rPr sz="2800" b="1" dirty="0">
                <a:solidFill>
                  <a:schemeClr val="tx1"/>
                </a:solidFill>
                <a:latin typeface="Helvetica Light"/>
              </a:rPr>
              <a:t>POLAND | 15-20 year </a:t>
            </a:r>
            <a:r>
              <a:rPr sz="2800" b="1" dirty="0" err="1">
                <a:solidFill>
                  <a:schemeClr val="tx1"/>
                </a:solidFill>
                <a:latin typeface="Helvetica Light"/>
              </a:rPr>
              <a:t>olds</a:t>
            </a:r>
            <a:r>
              <a:rPr sz="2800" b="1" dirty="0">
                <a:solidFill>
                  <a:schemeClr val="tx1"/>
                </a:solidFill>
                <a:latin typeface="Helvetica Light"/>
              </a:rPr>
              <a:t> | &gt;$50/DAY</a:t>
            </a:r>
          </a:p>
        </p:txBody>
      </p:sp>
      <p:sp>
        <p:nvSpPr>
          <p:cNvPr id="315" name="ANOTHER INCOME BRACKET W/ BIG CHANGE"/>
          <p:cNvSpPr txBox="1"/>
          <p:nvPr/>
        </p:nvSpPr>
        <p:spPr>
          <a:xfrm>
            <a:off x="1378061" y="2047329"/>
            <a:ext cx="2828246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4500" b="0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800" dirty="0">
                <a:solidFill>
                  <a:schemeClr val="tx1"/>
                </a:solidFill>
                <a:latin typeface="Helvetica Light"/>
              </a:rPr>
              <a:t>People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EA2AC37-73F7-4D70-BD4C-F7F0C3D9D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640" y="6082824"/>
            <a:ext cx="869252" cy="724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" name="2D Column Chart"/>
          <p:cNvGraphicFramePr/>
          <p:nvPr>
            <p:extLst>
              <p:ext uri="{D42A27DB-BD31-4B8C-83A1-F6EECF244321}">
                <p14:modId xmlns:p14="http://schemas.microsoft.com/office/powerpoint/2010/main" val="3991663713"/>
              </p:ext>
            </p:extLst>
          </p:nvPr>
        </p:nvGraphicFramePr>
        <p:xfrm>
          <a:off x="1326697" y="2656872"/>
          <a:ext cx="8972389" cy="3958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8" name="How promising is poland’s young professionals market?"/>
          <p:cNvSpPr txBox="1"/>
          <p:nvPr/>
        </p:nvSpPr>
        <p:spPr>
          <a:xfrm>
            <a:off x="74001" y="346448"/>
            <a:ext cx="12043998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>
              <a:defRPr sz="10000" b="0">
                <a:solidFill>
                  <a:srgbClr val="0DCDC0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r>
              <a:rPr sz="4900" dirty="0">
                <a:solidFill>
                  <a:srgbClr val="60C0C1"/>
                </a:solidFill>
              </a:rPr>
              <a:t>How promising is </a:t>
            </a:r>
            <a:r>
              <a:rPr sz="4900" dirty="0" err="1">
                <a:solidFill>
                  <a:srgbClr val="60C0C1"/>
                </a:solidFill>
              </a:rPr>
              <a:t>poland’s</a:t>
            </a:r>
            <a:r>
              <a:rPr sz="4900" dirty="0">
                <a:solidFill>
                  <a:srgbClr val="60C0C1"/>
                </a:solidFill>
              </a:rPr>
              <a:t> young professionals market?</a:t>
            </a:r>
          </a:p>
        </p:txBody>
      </p:sp>
      <p:sp>
        <p:nvSpPr>
          <p:cNvPr id="320" name="ANOTHER INCOME BRACKET W/ BIG CHANGE"/>
          <p:cNvSpPr txBox="1"/>
          <p:nvPr/>
        </p:nvSpPr>
        <p:spPr>
          <a:xfrm>
            <a:off x="1779329" y="2215924"/>
            <a:ext cx="2828246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4500" b="0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400" dirty="0">
                <a:solidFill>
                  <a:schemeClr val="tx1"/>
                </a:solidFill>
                <a:latin typeface="Helvetica Light"/>
              </a:rPr>
              <a:t>People</a:t>
            </a:r>
            <a:endParaRPr sz="2250" dirty="0">
              <a:solidFill>
                <a:schemeClr val="tx1"/>
              </a:solidFill>
              <a:latin typeface="Helvetica Light"/>
            </a:endParaRPr>
          </a:p>
        </p:txBody>
      </p:sp>
      <p:sp>
        <p:nvSpPr>
          <p:cNvPr id="321" name="ANOTHER INCOME BRACKET W/ BIG CHANGE"/>
          <p:cNvSpPr txBox="1"/>
          <p:nvPr/>
        </p:nvSpPr>
        <p:spPr>
          <a:xfrm>
            <a:off x="2915931" y="1670937"/>
            <a:ext cx="6360137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4500" b="0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/>
            <a:r>
              <a:rPr sz="2800" b="1" dirty="0">
                <a:latin typeface="Helvetica Light"/>
              </a:rPr>
              <a:t>POLAND | 20-40 year </a:t>
            </a:r>
            <a:r>
              <a:rPr sz="2800" b="1" dirty="0" err="1">
                <a:latin typeface="Helvetica Light"/>
              </a:rPr>
              <a:t>olds</a:t>
            </a:r>
            <a:r>
              <a:rPr sz="2800" b="1" dirty="0">
                <a:latin typeface="Helvetica Light"/>
              </a:rPr>
              <a:t> | &gt;$70/DAY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DB8D0A4-3947-414A-901C-C2FBC0C9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640" y="6082824"/>
            <a:ext cx="869252" cy="724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33C55BA2-0471-4133-8111-22EECABF2EA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-1"/>
          <a:ext cx="18320658" cy="10305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Acrobat Document" r:id="rId3" imgW="18288000" imgH="10287000" progId="AcroExch.Document.7">
                  <p:embed/>
                </p:oleObj>
              </mc:Choice>
              <mc:Fallback>
                <p:oleObj name="Acrobat Document" r:id="rId3" imgW="18288000" imgH="10287000" progId="AcroExch.Document.7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33C55BA2-0471-4133-8111-22EECABF2E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8320658" cy="10305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10">
            <a:extLst>
              <a:ext uri="{FF2B5EF4-FFF2-40B4-BE49-F238E27FC236}">
                <a16:creationId xmlns:a16="http://schemas.microsoft.com/office/drawing/2014/main" id="{69FD666D-90B6-49E6-BD29-756C775A8C63}"/>
              </a:ext>
            </a:extLst>
          </p:cNvPr>
          <p:cNvSpPr/>
          <p:nvPr/>
        </p:nvSpPr>
        <p:spPr>
          <a:xfrm>
            <a:off x="397329" y="3832334"/>
            <a:ext cx="7448985" cy="297517"/>
          </a:xfrm>
          <a:prstGeom prst="rect">
            <a:avLst/>
          </a:prstGeom>
          <a:solidFill>
            <a:srgbClr val="61C1C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de-DE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11" name="data-driven decisions for actionable change"/>
          <p:cNvSpPr txBox="1"/>
          <p:nvPr/>
        </p:nvSpPr>
        <p:spPr>
          <a:xfrm>
            <a:off x="421378" y="4273290"/>
            <a:ext cx="7242165" cy="1036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67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3200" dirty="0">
                <a:sym typeface="Helvetica Neue Light"/>
              </a:rPr>
              <a:t>Using Big Data to understand where future your future customers will be live</a:t>
            </a:r>
            <a:endParaRPr lang="en-US" sz="5400" dirty="0">
              <a:latin typeface="Helvetica Neue Light" panose="02000403000000020004" pitchFamily="2"/>
              <a:cs typeface="Lato" panose="020F0502020204030203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988C43F-7E6D-45F0-A3AC-5AEF105E93C4}"/>
              </a:ext>
            </a:extLst>
          </p:cNvPr>
          <p:cNvSpPr/>
          <p:nvPr/>
        </p:nvSpPr>
        <p:spPr>
          <a:xfrm>
            <a:off x="408930" y="5476245"/>
            <a:ext cx="4015925" cy="4575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76468918-1E2B-4A92-B651-43FAFC2E72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814"/>
            <a:extLst/>
          </a:blip>
          <a:stretch>
            <a:fillRect/>
          </a:stretch>
        </p:blipFill>
        <p:spPr>
          <a:xfrm>
            <a:off x="2388102" y="365608"/>
            <a:ext cx="9556623" cy="5152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6082217-6E0D-4BD1-8D10-5B6DB46381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78" b="38502"/>
          <a:stretch/>
        </p:blipFill>
        <p:spPr>
          <a:xfrm>
            <a:off x="304799" y="2844695"/>
            <a:ext cx="8084591" cy="1237239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516624EC-5F2E-490C-995A-34C13BE2D66D}"/>
              </a:ext>
            </a:extLst>
          </p:cNvPr>
          <p:cNvSpPr/>
          <p:nvPr/>
        </p:nvSpPr>
        <p:spPr>
          <a:xfrm>
            <a:off x="9687967" y="5995500"/>
            <a:ext cx="2149818" cy="4575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Ein Bild, das Axt enthält.&#10;&#10;Mit sehr hoher Zuverlässigkeit generierte Beschreibung">
            <a:extLst>
              <a:ext uri="{FF2B5EF4-FFF2-40B4-BE49-F238E27FC236}">
                <a16:creationId xmlns:a16="http://schemas.microsoft.com/office/drawing/2014/main" id="{110A5BE0-85F7-407B-94E4-D1BC191CCB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987" y="6121203"/>
            <a:ext cx="328407" cy="32840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A6DE7FE-F3D5-46AD-AFAA-62CDDF21CDF5}"/>
              </a:ext>
            </a:extLst>
          </p:cNvPr>
          <p:cNvSpPr/>
          <p:nvPr/>
        </p:nvSpPr>
        <p:spPr>
          <a:xfrm>
            <a:off x="810547" y="6121203"/>
            <a:ext cx="1656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worlddatalab</a:t>
            </a:r>
            <a:endParaRPr lang="de-DE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34E5ABF2-6745-4ECD-BE52-3ED55A6E89B2}"/>
              </a:ext>
            </a:extLst>
          </p:cNvPr>
          <p:cNvSpPr/>
          <p:nvPr/>
        </p:nvSpPr>
        <p:spPr>
          <a:xfrm>
            <a:off x="408929" y="5519122"/>
            <a:ext cx="5326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Ndemo</a:t>
            </a:r>
            <a:r>
              <a:rPr lang="en-US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Bitange</a:t>
            </a:r>
            <a:r>
              <a:rPr lang="en-US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VP, World Data Africa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E553556-A17F-43D8-B47B-C2F27772C687}"/>
              </a:ext>
            </a:extLst>
          </p:cNvPr>
          <p:cNvSpPr/>
          <p:nvPr/>
        </p:nvSpPr>
        <p:spPr>
          <a:xfrm>
            <a:off x="9747286" y="6039615"/>
            <a:ext cx="1446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March,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884122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A498A28-C3EA-C848-9E87-63A350E1D16B}"/>
              </a:ext>
            </a:extLst>
          </p:cNvPr>
          <p:cNvGrpSpPr/>
          <p:nvPr/>
        </p:nvGrpSpPr>
        <p:grpSpPr>
          <a:xfrm>
            <a:off x="1067443" y="586650"/>
            <a:ext cx="3891483" cy="5589294"/>
            <a:chOff x="14983743" y="1580089"/>
            <a:chExt cx="7782965" cy="11178588"/>
          </a:xfrm>
        </p:grpSpPr>
        <p:sp>
          <p:nvSpPr>
            <p:cNvPr id="662" name="Partners"/>
            <p:cNvSpPr txBox="1"/>
            <p:nvPr/>
          </p:nvSpPr>
          <p:spPr>
            <a:xfrm>
              <a:off x="17107105" y="1580089"/>
              <a:ext cx="3330016" cy="14875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algn="l" defTabSz="457200">
                <a:defRPr sz="9000">
                  <a:solidFill>
                    <a:srgbClr val="53585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rPr lang="en-US" sz="4500" b="1" dirty="0"/>
                <a:t>Clients</a:t>
              </a:r>
              <a:endParaRPr sz="4500" b="1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2D45EB-7257-BC45-8929-9666E0085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04857" y="9536188"/>
              <a:ext cx="3461851" cy="1771314"/>
            </a:xfrm>
            <a:prstGeom prst="rect">
              <a:avLst/>
            </a:prstGeom>
          </p:spPr>
        </p:pic>
        <p:pic>
          <p:nvPicPr>
            <p:cNvPr id="21" name="MERCK_LOGO_Blue_RGB.jpg" descr="MERCK_LOGO_Blue_RGB.jpg">
              <a:extLst>
                <a:ext uri="{FF2B5EF4-FFF2-40B4-BE49-F238E27FC236}">
                  <a16:creationId xmlns:a16="http://schemas.microsoft.com/office/drawing/2014/main" id="{57DE89C5-8FC0-DB42-9BE1-987F64C16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25062" y="11982042"/>
              <a:ext cx="5003405" cy="77663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loreal-logo-font.png" descr="loreal-logo-font.png">
              <a:extLst>
                <a:ext uri="{FF2B5EF4-FFF2-40B4-BE49-F238E27FC236}">
                  <a16:creationId xmlns:a16="http://schemas.microsoft.com/office/drawing/2014/main" id="{414F74CB-D634-2942-B352-D5C2ECE37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63371"/>
              <a:extLst/>
            </a:blip>
            <a:srcRect t="37350" b="35167"/>
            <a:stretch>
              <a:fillRect/>
            </a:stretch>
          </p:blipFill>
          <p:spPr>
            <a:xfrm>
              <a:off x="17755994" y="6243075"/>
              <a:ext cx="4744946" cy="130401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Hsbc-logo.svg.png" descr="Hsbc-logo.svg.png">
              <a:extLst>
                <a:ext uri="{FF2B5EF4-FFF2-40B4-BE49-F238E27FC236}">
                  <a16:creationId xmlns:a16="http://schemas.microsoft.com/office/drawing/2014/main" id="{2B6AB5BA-8CF3-A44E-AB78-8AEFF1551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5733276" y="4037206"/>
              <a:ext cx="5526563" cy="97544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" name="logo_blue_cmyk.jpg" descr="logo_blue_cmyk.jpg">
              <a:extLst>
                <a:ext uri="{FF2B5EF4-FFF2-40B4-BE49-F238E27FC236}">
                  <a16:creationId xmlns:a16="http://schemas.microsoft.com/office/drawing/2014/main" id="{6AAF53C9-B2DE-C34D-9C07-1A6C735C9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5236904" y="7872696"/>
              <a:ext cx="6519309" cy="71765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DD3A622-4D96-E745-BDB6-3483B46E8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983743" y="9172428"/>
              <a:ext cx="4064000" cy="21336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AD7AC9-96C0-B247-B116-2C9E806C6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497665" y="5533601"/>
              <a:ext cx="1791522" cy="179152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CE11CBA-AC3E-2E4A-817F-A45E732ED40B}"/>
              </a:ext>
            </a:extLst>
          </p:cNvPr>
          <p:cNvGrpSpPr/>
          <p:nvPr/>
        </p:nvGrpSpPr>
        <p:grpSpPr>
          <a:xfrm>
            <a:off x="6096000" y="586650"/>
            <a:ext cx="5352585" cy="5793796"/>
            <a:chOff x="1547806" y="1783468"/>
            <a:chExt cx="10705170" cy="11587591"/>
          </a:xfrm>
        </p:grpSpPr>
        <p:sp>
          <p:nvSpPr>
            <p:cNvPr id="649" name="Clients"/>
            <p:cNvSpPr txBox="1"/>
            <p:nvPr/>
          </p:nvSpPr>
          <p:spPr>
            <a:xfrm>
              <a:off x="1547806" y="1783468"/>
              <a:ext cx="10705170" cy="14875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 algn="l" defTabSz="457200">
                <a:defRPr sz="9000">
                  <a:solidFill>
                    <a:srgbClr val="53585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pPr algn="ctr"/>
              <a:r>
                <a:rPr lang="en-US" sz="4500" b="1" dirty="0"/>
                <a:t>Funders</a:t>
              </a:r>
              <a:endParaRPr sz="4500" b="1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ED6385-CB55-874F-BC56-1E4C4904DB86}"/>
                </a:ext>
              </a:extLst>
            </p:cNvPr>
            <p:cNvGrpSpPr/>
            <p:nvPr/>
          </p:nvGrpSpPr>
          <p:grpSpPr>
            <a:xfrm>
              <a:off x="1617292" y="3613297"/>
              <a:ext cx="10635684" cy="9757762"/>
              <a:chOff x="1617292" y="3613297"/>
              <a:chExt cx="10635684" cy="9757762"/>
            </a:xfrm>
          </p:grpSpPr>
          <p:pic>
            <p:nvPicPr>
              <p:cNvPr id="651" name="Unknown.png" descr="Unknown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6998245" y="3933705"/>
                <a:ext cx="5254731" cy="153210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654" name="unicef-logo-vector-01.png" descr="unicef-logo-vector-01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t="29085" b="29085"/>
              <a:stretch>
                <a:fillRect/>
              </a:stretch>
            </p:blipFill>
            <p:spPr>
              <a:xfrm>
                <a:off x="6770309" y="6235580"/>
                <a:ext cx="4571011" cy="191204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655" name="Unknown.png" descr="Unknown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867020" y="3613297"/>
                <a:ext cx="4436482" cy="2816065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663" name="nomis.png" descr="nomis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617292" y="9056477"/>
                <a:ext cx="4699959" cy="296340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2DEFA34-14EF-4547-8060-E0639A167E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00214" y="8728430"/>
                <a:ext cx="2697852" cy="3021595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2073BB1-953C-2640-B82A-7E52808AD6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47901" y="6069448"/>
                <a:ext cx="3199839" cy="3199839"/>
              </a:xfrm>
              <a:prstGeom prst="rect">
                <a:avLst/>
              </a:prstGeom>
            </p:spPr>
          </p:pic>
          <p:pic>
            <p:nvPicPr>
              <p:cNvPr id="656" name="Logo_OIF.svg.png" descr="Logo_OIF.svg.pn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5313016" y="11369659"/>
                <a:ext cx="4699959" cy="200140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080D35-B5C9-0C46-BC75-35DABE4216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37625" y="5569930"/>
            <a:ext cx="19050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0251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tockSnap_A6LNAZ887Z-small.jpg" descr="StockSnap_A6LNAZ887Z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5" y="-63500"/>
            <a:ext cx="12412391" cy="6985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Rectangle"/>
          <p:cNvSpPr/>
          <p:nvPr/>
        </p:nvSpPr>
        <p:spPr>
          <a:xfrm>
            <a:off x="-173210" y="-63500"/>
            <a:ext cx="12588246" cy="7206872"/>
          </a:xfrm>
          <a:prstGeom prst="rect">
            <a:avLst/>
          </a:prstGeom>
          <a:blipFill>
            <a:blip r:embed="rId4">
              <a:alphaModFix amt="74901"/>
            </a:blip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 algn="l" defTabSz="457200">
              <a:defRPr sz="1200">
                <a:solidFill>
                  <a:srgbClr val="4545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600"/>
              <a:t>    </a:t>
            </a:r>
          </a:p>
        </p:txBody>
      </p:sp>
      <p:sp>
        <p:nvSpPr>
          <p:cNvPr id="225" name="our expanding global network"/>
          <p:cNvSpPr txBox="1"/>
          <p:nvPr/>
        </p:nvSpPr>
        <p:spPr>
          <a:xfrm>
            <a:off x="247917" y="552054"/>
            <a:ext cx="2945728" cy="2319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ct val="110000"/>
              </a:lnSpc>
              <a:defRPr sz="90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sz="4500" dirty="0"/>
              <a:t>our expanding global network </a:t>
            </a:r>
          </a:p>
        </p:txBody>
      </p:sp>
      <p:sp>
        <p:nvSpPr>
          <p:cNvPr id="268" name="Line"/>
          <p:cNvSpPr/>
          <p:nvPr/>
        </p:nvSpPr>
        <p:spPr>
          <a:xfrm flipH="1">
            <a:off x="247917" y="3420003"/>
            <a:ext cx="807403" cy="1"/>
          </a:xfrm>
          <a:prstGeom prst="line">
            <a:avLst/>
          </a:prstGeom>
          <a:ln w="38100">
            <a:solidFill>
              <a:srgbClr val="61C1C1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pic>
        <p:nvPicPr>
          <p:cNvPr id="53" name="Grafik 52">
            <a:extLst>
              <a:ext uri="{FF2B5EF4-FFF2-40B4-BE49-F238E27FC236}">
                <a16:creationId xmlns:a16="http://schemas.microsoft.com/office/drawing/2014/main" id="{E9E0F65F-91B2-4646-B597-FE5615429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127" y="1249756"/>
            <a:ext cx="10264700" cy="5019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80B3F55-8BBF-4E87-BBE4-21DB43E48F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FC4">
              <a:alpha val="75000"/>
            </a:srgbClr>
          </a:solidFill>
          <a:ln>
            <a:solidFill>
              <a:srgbClr val="00BF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3377EA3-E2CB-4F7E-84BA-16AA1BFA6F3D}"/>
              </a:ext>
            </a:extLst>
          </p:cNvPr>
          <p:cNvSpPr txBox="1"/>
          <p:nvPr/>
        </p:nvSpPr>
        <p:spPr>
          <a:xfrm>
            <a:off x="728782" y="822976"/>
            <a:ext cx="9801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dirty="0">
                <a:solidFill>
                  <a:schemeClr val="bg1"/>
                </a:solidFill>
                <a:latin typeface="Bebas Neue" panose="020B0606020202050201" pitchFamily="34" charset="0"/>
              </a:rPr>
              <a:t>The Big </a:t>
            </a:r>
            <a:r>
              <a:rPr lang="de-DE" sz="8000" dirty="0" err="1">
                <a:solidFill>
                  <a:schemeClr val="bg1"/>
                </a:solidFill>
                <a:latin typeface="Bebas Neue" panose="020B0606020202050201" pitchFamily="34" charset="0"/>
              </a:rPr>
              <a:t>Shifts</a:t>
            </a:r>
            <a:r>
              <a:rPr lang="de-DE" sz="8000" dirty="0">
                <a:solidFill>
                  <a:srgbClr val="595959"/>
                </a:solidFill>
                <a:latin typeface="Bebas Neue" panose="020B0606020202050201" pitchFamily="34" charset="0"/>
              </a:rPr>
              <a:t> Population</a:t>
            </a:r>
          </a:p>
        </p:txBody>
      </p:sp>
    </p:spTree>
    <p:extLst>
      <p:ext uri="{BB962C8B-B14F-4D97-AF65-F5344CB8AC3E}">
        <p14:creationId xmlns:p14="http://schemas.microsoft.com/office/powerpoint/2010/main" val="3732684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" name="Chart 5"/>
          <p:cNvGraphicFramePr/>
          <p:nvPr>
            <p:extLst/>
          </p:nvPr>
        </p:nvGraphicFramePr>
        <p:xfrm>
          <a:off x="1931963" y="1605245"/>
          <a:ext cx="8328074" cy="4759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60" name="Oval 1"/>
          <p:cNvGrpSpPr/>
          <p:nvPr/>
        </p:nvGrpSpPr>
        <p:grpSpPr>
          <a:xfrm>
            <a:off x="4582191" y="1599947"/>
            <a:ext cx="1212011" cy="498348"/>
            <a:chOff x="-1" y="0"/>
            <a:chExt cx="1212010" cy="498347"/>
          </a:xfrm>
          <a:noFill/>
        </p:grpSpPr>
        <p:sp>
          <p:nvSpPr>
            <p:cNvPr id="158" name="Oval"/>
            <p:cNvSpPr/>
            <p:nvPr/>
          </p:nvSpPr>
          <p:spPr>
            <a:xfrm>
              <a:off x="-1" y="0"/>
              <a:ext cx="1212010" cy="484539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59" name="1968"/>
            <p:cNvSpPr txBox="1"/>
            <p:nvPr/>
          </p:nvSpPr>
          <p:spPr>
            <a:xfrm>
              <a:off x="271866" y="155724"/>
              <a:ext cx="857019" cy="34262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600">
                  <a:solidFill>
                    <a:srgbClr val="44546A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dirty="0">
                  <a:solidFill>
                    <a:srgbClr val="0DCDC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1968</a:t>
              </a:r>
            </a:p>
          </p:txBody>
        </p:sp>
      </p:grpSp>
      <p:grpSp>
        <p:nvGrpSpPr>
          <p:cNvPr id="163" name="Oval 2"/>
          <p:cNvGrpSpPr/>
          <p:nvPr/>
        </p:nvGrpSpPr>
        <p:grpSpPr>
          <a:xfrm>
            <a:off x="7015054" y="3402327"/>
            <a:ext cx="1142793" cy="787585"/>
            <a:chOff x="0" y="0"/>
            <a:chExt cx="1142792" cy="787583"/>
          </a:xfrm>
          <a:noFill/>
        </p:grpSpPr>
        <p:sp>
          <p:nvSpPr>
            <p:cNvPr id="161" name="Oval"/>
            <p:cNvSpPr/>
            <p:nvPr/>
          </p:nvSpPr>
          <p:spPr>
            <a:xfrm>
              <a:off x="0" y="0"/>
              <a:ext cx="1142792" cy="439553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100"/>
              </a:pPr>
              <a:endParaRPr/>
            </a:p>
          </p:txBody>
        </p:sp>
        <p:sp>
          <p:nvSpPr>
            <p:cNvPr id="162" name="2018"/>
            <p:cNvSpPr txBox="1"/>
            <p:nvPr/>
          </p:nvSpPr>
          <p:spPr>
            <a:xfrm>
              <a:off x="133362" y="367415"/>
              <a:ext cx="808076" cy="42016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600">
                  <a:solidFill>
                    <a:srgbClr val="44546A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dirty="0">
                  <a:solidFill>
                    <a:srgbClr val="0DCDC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201</a:t>
              </a:r>
              <a:r>
                <a:rPr lang="de-DE" dirty="0">
                  <a:solidFill>
                    <a:srgbClr val="0DCDC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9</a:t>
              </a:r>
              <a:endParaRPr dirty="0">
                <a:solidFill>
                  <a:srgbClr val="0DCDC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64" name="Straight Arrow Connector 6"/>
          <p:cNvSpPr/>
          <p:nvPr/>
        </p:nvSpPr>
        <p:spPr>
          <a:xfrm flipH="1">
            <a:off x="7214165" y="4063606"/>
            <a:ext cx="228665" cy="228600"/>
          </a:xfrm>
          <a:prstGeom prst="line">
            <a:avLst/>
          </a:prstGeom>
          <a:ln w="57150">
            <a:solidFill>
              <a:srgbClr val="0DCDC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5" name="Straight Arrow Connector 6"/>
          <p:cNvSpPr/>
          <p:nvPr/>
        </p:nvSpPr>
        <p:spPr>
          <a:xfrm>
            <a:off x="5286671" y="2047114"/>
            <a:ext cx="1" cy="312706"/>
          </a:xfrm>
          <a:prstGeom prst="line">
            <a:avLst/>
          </a:prstGeom>
          <a:ln w="57150">
            <a:solidFill>
              <a:srgbClr val="0DCDC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6" name="Grafik 15" descr="Ein Bild, das Text, Buch enthält.&#10;&#10;Mit hoher Zuverlässigkeit generierte Beschreibung">
            <a:extLst>
              <a:ext uri="{FF2B5EF4-FFF2-40B4-BE49-F238E27FC236}">
                <a16:creationId xmlns:a16="http://schemas.microsoft.com/office/drawing/2014/main" id="{CC9AC6F7-4A89-4D70-ADDF-B5B0FD595B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891"/>
          <a:stretch/>
        </p:blipFill>
        <p:spPr>
          <a:xfrm>
            <a:off x="976199" y="80850"/>
            <a:ext cx="10388484" cy="144388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3353CEF-EE32-42FA-91C9-1C3CDCF2BF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29" t="15774" r="55524" b="75780"/>
          <a:stretch/>
        </p:blipFill>
        <p:spPr>
          <a:xfrm>
            <a:off x="4922204" y="2359836"/>
            <a:ext cx="759138" cy="40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2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6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24100" y="228600"/>
            <a:ext cx="7543800" cy="1295400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666570"/>
                </a:solidFill>
                <a:latin typeface="Bebas Neue" panose="020B0606020202050201" pitchFamily="34" charset="0"/>
              </a:rPr>
              <a:t>Despite the recent UN projections, </a:t>
            </a:r>
            <a:br>
              <a:rPr lang="en-US" dirty="0">
                <a:solidFill>
                  <a:srgbClr val="666570"/>
                </a:solidFill>
                <a:latin typeface="Bebas Neue" panose="020B0606020202050201" pitchFamily="34" charset="0"/>
              </a:rPr>
            </a:br>
            <a:r>
              <a:rPr lang="en-US" dirty="0">
                <a:solidFill>
                  <a:srgbClr val="666570"/>
                </a:solidFill>
                <a:latin typeface="Bebas Neue" panose="020B0606020202050201" pitchFamily="34" charset="0"/>
              </a:rPr>
              <a:t>we may not reach 10 billion</a:t>
            </a:r>
          </a:p>
        </p:txBody>
      </p:sp>
      <p:graphicFrame>
        <p:nvGraphicFramePr>
          <p:cNvPr id="8" name="LineGraphGET_col"/>
          <p:cNvGraphicFramePr>
            <a:graphicFrameLocks noGrp="1"/>
          </p:cNvGraphicFramePr>
          <p:nvPr>
            <p:ph idx="1"/>
            <p:extLst/>
          </p:nvPr>
        </p:nvGraphicFramePr>
        <p:xfrm>
          <a:off x="1524000" y="1524000"/>
          <a:ext cx="9144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365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Network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Network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1113</Words>
  <Application>Microsoft Office PowerPoint</Application>
  <PresentationFormat>Widescreen</PresentationFormat>
  <Paragraphs>304</Paragraphs>
  <Slides>44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Arial</vt:lpstr>
      <vt:lpstr>Bebas Neue</vt:lpstr>
      <vt:lpstr>BebasNeue</vt:lpstr>
      <vt:lpstr>Calibri</vt:lpstr>
      <vt:lpstr>Calibri Light</vt:lpstr>
      <vt:lpstr>Helvetica</vt:lpstr>
      <vt:lpstr>Helvetica Light</vt:lpstr>
      <vt:lpstr>Helvetica Neue</vt:lpstr>
      <vt:lpstr>Helvetica Neue Light</vt:lpstr>
      <vt:lpstr>Lato</vt:lpstr>
      <vt:lpstr>Lucida Grande</vt:lpstr>
      <vt:lpstr>Myriad Pro Light</vt:lpstr>
      <vt:lpstr>Myriad Pro Semibold</vt:lpstr>
      <vt:lpstr>PT Serif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Despite the recent UN projections,  we may not reach 10 billion</vt:lpstr>
      <vt:lpstr>PowerPoint Presentation</vt:lpstr>
      <vt:lpstr>From Europe to Africa</vt:lpstr>
      <vt:lpstr>From rural to urban Example: Kenya</vt:lpstr>
      <vt:lpstr>PowerPoint Presentation</vt:lpstr>
      <vt:lpstr>PowerPoint Presentation</vt:lpstr>
      <vt:lpstr>From poor to Middle Class</vt:lpstr>
      <vt:lpstr>One billion additional people will enter the global middle class by 2022: 87% will come from Asia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Geospatial and Machine Learning</vt:lpstr>
      <vt:lpstr>Spatial Demography</vt:lpstr>
      <vt:lpstr>PowerPoint Presentation</vt:lpstr>
      <vt:lpstr>Example: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AgeSpot</vt:lpstr>
      <vt:lpstr>AgeSpot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</dc:creator>
  <cp:lastModifiedBy>Bitange Ndemo</cp:lastModifiedBy>
  <cp:revision>727</cp:revision>
  <cp:lastPrinted>2019-02-05T07:25:47Z</cp:lastPrinted>
  <dcterms:created xsi:type="dcterms:W3CDTF">2017-01-23T09:21:26Z</dcterms:created>
  <dcterms:modified xsi:type="dcterms:W3CDTF">2019-03-05T10:40:31Z</dcterms:modified>
</cp:coreProperties>
</file>